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 id="2147493479" r:id="rId5"/>
    <p:sldMasterId id="2147493467" r:id="rId6"/>
  </p:sldMasterIdLst>
  <p:notesMasterIdLst>
    <p:notesMasterId r:id="rId24"/>
  </p:notesMasterIdLst>
  <p:handoutMasterIdLst>
    <p:handoutMasterId r:id="rId25"/>
  </p:handoutMasterIdLst>
  <p:sldIdLst>
    <p:sldId id="259" r:id="rId7"/>
    <p:sldId id="530" r:id="rId8"/>
    <p:sldId id="511" r:id="rId9"/>
    <p:sldId id="512" r:id="rId10"/>
    <p:sldId id="516" r:id="rId11"/>
    <p:sldId id="531" r:id="rId12"/>
    <p:sldId id="513" r:id="rId13"/>
    <p:sldId id="392" r:id="rId14"/>
    <p:sldId id="389" r:id="rId15"/>
    <p:sldId id="364" r:id="rId16"/>
    <p:sldId id="519" r:id="rId17"/>
    <p:sldId id="525" r:id="rId18"/>
    <p:sldId id="514" r:id="rId19"/>
    <p:sldId id="529" r:id="rId20"/>
    <p:sldId id="361" r:id="rId21"/>
    <p:sldId id="362" r:id="rId22"/>
    <p:sldId id="353" r:id="rId2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stiaansen, Ilona" initials="BI" lastIdx="4" clrIdx="0">
    <p:extLst>
      <p:ext uri="{19B8F6BF-5375-455C-9EA6-DF929625EA0E}">
        <p15:presenceInfo xmlns:p15="http://schemas.microsoft.com/office/powerpoint/2012/main" userId="S::imb150@usask.ca::f9155098-0a3b-4cd2-a173-c1cc7f992b7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1938"/>
    <a:srgbClr val="002868"/>
    <a:srgbClr val="100E42"/>
    <a:srgbClr val="100E2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493" autoAdjust="0"/>
    <p:restoredTop sz="93447" autoAdjust="0"/>
  </p:normalViewPr>
  <p:slideViewPr>
    <p:cSldViewPr snapToGrid="0" snapToObjects="1">
      <p:cViewPr varScale="1">
        <p:scale>
          <a:sx n="78" d="100"/>
          <a:sy n="78" d="100"/>
        </p:scale>
        <p:origin x="484" y="56"/>
      </p:cViewPr>
      <p:guideLst>
        <p:guide orient="horz" pos="1620"/>
        <p:guide pos="2880"/>
      </p:guideLst>
    </p:cSldViewPr>
  </p:slid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D10BE6C-4C0C-8046-BBFD-371AD798216A}" type="datetimeFigureOut">
              <a:rPr lang="en-US" smtClean="0"/>
              <a:t>12/10/2024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C9EFCB1-D51F-8E41-88AA-D42180FBBA78}" type="slidenum">
              <a:rPr lang="en-US" smtClean="0"/>
              <a:t>‹#›</a:t>
            </a:fld>
            <a:endParaRPr lang="en-US" dirty="0"/>
          </a:p>
        </p:txBody>
      </p:sp>
    </p:spTree>
    <p:extLst>
      <p:ext uri="{BB962C8B-B14F-4D97-AF65-F5344CB8AC3E}">
        <p14:creationId xmlns:p14="http://schemas.microsoft.com/office/powerpoint/2010/main" val="7350099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C58E6E-76B3-534F-8E4E-8A259B708726}" type="datetimeFigureOut">
              <a:rPr lang="en-US" smtClean="0"/>
              <a:t>12/10/2024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B4246-5D9B-504C-B5C4-6D257BB89DF4}" type="slidenum">
              <a:rPr lang="en-US" smtClean="0"/>
              <a:t>‹#›</a:t>
            </a:fld>
            <a:endParaRPr lang="en-US" dirty="0"/>
          </a:p>
        </p:txBody>
      </p:sp>
    </p:spTree>
    <p:extLst>
      <p:ext uri="{BB962C8B-B14F-4D97-AF65-F5344CB8AC3E}">
        <p14:creationId xmlns:p14="http://schemas.microsoft.com/office/powerpoint/2010/main" val="95855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9D8B4246-5D9B-504C-B5C4-6D257BB89DF4}" type="slidenum">
              <a:rPr lang="en-US" smtClean="0"/>
              <a:t>1</a:t>
            </a:fld>
            <a:endParaRPr lang="en-US" dirty="0"/>
          </a:p>
        </p:txBody>
      </p:sp>
    </p:spTree>
    <p:extLst>
      <p:ext uri="{BB962C8B-B14F-4D97-AF65-F5344CB8AC3E}">
        <p14:creationId xmlns:p14="http://schemas.microsoft.com/office/powerpoint/2010/main" val="8567225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8B4246-5D9B-504C-B5C4-6D257BB89DF4}" type="slidenum">
              <a:rPr lang="en-US" smtClean="0"/>
              <a:t>15</a:t>
            </a:fld>
            <a:endParaRPr lang="en-US" dirty="0"/>
          </a:p>
        </p:txBody>
      </p:sp>
    </p:spTree>
    <p:extLst>
      <p:ext uri="{BB962C8B-B14F-4D97-AF65-F5344CB8AC3E}">
        <p14:creationId xmlns:p14="http://schemas.microsoft.com/office/powerpoint/2010/main" val="27780207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8B4246-5D9B-504C-B5C4-6D257BB89DF4}" type="slidenum">
              <a:rPr lang="en-US" smtClean="0"/>
              <a:t>16</a:t>
            </a:fld>
            <a:endParaRPr lang="en-US" dirty="0"/>
          </a:p>
        </p:txBody>
      </p:sp>
    </p:spTree>
    <p:extLst>
      <p:ext uri="{BB962C8B-B14F-4D97-AF65-F5344CB8AC3E}">
        <p14:creationId xmlns:p14="http://schemas.microsoft.com/office/powerpoint/2010/main" val="2784407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a:t>
            </a:r>
          </a:p>
        </p:txBody>
      </p:sp>
      <p:sp>
        <p:nvSpPr>
          <p:cNvPr id="4" name="Slide Number Placeholder 3"/>
          <p:cNvSpPr>
            <a:spLocks noGrp="1"/>
          </p:cNvSpPr>
          <p:nvPr>
            <p:ph type="sldNum" sz="quarter" idx="5"/>
          </p:nvPr>
        </p:nvSpPr>
        <p:spPr/>
        <p:txBody>
          <a:bodyPr/>
          <a:lstStyle/>
          <a:p>
            <a:fld id="{9D8B4246-5D9B-504C-B5C4-6D257BB89DF4}" type="slidenum">
              <a:rPr lang="en-US" smtClean="0"/>
              <a:t>2</a:t>
            </a:fld>
            <a:endParaRPr lang="en-US" dirty="0"/>
          </a:p>
        </p:txBody>
      </p:sp>
    </p:spTree>
    <p:extLst>
      <p:ext uri="{BB962C8B-B14F-4D97-AF65-F5344CB8AC3E}">
        <p14:creationId xmlns:p14="http://schemas.microsoft.com/office/powerpoint/2010/main" val="4030589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8B4246-5D9B-504C-B5C4-6D257BB89DF4}" type="slidenum">
              <a:rPr lang="en-US" smtClean="0"/>
              <a:t>3</a:t>
            </a:fld>
            <a:endParaRPr lang="en-US" dirty="0"/>
          </a:p>
        </p:txBody>
      </p:sp>
    </p:spTree>
    <p:extLst>
      <p:ext uri="{BB962C8B-B14F-4D97-AF65-F5344CB8AC3E}">
        <p14:creationId xmlns:p14="http://schemas.microsoft.com/office/powerpoint/2010/main" val="992572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a:t>
            </a:r>
          </a:p>
        </p:txBody>
      </p:sp>
      <p:sp>
        <p:nvSpPr>
          <p:cNvPr id="4" name="Slide Number Placeholder 3"/>
          <p:cNvSpPr>
            <a:spLocks noGrp="1"/>
          </p:cNvSpPr>
          <p:nvPr>
            <p:ph type="sldNum" sz="quarter" idx="5"/>
          </p:nvPr>
        </p:nvSpPr>
        <p:spPr/>
        <p:txBody>
          <a:bodyPr/>
          <a:lstStyle/>
          <a:p>
            <a:fld id="{9D8B4246-5D9B-504C-B5C4-6D257BB89DF4}" type="slidenum">
              <a:rPr lang="en-US" smtClean="0"/>
              <a:t>4</a:t>
            </a:fld>
            <a:endParaRPr lang="en-US" dirty="0"/>
          </a:p>
        </p:txBody>
      </p:sp>
    </p:spTree>
    <p:extLst>
      <p:ext uri="{BB962C8B-B14F-4D97-AF65-F5344CB8AC3E}">
        <p14:creationId xmlns:p14="http://schemas.microsoft.com/office/powerpoint/2010/main" val="2862059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a:t>
            </a:r>
          </a:p>
        </p:txBody>
      </p:sp>
      <p:sp>
        <p:nvSpPr>
          <p:cNvPr id="4" name="Slide Number Placeholder 3"/>
          <p:cNvSpPr>
            <a:spLocks noGrp="1"/>
          </p:cNvSpPr>
          <p:nvPr>
            <p:ph type="sldNum" sz="quarter" idx="5"/>
          </p:nvPr>
        </p:nvSpPr>
        <p:spPr/>
        <p:txBody>
          <a:bodyPr/>
          <a:lstStyle/>
          <a:p>
            <a:fld id="{9D8B4246-5D9B-504C-B5C4-6D257BB89DF4}" type="slidenum">
              <a:rPr lang="en-US" smtClean="0"/>
              <a:t>5</a:t>
            </a:fld>
            <a:endParaRPr lang="en-US" dirty="0"/>
          </a:p>
        </p:txBody>
      </p:sp>
    </p:spTree>
    <p:extLst>
      <p:ext uri="{BB962C8B-B14F-4D97-AF65-F5344CB8AC3E}">
        <p14:creationId xmlns:p14="http://schemas.microsoft.com/office/powerpoint/2010/main" val="1658364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D71DCE-4C92-71D1-F1B7-A151BA4AC66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9C0AFA-B000-52E2-3741-895001545F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7DDE4C2-157B-AC12-2E16-DAD75C2F40E7}"/>
              </a:ext>
            </a:extLst>
          </p:cNvPr>
          <p:cNvSpPr>
            <a:spLocks noGrp="1"/>
          </p:cNvSpPr>
          <p:nvPr>
            <p:ph type="body" idx="1"/>
          </p:nvPr>
        </p:nvSpPr>
        <p:spPr/>
        <p:txBody>
          <a:bodyPr/>
          <a:lstStyle/>
          <a:p>
            <a:r>
              <a:rPr lang="en-US" dirty="0"/>
              <a:t>co</a:t>
            </a:r>
          </a:p>
        </p:txBody>
      </p:sp>
      <p:sp>
        <p:nvSpPr>
          <p:cNvPr id="4" name="Slide Number Placeholder 3">
            <a:extLst>
              <a:ext uri="{FF2B5EF4-FFF2-40B4-BE49-F238E27FC236}">
                <a16:creationId xmlns:a16="http://schemas.microsoft.com/office/drawing/2014/main" id="{64D4710B-E0AB-D013-648F-3AA4D82197A2}"/>
              </a:ext>
            </a:extLst>
          </p:cNvPr>
          <p:cNvSpPr>
            <a:spLocks noGrp="1"/>
          </p:cNvSpPr>
          <p:nvPr>
            <p:ph type="sldNum" sz="quarter" idx="5"/>
          </p:nvPr>
        </p:nvSpPr>
        <p:spPr/>
        <p:txBody>
          <a:bodyPr/>
          <a:lstStyle/>
          <a:p>
            <a:fld id="{9D8B4246-5D9B-504C-B5C4-6D257BB89DF4}" type="slidenum">
              <a:rPr lang="en-US" smtClean="0"/>
              <a:t>6</a:t>
            </a:fld>
            <a:endParaRPr lang="en-US" dirty="0"/>
          </a:p>
        </p:txBody>
      </p:sp>
    </p:spTree>
    <p:extLst>
      <p:ext uri="{BB962C8B-B14F-4D97-AF65-F5344CB8AC3E}">
        <p14:creationId xmlns:p14="http://schemas.microsoft.com/office/powerpoint/2010/main" val="2046220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8B4246-5D9B-504C-B5C4-6D257BB89DF4}" type="slidenum">
              <a:rPr lang="en-US" smtClean="0"/>
              <a:t>7</a:t>
            </a:fld>
            <a:endParaRPr lang="en-US" dirty="0"/>
          </a:p>
        </p:txBody>
      </p:sp>
    </p:spTree>
    <p:extLst>
      <p:ext uri="{BB962C8B-B14F-4D97-AF65-F5344CB8AC3E}">
        <p14:creationId xmlns:p14="http://schemas.microsoft.com/office/powerpoint/2010/main" val="19230691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a:t>
            </a:r>
          </a:p>
        </p:txBody>
      </p:sp>
      <p:sp>
        <p:nvSpPr>
          <p:cNvPr id="4" name="Slide Number Placeholder 3"/>
          <p:cNvSpPr>
            <a:spLocks noGrp="1"/>
          </p:cNvSpPr>
          <p:nvPr>
            <p:ph type="sldNum" sz="quarter" idx="5"/>
          </p:nvPr>
        </p:nvSpPr>
        <p:spPr/>
        <p:txBody>
          <a:bodyPr/>
          <a:lstStyle/>
          <a:p>
            <a:fld id="{9D8B4246-5D9B-504C-B5C4-6D257BB89DF4}" type="slidenum">
              <a:rPr lang="en-US" smtClean="0"/>
              <a:t>11</a:t>
            </a:fld>
            <a:endParaRPr lang="en-US" dirty="0"/>
          </a:p>
        </p:txBody>
      </p:sp>
    </p:spTree>
    <p:extLst>
      <p:ext uri="{BB962C8B-B14F-4D97-AF65-F5344CB8AC3E}">
        <p14:creationId xmlns:p14="http://schemas.microsoft.com/office/powerpoint/2010/main" val="2053003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8B4246-5D9B-504C-B5C4-6D257BB89DF4}" type="slidenum">
              <a:rPr lang="en-US" smtClean="0"/>
              <a:t>13</a:t>
            </a:fld>
            <a:endParaRPr lang="en-US" dirty="0"/>
          </a:p>
        </p:txBody>
      </p:sp>
    </p:spTree>
    <p:extLst>
      <p:ext uri="{BB962C8B-B14F-4D97-AF65-F5344CB8AC3E}">
        <p14:creationId xmlns:p14="http://schemas.microsoft.com/office/powerpoint/2010/main" val="34305019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811ECBE-3021-6E44-AEF0-CB98065F4F93}" type="datetime1">
              <a:rPr lang="en-CA" smtClean="0"/>
              <a:t>2024-12-10</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728351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44C0DE-362C-7D40-B23A-254B466F7EA0}" type="datetime1">
              <a:rPr lang="en-CA" smtClean="0"/>
              <a:t>2024-12-10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C7697F5-3DCA-0A4F-B9EA-FEC2794BD1A6}" type="slidenum">
              <a:rPr lang="en-US" smtClean="0"/>
              <a:t>‹#›</a:t>
            </a:fld>
            <a:endParaRPr lang="en-US" dirty="0"/>
          </a:p>
        </p:txBody>
      </p:sp>
    </p:spTree>
    <p:extLst>
      <p:ext uri="{BB962C8B-B14F-4D97-AF65-F5344CB8AC3E}">
        <p14:creationId xmlns:p14="http://schemas.microsoft.com/office/powerpoint/2010/main" val="3079891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BE210F-93DF-D64B-81F8-D5FBE429EB7F}" type="datetime1">
              <a:rPr lang="en-CA" smtClean="0"/>
              <a:t>2024-12-10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C7697F5-3DCA-0A4F-B9EA-FEC2794BD1A6}" type="slidenum">
              <a:rPr lang="en-US" smtClean="0"/>
              <a:t>‹#›</a:t>
            </a:fld>
            <a:endParaRPr lang="en-US" dirty="0"/>
          </a:p>
        </p:txBody>
      </p:sp>
    </p:spTree>
    <p:extLst>
      <p:ext uri="{BB962C8B-B14F-4D97-AF65-F5344CB8AC3E}">
        <p14:creationId xmlns:p14="http://schemas.microsoft.com/office/powerpoint/2010/main" val="1857647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1245C37-1854-C34D-927C-FB11700EA35C}" type="datetime1">
              <a:rPr lang="en-CA" smtClean="0"/>
              <a:t>2024-12-10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7697F5-3DCA-0A4F-B9EA-FEC2794BD1A6}" type="slidenum">
              <a:rPr lang="en-US" smtClean="0"/>
              <a:t>‹#›</a:t>
            </a:fld>
            <a:endParaRPr lang="en-US" dirty="0"/>
          </a:p>
        </p:txBody>
      </p:sp>
    </p:spTree>
    <p:extLst>
      <p:ext uri="{BB962C8B-B14F-4D97-AF65-F5344CB8AC3E}">
        <p14:creationId xmlns:p14="http://schemas.microsoft.com/office/powerpoint/2010/main" val="470748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A36FA3-5241-7149-BE95-5540C101ED3F}" type="datetime1">
              <a:rPr lang="en-CA" smtClean="0"/>
              <a:t>2024-12-10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7697F5-3DCA-0A4F-B9EA-FEC2794BD1A6}" type="slidenum">
              <a:rPr lang="en-US" smtClean="0"/>
              <a:t>‹#›</a:t>
            </a:fld>
            <a:endParaRPr lang="en-US" dirty="0"/>
          </a:p>
        </p:txBody>
      </p:sp>
    </p:spTree>
    <p:extLst>
      <p:ext uri="{BB962C8B-B14F-4D97-AF65-F5344CB8AC3E}">
        <p14:creationId xmlns:p14="http://schemas.microsoft.com/office/powerpoint/2010/main" val="1314598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BF5B670-368B-6B4A-878A-79B98F5A9357}" type="datetime1">
              <a:rPr lang="en-CA" smtClean="0"/>
              <a:t>2024-12-10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B7C81B-7B5A-A644-B3E8-EC3DC39B624D}" type="slidenum">
              <a:rPr lang="en-US" smtClean="0"/>
              <a:t>‹#›</a:t>
            </a:fld>
            <a:endParaRPr lang="en-US" dirty="0"/>
          </a:p>
        </p:txBody>
      </p:sp>
    </p:spTree>
    <p:extLst>
      <p:ext uri="{BB962C8B-B14F-4D97-AF65-F5344CB8AC3E}">
        <p14:creationId xmlns:p14="http://schemas.microsoft.com/office/powerpoint/2010/main" val="3698188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8DC87B-89BC-F747-9BAC-F052D2D1CF09}" type="datetime1">
              <a:rPr lang="en-CA" smtClean="0"/>
              <a:t>2024-12-10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B7C81B-7B5A-A644-B3E8-EC3DC39B624D}" type="slidenum">
              <a:rPr lang="en-US" smtClean="0"/>
              <a:t>‹#›</a:t>
            </a:fld>
            <a:endParaRPr lang="en-US" dirty="0"/>
          </a:p>
        </p:txBody>
      </p:sp>
    </p:spTree>
    <p:extLst>
      <p:ext uri="{BB962C8B-B14F-4D97-AF65-F5344CB8AC3E}">
        <p14:creationId xmlns:p14="http://schemas.microsoft.com/office/powerpoint/2010/main" val="2632998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E36135-DA13-4543-99EF-17BD9290C5C1}" type="datetime1">
              <a:rPr lang="en-CA" smtClean="0"/>
              <a:t>2024-12-10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B7C81B-7B5A-A644-B3E8-EC3DC39B624D}" type="slidenum">
              <a:rPr lang="en-US" smtClean="0"/>
              <a:t>‹#›</a:t>
            </a:fld>
            <a:endParaRPr lang="en-US" dirty="0"/>
          </a:p>
        </p:txBody>
      </p:sp>
    </p:spTree>
    <p:extLst>
      <p:ext uri="{BB962C8B-B14F-4D97-AF65-F5344CB8AC3E}">
        <p14:creationId xmlns:p14="http://schemas.microsoft.com/office/powerpoint/2010/main" val="1033797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C50738-0260-F94E-ACE5-D190032C9B0B}" type="datetime1">
              <a:rPr lang="en-CA" smtClean="0"/>
              <a:t>2024-12-10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B7C81B-7B5A-A644-B3E8-EC3DC39B624D}" type="slidenum">
              <a:rPr lang="en-US" smtClean="0"/>
              <a:t>‹#›</a:t>
            </a:fld>
            <a:endParaRPr lang="en-US" dirty="0"/>
          </a:p>
        </p:txBody>
      </p:sp>
    </p:spTree>
    <p:extLst>
      <p:ext uri="{BB962C8B-B14F-4D97-AF65-F5344CB8AC3E}">
        <p14:creationId xmlns:p14="http://schemas.microsoft.com/office/powerpoint/2010/main" val="1584697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FE7B7B0-2DDB-CD46-94E9-DF562B9A7941}" type="datetime1">
              <a:rPr lang="en-CA" smtClean="0"/>
              <a:t>2024-12-10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1B7C81B-7B5A-A644-B3E8-EC3DC39B624D}" type="slidenum">
              <a:rPr lang="en-US" smtClean="0"/>
              <a:t>‹#›</a:t>
            </a:fld>
            <a:endParaRPr lang="en-US" dirty="0"/>
          </a:p>
        </p:txBody>
      </p:sp>
    </p:spTree>
    <p:extLst>
      <p:ext uri="{BB962C8B-B14F-4D97-AF65-F5344CB8AC3E}">
        <p14:creationId xmlns:p14="http://schemas.microsoft.com/office/powerpoint/2010/main" val="164753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4D626D7-4130-2C42-A14D-A40537641E22}" type="datetime1">
              <a:rPr lang="en-CA" smtClean="0"/>
              <a:t>2024-12-10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1B7C81B-7B5A-A644-B3E8-EC3DC39B624D}" type="slidenum">
              <a:rPr lang="en-US" smtClean="0"/>
              <a:t>‹#›</a:t>
            </a:fld>
            <a:endParaRPr lang="en-US" dirty="0"/>
          </a:p>
        </p:txBody>
      </p:sp>
    </p:spTree>
    <p:extLst>
      <p:ext uri="{BB962C8B-B14F-4D97-AF65-F5344CB8AC3E}">
        <p14:creationId xmlns:p14="http://schemas.microsoft.com/office/powerpoint/2010/main" val="4093448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90B7E-28ED-FA4E-A7FF-942649B67F95}"/>
              </a:ext>
            </a:extLst>
          </p:cNvPr>
          <p:cNvSpPr>
            <a:spLocks noGrp="1"/>
          </p:cNvSpPr>
          <p:nvPr>
            <p:ph type="title"/>
          </p:nvPr>
        </p:nvSpPr>
        <p:spPr>
          <a:xfrm>
            <a:off x="457200" y="2571750"/>
            <a:ext cx="8229600" cy="857250"/>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B098C74C-4F94-FA4A-AF5C-4C0B4C50581C}"/>
              </a:ext>
            </a:extLst>
          </p:cNvPr>
          <p:cNvSpPr>
            <a:spLocks noGrp="1"/>
          </p:cNvSpPr>
          <p:nvPr>
            <p:ph type="dt" sz="half" idx="10"/>
          </p:nvPr>
        </p:nvSpPr>
        <p:spPr/>
        <p:txBody>
          <a:bodyPr/>
          <a:lstStyle/>
          <a:p>
            <a:fld id="{7CFBC300-2053-FA44-855A-4CDEA6E600D2}" type="datetime1">
              <a:rPr lang="en-CA" smtClean="0"/>
              <a:t>2024-12-10</a:t>
            </a:fld>
            <a:endParaRPr lang="en-US" dirty="0"/>
          </a:p>
        </p:txBody>
      </p:sp>
      <p:sp>
        <p:nvSpPr>
          <p:cNvPr id="4" name="Footer Placeholder 3">
            <a:extLst>
              <a:ext uri="{FF2B5EF4-FFF2-40B4-BE49-F238E27FC236}">
                <a16:creationId xmlns:a16="http://schemas.microsoft.com/office/drawing/2014/main" id="{989BA0CA-11C7-774A-830E-8763FAA7B36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97C3EA2-7ED6-0D4F-BC9D-E76AB423336F}"/>
              </a:ext>
            </a:extLst>
          </p:cNvPr>
          <p:cNvSpPr>
            <a:spLocks noGrp="1"/>
          </p:cNvSpPr>
          <p:nvPr>
            <p:ph type="sldNum" sz="quarter" idx="12"/>
          </p:nvPr>
        </p:nvSpPr>
        <p:spPr/>
        <p:txBody>
          <a:bodyPr/>
          <a:lstStyle/>
          <a:p>
            <a:fld id="{2066355A-084C-D24E-9AD2-7E4FC41EA627}" type="slidenum">
              <a:rPr lang="en-US" smtClean="0"/>
              <a:t>‹#›</a:t>
            </a:fld>
            <a:endParaRPr lang="en-US" dirty="0"/>
          </a:p>
        </p:txBody>
      </p:sp>
    </p:spTree>
    <p:extLst>
      <p:ext uri="{BB962C8B-B14F-4D97-AF65-F5344CB8AC3E}">
        <p14:creationId xmlns:p14="http://schemas.microsoft.com/office/powerpoint/2010/main" val="2751647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37D232-6B40-C344-BDE8-702A44B4C9E8}" type="datetime1">
              <a:rPr lang="en-CA" smtClean="0"/>
              <a:t>2024-12-10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1B7C81B-7B5A-A644-B3E8-EC3DC39B624D}" type="slidenum">
              <a:rPr lang="en-US" smtClean="0"/>
              <a:t>‹#›</a:t>
            </a:fld>
            <a:endParaRPr lang="en-US" dirty="0"/>
          </a:p>
        </p:txBody>
      </p:sp>
    </p:spTree>
    <p:extLst>
      <p:ext uri="{BB962C8B-B14F-4D97-AF65-F5344CB8AC3E}">
        <p14:creationId xmlns:p14="http://schemas.microsoft.com/office/powerpoint/2010/main" val="4113407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003F63-C0BB-6D4C-B954-03E54996E758}" type="datetime1">
              <a:rPr lang="en-CA" smtClean="0"/>
              <a:t>2024-12-10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B7C81B-7B5A-A644-B3E8-EC3DC39B624D}" type="slidenum">
              <a:rPr lang="en-US" smtClean="0"/>
              <a:t>‹#›</a:t>
            </a:fld>
            <a:endParaRPr lang="en-US" dirty="0"/>
          </a:p>
        </p:txBody>
      </p:sp>
    </p:spTree>
    <p:extLst>
      <p:ext uri="{BB962C8B-B14F-4D97-AF65-F5344CB8AC3E}">
        <p14:creationId xmlns:p14="http://schemas.microsoft.com/office/powerpoint/2010/main" val="3303725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6616452-503D-0246-B88C-937AE6CBAD4D}" type="datetime1">
              <a:rPr lang="en-CA" smtClean="0"/>
              <a:t>2024-12-10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B7C81B-7B5A-A644-B3E8-EC3DC39B624D}" type="slidenum">
              <a:rPr lang="en-US" smtClean="0"/>
              <a:t>‹#›</a:t>
            </a:fld>
            <a:endParaRPr lang="en-US" dirty="0"/>
          </a:p>
        </p:txBody>
      </p:sp>
    </p:spTree>
    <p:extLst>
      <p:ext uri="{BB962C8B-B14F-4D97-AF65-F5344CB8AC3E}">
        <p14:creationId xmlns:p14="http://schemas.microsoft.com/office/powerpoint/2010/main" val="149379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BC6868-1A17-2B4C-A058-32C4AEB27BE4}" type="datetime1">
              <a:rPr lang="en-CA" smtClean="0"/>
              <a:t>2024-12-10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B7C81B-7B5A-A644-B3E8-EC3DC39B624D}" type="slidenum">
              <a:rPr lang="en-US" smtClean="0"/>
              <a:t>‹#›</a:t>
            </a:fld>
            <a:endParaRPr lang="en-US" dirty="0"/>
          </a:p>
        </p:txBody>
      </p:sp>
    </p:spTree>
    <p:extLst>
      <p:ext uri="{BB962C8B-B14F-4D97-AF65-F5344CB8AC3E}">
        <p14:creationId xmlns:p14="http://schemas.microsoft.com/office/powerpoint/2010/main" val="2283483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C6BD15-7B1C-E246-A7E4-BEDCBDC51130}" type="datetime1">
              <a:rPr lang="en-CA" smtClean="0"/>
              <a:t>2024-12-10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B7C81B-7B5A-A644-B3E8-EC3DC39B624D}" type="slidenum">
              <a:rPr lang="en-US" smtClean="0"/>
              <a:t>‹#›</a:t>
            </a:fld>
            <a:endParaRPr lang="en-US" dirty="0"/>
          </a:p>
        </p:txBody>
      </p:sp>
    </p:spTree>
    <p:extLst>
      <p:ext uri="{BB962C8B-B14F-4D97-AF65-F5344CB8AC3E}">
        <p14:creationId xmlns:p14="http://schemas.microsoft.com/office/powerpoint/2010/main" val="3553947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Heading </a:t>
            </a:r>
          </a:p>
        </p:txBody>
      </p:sp>
      <p:sp>
        <p:nvSpPr>
          <p:cNvPr id="3" name="Content Placeholder 2"/>
          <p:cNvSpPr>
            <a:spLocks noGrp="1"/>
          </p:cNvSpPr>
          <p:nvPr>
            <p:ph idx="1"/>
          </p:nvPr>
        </p:nvSpPr>
        <p:spPr/>
        <p:txBody>
          <a:bodyPr>
            <a:normAutofit/>
          </a:bodyPr>
          <a:lstStyle>
            <a:lvl1pPr>
              <a:defRPr sz="1800"/>
            </a:lvl1pPr>
            <a:lvl2pPr>
              <a:defRPr sz="18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717BE6D-8174-E340-BAA7-796F2E0195AD}" type="datetime1">
              <a:rPr lang="en-CA" smtClean="0"/>
              <a:t>2024-12-10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7697F5-3DCA-0A4F-B9EA-FEC2794BD1A6}" type="slidenum">
              <a:rPr lang="en-US" smtClean="0"/>
              <a:t>‹#›</a:t>
            </a:fld>
            <a:endParaRPr lang="en-US" dirty="0"/>
          </a:p>
        </p:txBody>
      </p:sp>
    </p:spTree>
    <p:extLst>
      <p:ext uri="{BB962C8B-B14F-4D97-AF65-F5344CB8AC3E}">
        <p14:creationId xmlns:p14="http://schemas.microsoft.com/office/powerpoint/2010/main" val="2966946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Heading </a:t>
            </a:r>
          </a:p>
        </p:txBody>
      </p:sp>
      <p:sp>
        <p:nvSpPr>
          <p:cNvPr id="3" name="Content Placeholder 2"/>
          <p:cNvSpPr>
            <a:spLocks noGrp="1"/>
          </p:cNvSpPr>
          <p:nvPr>
            <p:ph idx="1"/>
          </p:nvPr>
        </p:nvSpPr>
        <p:spPr/>
        <p:txBody>
          <a:bodyPr>
            <a:normAutofit/>
          </a:bodyPr>
          <a:lstStyle>
            <a:lvl1pPr>
              <a:defRPr sz="1800"/>
            </a:lvl1pPr>
            <a:lvl2pPr>
              <a:defRPr sz="18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0ECADD4-8F6C-0945-A884-30FDD395C90F}" type="datetime1">
              <a:rPr lang="en-CA" smtClean="0"/>
              <a:t>2024-12-10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7697F5-3DCA-0A4F-B9EA-FEC2794BD1A6}" type="slidenum">
              <a:rPr lang="en-US" smtClean="0"/>
              <a:t>‹#›</a:t>
            </a:fld>
            <a:endParaRPr lang="en-US" dirty="0"/>
          </a:p>
        </p:txBody>
      </p:sp>
    </p:spTree>
    <p:extLst>
      <p:ext uri="{BB962C8B-B14F-4D97-AF65-F5344CB8AC3E}">
        <p14:creationId xmlns:p14="http://schemas.microsoft.com/office/powerpoint/2010/main" val="947646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28D07-E255-A54B-B500-DC9BB40D6C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02DF33-3C80-2F4A-BDCE-16349DFDD02E}"/>
              </a:ext>
            </a:extLst>
          </p:cNvPr>
          <p:cNvSpPr>
            <a:spLocks noGrp="1"/>
          </p:cNvSpPr>
          <p:nvPr>
            <p:ph type="dt" sz="half" idx="10"/>
          </p:nvPr>
        </p:nvSpPr>
        <p:spPr/>
        <p:txBody>
          <a:bodyPr/>
          <a:lstStyle/>
          <a:p>
            <a:fld id="{6357E1C2-B818-134F-A95A-B9041CECD997}" type="datetime1">
              <a:rPr lang="en-CA" smtClean="0"/>
              <a:t>2024-12-10</a:t>
            </a:fld>
            <a:endParaRPr lang="en-US" dirty="0"/>
          </a:p>
        </p:txBody>
      </p:sp>
      <p:sp>
        <p:nvSpPr>
          <p:cNvPr id="4" name="Footer Placeholder 3">
            <a:extLst>
              <a:ext uri="{FF2B5EF4-FFF2-40B4-BE49-F238E27FC236}">
                <a16:creationId xmlns:a16="http://schemas.microsoft.com/office/drawing/2014/main" id="{568B74C0-E886-EF45-BF49-981C3CC5C67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FE0EE70-CD1B-ED4E-AFF7-603A7664CA85}"/>
              </a:ext>
            </a:extLst>
          </p:cNvPr>
          <p:cNvSpPr>
            <a:spLocks noGrp="1"/>
          </p:cNvSpPr>
          <p:nvPr>
            <p:ph type="sldNum" sz="quarter" idx="12"/>
          </p:nvPr>
        </p:nvSpPr>
        <p:spPr/>
        <p:txBody>
          <a:bodyPr/>
          <a:lstStyle/>
          <a:p>
            <a:fld id="{CC7697F5-3DCA-0A4F-B9EA-FEC2794BD1A6}" type="slidenum">
              <a:rPr lang="en-US" smtClean="0"/>
              <a:t>‹#›</a:t>
            </a:fld>
            <a:endParaRPr lang="en-US" dirty="0"/>
          </a:p>
        </p:txBody>
      </p:sp>
      <p:sp>
        <p:nvSpPr>
          <p:cNvPr id="6" name="Rectangle 5">
            <a:extLst>
              <a:ext uri="{FF2B5EF4-FFF2-40B4-BE49-F238E27FC236}">
                <a16:creationId xmlns:a16="http://schemas.microsoft.com/office/drawing/2014/main" id="{7FAA353B-1F65-DF49-80D7-9382B0E11A4B}"/>
              </a:ext>
            </a:extLst>
          </p:cNvPr>
          <p:cNvSpPr/>
          <p:nvPr userDrawn="1"/>
        </p:nvSpPr>
        <p:spPr>
          <a:xfrm>
            <a:off x="-77638" y="-60385"/>
            <a:ext cx="9221638" cy="5203885"/>
          </a:xfrm>
          <a:prstGeom prst="rect">
            <a:avLst/>
          </a:prstGeom>
          <a:solidFill>
            <a:srgbClr val="0F1938"/>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14894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Heading</a:t>
            </a:r>
          </a:p>
        </p:txBody>
      </p:sp>
      <p:sp>
        <p:nvSpPr>
          <p:cNvPr id="3" name="Content Placeholder 2"/>
          <p:cNvSpPr>
            <a:spLocks noGrp="1"/>
          </p:cNvSpPr>
          <p:nvPr>
            <p:ph sz="half" idx="1"/>
          </p:nvPr>
        </p:nvSpPr>
        <p:spPr>
          <a:xfrm>
            <a:off x="457200" y="1244277"/>
            <a:ext cx="4038600" cy="3394075"/>
          </a:xfrm>
        </p:spPr>
        <p:txBody>
          <a:bodyPr>
            <a:normAutofit/>
          </a:bodyPr>
          <a:lstStyle>
            <a:lvl1pPr>
              <a:defRPr sz="2000">
                <a:latin typeface="Arial"/>
                <a:cs typeface="Arial"/>
              </a:defRPr>
            </a:lvl1pPr>
            <a:lvl2pPr>
              <a:defRPr sz="2000">
                <a:latin typeface="Arial"/>
                <a:cs typeface="Arial"/>
              </a:defRPr>
            </a:lvl2pPr>
            <a:lvl3pPr>
              <a:defRPr sz="2000">
                <a:latin typeface="Arial"/>
                <a:cs typeface="Arial"/>
              </a:defRPr>
            </a:lvl3pPr>
            <a:lvl4pPr>
              <a:defRPr sz="2000">
                <a:latin typeface="Arial"/>
                <a:cs typeface="Arial"/>
              </a:defRPr>
            </a:lvl4pPr>
            <a:lvl5pPr>
              <a:defRPr sz="2000">
                <a:latin typeface="Arial"/>
                <a:cs typeface="Aria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244277"/>
            <a:ext cx="4038600" cy="3394075"/>
          </a:xfrm>
        </p:spPr>
        <p:txBody>
          <a:bodyPr/>
          <a:lstStyle>
            <a:lvl1pPr marL="0" indent="0">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US" dirty="0"/>
          </a:p>
        </p:txBody>
      </p:sp>
      <p:sp>
        <p:nvSpPr>
          <p:cNvPr id="5" name="Date Placeholder 4"/>
          <p:cNvSpPr>
            <a:spLocks noGrp="1"/>
          </p:cNvSpPr>
          <p:nvPr>
            <p:ph type="dt" sz="half" idx="10"/>
          </p:nvPr>
        </p:nvSpPr>
        <p:spPr/>
        <p:txBody>
          <a:bodyPr/>
          <a:lstStyle/>
          <a:p>
            <a:fld id="{9FF12226-3306-9442-89E9-6956604EB30E}" type="datetime1">
              <a:rPr lang="en-CA" smtClean="0"/>
              <a:t>2024-12-10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C7697F5-3DCA-0A4F-B9EA-FEC2794BD1A6}" type="slidenum">
              <a:rPr lang="en-US" smtClean="0"/>
              <a:t>‹#›</a:t>
            </a:fld>
            <a:endParaRPr lang="en-US" dirty="0"/>
          </a:p>
        </p:txBody>
      </p:sp>
    </p:spTree>
    <p:extLst>
      <p:ext uri="{BB962C8B-B14F-4D97-AF65-F5344CB8AC3E}">
        <p14:creationId xmlns:p14="http://schemas.microsoft.com/office/powerpoint/2010/main" val="479549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Heading</a:t>
            </a:r>
          </a:p>
        </p:txBody>
      </p:sp>
      <p:sp>
        <p:nvSpPr>
          <p:cNvPr id="3" name="Text Placeholder 2"/>
          <p:cNvSpPr>
            <a:spLocks noGrp="1"/>
          </p:cNvSpPr>
          <p:nvPr>
            <p:ph type="body" idx="1" hasCustomPrompt="1"/>
          </p:nvPr>
        </p:nvSpPr>
        <p:spPr>
          <a:xfrm>
            <a:off x="457200" y="1150938"/>
            <a:ext cx="4040188" cy="481012"/>
          </a:xfrm>
        </p:spPr>
        <p:txBody>
          <a:bodyPr anchor="b"/>
          <a:lstStyle>
            <a:lvl1pPr marL="0" indent="0">
              <a:buNone/>
              <a:defRPr sz="2400" b="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Subheading</a:t>
            </a:r>
          </a:p>
        </p:txBody>
      </p:sp>
      <p:sp>
        <p:nvSpPr>
          <p:cNvPr id="4" name="Content Placeholder 3"/>
          <p:cNvSpPr>
            <a:spLocks noGrp="1"/>
          </p:cNvSpPr>
          <p:nvPr>
            <p:ph sz="half" idx="2"/>
          </p:nvPr>
        </p:nvSpPr>
        <p:spPr>
          <a:xfrm>
            <a:off x="457200" y="1631950"/>
            <a:ext cx="4040188" cy="2962275"/>
          </a:xfrm>
        </p:spPr>
        <p:txBody>
          <a:bodyPr>
            <a:normAutofit/>
          </a:bodyPr>
          <a:lstStyle>
            <a:lvl1pPr>
              <a:defRPr sz="1800">
                <a:latin typeface="Arial"/>
                <a:cs typeface="Arial"/>
              </a:defRPr>
            </a:lvl1pPr>
            <a:lvl2pPr>
              <a:defRPr sz="1800">
                <a:latin typeface="Arial"/>
                <a:cs typeface="Arial"/>
              </a:defRPr>
            </a:lvl2pPr>
            <a:lvl3pPr>
              <a:defRPr sz="1800">
                <a:latin typeface="Arial"/>
                <a:cs typeface="Arial"/>
              </a:defRPr>
            </a:lvl3pPr>
            <a:lvl4pPr>
              <a:defRPr sz="1800">
                <a:latin typeface="Arial"/>
                <a:cs typeface="Arial"/>
              </a:defRPr>
            </a:lvl4pPr>
            <a:lvl5pPr>
              <a:defRPr sz="1800">
                <a:latin typeface="Arial"/>
                <a:cs typeface="Aria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4645025" y="1150938"/>
            <a:ext cx="4041775" cy="481012"/>
          </a:xfrm>
        </p:spPr>
        <p:txBody>
          <a:bodyPr anchor="b"/>
          <a:lstStyle>
            <a:lvl1pPr marL="0" indent="0">
              <a:buNone/>
              <a:defRPr sz="2400" b="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Subheading</a:t>
            </a:r>
          </a:p>
        </p:txBody>
      </p:sp>
      <p:sp>
        <p:nvSpPr>
          <p:cNvPr id="6" name="Content Placeholder 5"/>
          <p:cNvSpPr>
            <a:spLocks noGrp="1"/>
          </p:cNvSpPr>
          <p:nvPr>
            <p:ph sz="quarter" idx="4"/>
          </p:nvPr>
        </p:nvSpPr>
        <p:spPr>
          <a:xfrm>
            <a:off x="4645025" y="1631950"/>
            <a:ext cx="4041775" cy="2962275"/>
          </a:xfrm>
        </p:spPr>
        <p:txBody>
          <a:bodyPr>
            <a:normAutofit/>
          </a:bodyPr>
          <a:lstStyle>
            <a:lvl1pPr>
              <a:defRPr sz="1800">
                <a:latin typeface="Arial"/>
                <a:cs typeface="Arial"/>
              </a:defRPr>
            </a:lvl1pPr>
            <a:lvl2pPr>
              <a:defRPr sz="1800">
                <a:latin typeface="Arial"/>
                <a:cs typeface="Arial"/>
              </a:defRPr>
            </a:lvl2pPr>
            <a:lvl3pPr>
              <a:defRPr sz="1800">
                <a:latin typeface="Arial"/>
                <a:cs typeface="Arial"/>
              </a:defRPr>
            </a:lvl3pPr>
            <a:lvl4pPr>
              <a:defRPr sz="1800">
                <a:latin typeface="Arial"/>
                <a:cs typeface="Arial"/>
              </a:defRPr>
            </a:lvl4pPr>
            <a:lvl5pPr>
              <a:defRPr sz="1800">
                <a:latin typeface="Arial"/>
                <a:cs typeface="Aria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D7E69D-523C-7546-B633-9ED67F7E64B7}" type="datetime1">
              <a:rPr lang="en-CA" smtClean="0"/>
              <a:t>2024-12-10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C7697F5-3DCA-0A4F-B9EA-FEC2794BD1A6}" type="slidenum">
              <a:rPr lang="en-US" smtClean="0"/>
              <a:t>‹#›</a:t>
            </a:fld>
            <a:endParaRPr lang="en-US" dirty="0"/>
          </a:p>
        </p:txBody>
      </p:sp>
    </p:spTree>
    <p:extLst>
      <p:ext uri="{BB962C8B-B14F-4D97-AF65-F5344CB8AC3E}">
        <p14:creationId xmlns:p14="http://schemas.microsoft.com/office/powerpoint/2010/main" val="3966162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2FBC586-1E42-3C4C-B004-8907C729BB0B}" type="datetime1">
              <a:rPr lang="en-CA" smtClean="0"/>
              <a:t>2024-12-10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C7697F5-3DCA-0A4F-B9EA-FEC2794BD1A6}" type="slidenum">
              <a:rPr lang="en-US" smtClean="0"/>
              <a:t>‹#›</a:t>
            </a:fld>
            <a:endParaRPr lang="en-US" dirty="0"/>
          </a:p>
        </p:txBody>
      </p:sp>
    </p:spTree>
    <p:extLst>
      <p:ext uri="{BB962C8B-B14F-4D97-AF65-F5344CB8AC3E}">
        <p14:creationId xmlns:p14="http://schemas.microsoft.com/office/powerpoint/2010/main" val="3857568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8BD6C-6EB3-A24C-B087-1ACB04BBBD0C}" type="datetime1">
              <a:rPr lang="en-CA" smtClean="0"/>
              <a:t>2024-12-10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C7697F5-3DCA-0A4F-B9EA-FEC2794BD1A6}" type="slidenum">
              <a:rPr lang="en-US" smtClean="0"/>
              <a:t>‹#›</a:t>
            </a:fld>
            <a:endParaRPr lang="en-US" dirty="0"/>
          </a:p>
        </p:txBody>
      </p:sp>
    </p:spTree>
    <p:extLst>
      <p:ext uri="{BB962C8B-B14F-4D97-AF65-F5344CB8AC3E}">
        <p14:creationId xmlns:p14="http://schemas.microsoft.com/office/powerpoint/2010/main" val="4213017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theme" Target="../theme/theme2.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Heading</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5A7D365-91B3-394A-BDC5-0B62B9E610CB}" type="datetime1">
              <a:rPr lang="en-CA" smtClean="0"/>
              <a:t>2024-12-10</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066355A-084C-D24E-9AD2-7E4FC41EA627}" type="slidenum">
              <a:rPr lang="en-US" smtClean="0"/>
              <a:t>‹#›</a:t>
            </a:fld>
            <a:endParaRPr lang="en-US" dirty="0"/>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91" r:id="rId2"/>
    <p:sldLayoutId id="2147493493"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spcBef>
          <a:spcPct val="0"/>
        </a:spcBef>
        <a:buNone/>
        <a:defRPr sz="4400" kern="1200">
          <a:solidFill>
            <a:schemeClr val="tx1"/>
          </a:solidFill>
          <a:latin typeface="Calibri" panose="020F0502020204030204" pitchFamily="34" charset="0"/>
          <a:ea typeface="+mj-ea"/>
          <a:cs typeface="Calibri" panose="020F0502020204030204" pitchFamily="34" charset="0"/>
        </a:defRPr>
      </a:lvl1pPr>
    </p:titleStyle>
    <p:bodyStyle>
      <a:lvl1pPr marL="342900" indent="-342900" algn="l" defTabSz="457200" rtl="0" eaLnBrk="1" latinLnBrk="0" hangingPunct="1">
        <a:spcBef>
          <a:spcPct val="20000"/>
        </a:spcBef>
        <a:buFont typeface="Arial"/>
        <a:buChar char="•"/>
        <a:defRPr sz="1600" kern="1200">
          <a:solidFill>
            <a:schemeClr val="tx1">
              <a:lumMod val="65000"/>
              <a:lumOff val="35000"/>
            </a:schemeClr>
          </a:solidFill>
          <a:latin typeface="+mn-lt"/>
          <a:ea typeface="+mn-ea"/>
          <a:cs typeface="Arial"/>
        </a:defRPr>
      </a:lvl1pPr>
      <a:lvl2pPr marL="742950" indent="-285750" algn="l" defTabSz="457200" rtl="0" eaLnBrk="1" latinLnBrk="0" hangingPunct="1">
        <a:spcBef>
          <a:spcPct val="20000"/>
        </a:spcBef>
        <a:buFont typeface="Arial"/>
        <a:buChar char="–"/>
        <a:defRPr sz="1600" kern="1200">
          <a:solidFill>
            <a:schemeClr val="tx1">
              <a:lumMod val="65000"/>
              <a:lumOff val="35000"/>
            </a:schemeClr>
          </a:solidFill>
          <a:latin typeface="+mn-lt"/>
          <a:ea typeface="+mn-ea"/>
          <a:cs typeface="Arial"/>
        </a:defRPr>
      </a:lvl2pPr>
      <a:lvl3pPr marL="1143000" indent="-228600" algn="l" defTabSz="457200" rtl="0" eaLnBrk="1" latinLnBrk="0" hangingPunct="1">
        <a:spcBef>
          <a:spcPct val="20000"/>
        </a:spcBef>
        <a:buFont typeface="Arial"/>
        <a:buChar char="•"/>
        <a:defRPr sz="1600" kern="1200">
          <a:solidFill>
            <a:schemeClr val="tx1">
              <a:lumMod val="65000"/>
              <a:lumOff val="35000"/>
            </a:schemeClr>
          </a:solidFill>
          <a:latin typeface="+mn-lt"/>
          <a:ea typeface="+mn-ea"/>
          <a:cs typeface="Arial"/>
        </a:defRPr>
      </a:lvl3pPr>
      <a:lvl4pPr marL="1600200" indent="-228600" algn="l" defTabSz="457200" rtl="0" eaLnBrk="1" latinLnBrk="0" hangingPunct="1">
        <a:spcBef>
          <a:spcPct val="20000"/>
        </a:spcBef>
        <a:buFont typeface="Arial"/>
        <a:buChar char="–"/>
        <a:defRPr sz="1600" kern="1200">
          <a:solidFill>
            <a:schemeClr val="tx1">
              <a:lumMod val="65000"/>
              <a:lumOff val="35000"/>
            </a:schemeClr>
          </a:solidFill>
          <a:latin typeface="+mn-lt"/>
          <a:ea typeface="+mn-ea"/>
          <a:cs typeface="Arial"/>
        </a:defRPr>
      </a:lvl4pPr>
      <a:lvl5pPr marL="2057400" indent="-228600" algn="l" defTabSz="457200" rtl="0" eaLnBrk="1" latinLnBrk="0" hangingPunct="1">
        <a:spcBef>
          <a:spcPct val="20000"/>
        </a:spcBef>
        <a:buFont typeface="Arial"/>
        <a:buChar char="»"/>
        <a:defRPr sz="1600" kern="1200">
          <a:solidFill>
            <a:schemeClr val="tx1">
              <a:lumMod val="65000"/>
              <a:lumOff val="35000"/>
            </a:schemeClr>
          </a:solidFill>
          <a:latin typeface="+mn-lt"/>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4325" y="0"/>
            <a:ext cx="9178325" cy="1200150"/>
          </a:xfrm>
          <a:prstGeom prst="rect">
            <a:avLst/>
          </a:prstGeom>
          <a:solidFill>
            <a:srgbClr val="100E2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dirty="0"/>
              <a:t>Heading</a:t>
            </a:r>
          </a:p>
        </p:txBody>
      </p:sp>
      <p:sp>
        <p:nvSpPr>
          <p:cNvPr id="3" name="Text Placeholder 2"/>
          <p:cNvSpPr>
            <a:spLocks noGrp="1"/>
          </p:cNvSpPr>
          <p:nvPr>
            <p:ph type="body" idx="1"/>
          </p:nvPr>
        </p:nvSpPr>
        <p:spPr>
          <a:xfrm>
            <a:off x="457200" y="1244277"/>
            <a:ext cx="8229600" cy="33940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25DC5DE9-0D20-4D4A-9FD0-E2DF08C98C91}" type="datetime1">
              <a:rPr lang="en-CA" smtClean="0"/>
              <a:t>2024-12-10</a:t>
            </a:fld>
            <a:endParaRPr lang="en-US" dirty="0"/>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CC7697F5-3DCA-0A4F-B9EA-FEC2794BD1A6}" type="slidenum">
              <a:rPr lang="en-US" smtClean="0"/>
              <a:t>‹#›</a:t>
            </a:fld>
            <a:endParaRPr lang="en-US" dirty="0"/>
          </a:p>
        </p:txBody>
      </p:sp>
    </p:spTree>
    <p:extLst>
      <p:ext uri="{BB962C8B-B14F-4D97-AF65-F5344CB8AC3E}">
        <p14:creationId xmlns:p14="http://schemas.microsoft.com/office/powerpoint/2010/main" val="817083645"/>
      </p:ext>
    </p:extLst>
  </p:cSld>
  <p:clrMap bg1="lt1" tx1="dk1" bg2="lt2" tx2="dk2" accent1="accent1" accent2="accent2" accent3="accent3" accent4="accent4" accent5="accent5" accent6="accent6" hlink="hlink" folHlink="folHlink"/>
  <p:sldLayoutIdLst>
    <p:sldLayoutId id="2147493481" r:id="rId1"/>
    <p:sldLayoutId id="2147493492" r:id="rId2"/>
    <p:sldLayoutId id="2147493483" r:id="rId3"/>
    <p:sldLayoutId id="2147493484" r:id="rId4"/>
    <p:sldLayoutId id="2147493485" r:id="rId5"/>
    <p:sldLayoutId id="2147493486" r:id="rId6"/>
    <p:sldLayoutId id="2147493487" r:id="rId7"/>
    <p:sldLayoutId id="2147493488" r:id="rId8"/>
    <p:sldLayoutId id="2147493489" r:id="rId9"/>
    <p:sldLayoutId id="2147493490" r:id="rId1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spcBef>
          <a:spcPct val="0"/>
        </a:spcBef>
        <a:buNone/>
        <a:defRPr sz="4400" kern="1200">
          <a:solidFill>
            <a:srgbClr val="FFFFFF"/>
          </a:solidFill>
          <a:latin typeface="+mn-lt"/>
          <a:ea typeface="+mj-ea"/>
          <a:cs typeface="Arial"/>
        </a:defRPr>
      </a:lvl1pPr>
    </p:titleStyle>
    <p:bodyStyle>
      <a:lvl1pPr marL="342900" indent="-342900" algn="l" defTabSz="457200" rtl="0" eaLnBrk="1" latinLnBrk="0" hangingPunct="1">
        <a:spcBef>
          <a:spcPct val="20000"/>
        </a:spcBef>
        <a:buFont typeface="Arial"/>
        <a:buChar char="•"/>
        <a:defRPr sz="1600" kern="1200">
          <a:solidFill>
            <a:schemeClr val="tx1"/>
          </a:solidFill>
          <a:latin typeface="Calibri" panose="020F0502020204030204" pitchFamily="34" charset="0"/>
          <a:ea typeface="+mn-ea"/>
          <a:cs typeface="Calibri" panose="020F0502020204030204" pitchFamily="34" charset="0"/>
        </a:defRPr>
      </a:lvl1pPr>
      <a:lvl2pPr marL="742950" indent="-285750" algn="l" defTabSz="457200" rtl="0" eaLnBrk="1" latinLnBrk="0" hangingPunct="1">
        <a:spcBef>
          <a:spcPct val="20000"/>
        </a:spcBef>
        <a:buFont typeface="Arial"/>
        <a:buChar char="–"/>
        <a:defRPr sz="1600" kern="1200">
          <a:solidFill>
            <a:schemeClr val="tx1"/>
          </a:solidFill>
          <a:latin typeface="Calibri" panose="020F0502020204030204" pitchFamily="34" charset="0"/>
          <a:ea typeface="+mn-ea"/>
          <a:cs typeface="Calibri" panose="020F0502020204030204" pitchFamily="34" charset="0"/>
        </a:defRPr>
      </a:lvl2pPr>
      <a:lvl3pPr marL="1143000" indent="-228600" algn="l" defTabSz="457200" rtl="0" eaLnBrk="1" latinLnBrk="0" hangingPunct="1">
        <a:spcBef>
          <a:spcPct val="20000"/>
        </a:spcBef>
        <a:buFont typeface="Arial"/>
        <a:buChar char="•"/>
        <a:defRPr sz="1600" kern="1200">
          <a:solidFill>
            <a:schemeClr val="tx1"/>
          </a:solidFill>
          <a:latin typeface="Calibri" panose="020F0502020204030204" pitchFamily="34" charset="0"/>
          <a:ea typeface="+mn-ea"/>
          <a:cs typeface="Calibri" panose="020F050202020403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Calibri" panose="020F0502020204030204" pitchFamily="34" charset="0"/>
          <a:ea typeface="+mn-ea"/>
          <a:cs typeface="Calibri" panose="020F050202020403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Calibri" panose="020F0502020204030204" pitchFamily="34" charset="0"/>
          <a:ea typeface="+mn-ea"/>
          <a:cs typeface="Calibri" panose="020F050202020403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19992D40-6BC7-8A47-9C87-B577EBF0E290}" type="datetime1">
              <a:rPr lang="en-CA" smtClean="0"/>
              <a:t>2024-12-10</a:t>
            </a:fld>
            <a:endParaRPr lang="en-US" dirty="0"/>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41B7C81B-7B5A-A644-B3E8-EC3DC39B624D}" type="slidenum">
              <a:rPr lang="en-US" smtClean="0"/>
              <a:t>‹#›</a:t>
            </a:fld>
            <a:endParaRPr lang="en-US" dirty="0"/>
          </a:p>
        </p:txBody>
      </p:sp>
    </p:spTree>
    <p:extLst>
      <p:ext uri="{BB962C8B-B14F-4D97-AF65-F5344CB8AC3E}">
        <p14:creationId xmlns:p14="http://schemas.microsoft.com/office/powerpoint/2010/main" val="1873203494"/>
      </p:ext>
    </p:extLst>
  </p:cSld>
  <p:clrMap bg1="lt1" tx1="dk1" bg2="lt2" tx2="dk2" accent1="accent1" accent2="accent2" accent3="accent3" accent4="accent4" accent5="accent5" accent6="accent6" hlink="hlink" folHlink="folHlink"/>
  <p:sldLayoutIdLst>
    <p:sldLayoutId id="2147493468" r:id="rId1"/>
    <p:sldLayoutId id="2147493469" r:id="rId2"/>
    <p:sldLayoutId id="2147493470" r:id="rId3"/>
    <p:sldLayoutId id="2147493471" r:id="rId4"/>
    <p:sldLayoutId id="2147493472" r:id="rId5"/>
    <p:sldLayoutId id="2147493473" r:id="rId6"/>
    <p:sldLayoutId id="2147493474" r:id="rId7"/>
    <p:sldLayoutId id="2147493475" r:id="rId8"/>
    <p:sldLayoutId id="2147493476" r:id="rId9"/>
    <p:sldLayoutId id="2147493477" r:id="rId10"/>
    <p:sldLayoutId id="2147493478"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1847122"/>
            <a:ext cx="8229600" cy="857250"/>
          </a:xfrm>
          <a:prstGeom prst="rect">
            <a:avLst/>
          </a:prstGeom>
        </p:spPr>
        <p:txBody>
          <a:bodyPr vert="horz" lIns="91440" tIns="45720" rIns="91440" bIns="45720" rtlCol="0" anchor="ctr">
            <a:normAutofit fontScale="92500" lnSpcReduction="10000"/>
          </a:bodyPr>
          <a:lstStyle>
            <a:lvl1pPr algn="l" defTabSz="457200" rtl="0" eaLnBrk="1" latinLnBrk="0" hangingPunct="1">
              <a:spcBef>
                <a:spcPct val="0"/>
              </a:spcBef>
              <a:buNone/>
              <a:defRPr sz="4400" kern="1200">
                <a:solidFill>
                  <a:schemeClr val="bg1"/>
                </a:solidFill>
                <a:latin typeface="Arial"/>
                <a:ea typeface="+mj-ea"/>
                <a:cs typeface="Arial"/>
              </a:defRPr>
            </a:lvl1pPr>
          </a:lstStyle>
          <a:p>
            <a:r>
              <a:rPr lang="en-US" sz="2800" dirty="0">
                <a:solidFill>
                  <a:schemeClr val="tx1"/>
                </a:solidFill>
                <a:latin typeface="Calibri" panose="020F0502020204030204" pitchFamily="34" charset="0"/>
                <a:cs typeface="Calibri" panose="020F0502020204030204" pitchFamily="34" charset="0"/>
              </a:rPr>
              <a:t>Employer WARN-</a:t>
            </a:r>
            <a:r>
              <a:rPr lang="en-US" sz="2800" dirty="0" err="1">
                <a:solidFill>
                  <a:schemeClr val="tx1"/>
                </a:solidFill>
                <a:latin typeface="Calibri" panose="020F0502020204030204" pitchFamily="34" charset="0"/>
                <a:cs typeface="Calibri" panose="020F0502020204030204" pitchFamily="34" charset="0"/>
              </a:rPr>
              <a:t>ing</a:t>
            </a:r>
            <a:r>
              <a:rPr lang="en-US" sz="2800" dirty="0">
                <a:solidFill>
                  <a:schemeClr val="tx1"/>
                </a:solidFill>
                <a:latin typeface="Calibri" panose="020F0502020204030204" pitchFamily="34" charset="0"/>
                <a:cs typeface="Calibri" panose="020F0502020204030204" pitchFamily="34" charset="0"/>
              </a:rPr>
              <a:t>: Mandatory Advance Disclosure of Employment Loss and Corporate Innovation</a:t>
            </a:r>
          </a:p>
        </p:txBody>
      </p:sp>
      <p:sp>
        <p:nvSpPr>
          <p:cNvPr id="6" name="Title 1"/>
          <p:cNvSpPr txBox="1">
            <a:spLocks/>
          </p:cNvSpPr>
          <p:nvPr/>
        </p:nvSpPr>
        <p:spPr>
          <a:xfrm>
            <a:off x="457200" y="2704372"/>
            <a:ext cx="8229600" cy="156800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4400" kern="1200">
                <a:solidFill>
                  <a:schemeClr val="bg1"/>
                </a:solidFill>
                <a:latin typeface="Arial"/>
                <a:ea typeface="+mj-ea"/>
                <a:cs typeface="Arial"/>
              </a:defRPr>
            </a:lvl1pPr>
          </a:lstStyle>
          <a:p>
            <a:r>
              <a:rPr lang="en-US" sz="2000" b="1" dirty="0">
                <a:solidFill>
                  <a:schemeClr val="tx1">
                    <a:lumMod val="50000"/>
                    <a:lumOff val="50000"/>
                  </a:schemeClr>
                </a:solidFill>
                <a:latin typeface="Calibri" panose="020F0502020204030204" pitchFamily="34" charset="0"/>
                <a:cs typeface="Calibri" panose="020F0502020204030204" pitchFamily="34" charset="0"/>
              </a:rPr>
              <a:t>Vishal P. </a:t>
            </a:r>
            <a:r>
              <a:rPr lang="en-US" sz="2000" b="1" dirty="0" err="1">
                <a:solidFill>
                  <a:schemeClr val="tx1">
                    <a:lumMod val="50000"/>
                    <a:lumOff val="50000"/>
                  </a:schemeClr>
                </a:solidFill>
                <a:latin typeface="Calibri" panose="020F0502020204030204" pitchFamily="34" charset="0"/>
                <a:cs typeface="Calibri" panose="020F0502020204030204" pitchFamily="34" charset="0"/>
              </a:rPr>
              <a:t>Baloria</a:t>
            </a:r>
            <a:r>
              <a:rPr lang="en-US" sz="2000" b="1" dirty="0">
                <a:solidFill>
                  <a:schemeClr val="tx1">
                    <a:lumMod val="50000"/>
                    <a:lumOff val="50000"/>
                  </a:schemeClr>
                </a:solidFill>
                <a:latin typeface="Calibri" panose="020F0502020204030204" pitchFamily="34" charset="0"/>
                <a:cs typeface="Calibri" panose="020F0502020204030204" pitchFamily="34" charset="0"/>
              </a:rPr>
              <a:t> </a:t>
            </a:r>
          </a:p>
          <a:p>
            <a:r>
              <a:rPr lang="en-US" sz="1800" i="1" dirty="0">
                <a:solidFill>
                  <a:schemeClr val="tx1">
                    <a:lumMod val="50000"/>
                    <a:lumOff val="50000"/>
                  </a:schemeClr>
                </a:solidFill>
                <a:latin typeface="Calibri" panose="020F0502020204030204" pitchFamily="34" charset="0"/>
                <a:cs typeface="Calibri" panose="020F0502020204030204" pitchFamily="34" charset="0"/>
              </a:rPr>
              <a:t>University of Connecticut</a:t>
            </a:r>
          </a:p>
        </p:txBody>
      </p:sp>
      <p:sp>
        <p:nvSpPr>
          <p:cNvPr id="7" name="Title 1"/>
          <p:cNvSpPr txBox="1">
            <a:spLocks/>
          </p:cNvSpPr>
          <p:nvPr/>
        </p:nvSpPr>
        <p:spPr>
          <a:xfrm>
            <a:off x="457200" y="4084379"/>
            <a:ext cx="8229600" cy="85725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4400" kern="1200">
                <a:solidFill>
                  <a:schemeClr val="bg1"/>
                </a:solidFill>
                <a:latin typeface="Arial"/>
                <a:ea typeface="+mj-ea"/>
                <a:cs typeface="Arial"/>
              </a:defRPr>
            </a:lvl1pPr>
          </a:lstStyle>
          <a:p>
            <a:endParaRPr lang="en-US" sz="1600" i="1" dirty="0">
              <a:solidFill>
                <a:schemeClr val="bg1">
                  <a:lumMod val="50000"/>
                </a:schemeClr>
              </a:solidFill>
              <a:latin typeface="Calibri" panose="020F0502020204030204" pitchFamily="34" charset="0"/>
              <a:cs typeface="Calibri" panose="020F0502020204030204" pitchFamily="34" charset="0"/>
            </a:endParaRPr>
          </a:p>
          <a:p>
            <a:endParaRPr lang="en-US" sz="1600" i="1" dirty="0">
              <a:solidFill>
                <a:schemeClr val="bg1">
                  <a:lumMod val="50000"/>
                </a:schemeClr>
              </a:solidFill>
              <a:latin typeface="Calibri" panose="020F0502020204030204" pitchFamily="34" charset="0"/>
              <a:cs typeface="Calibri" panose="020F0502020204030204" pitchFamily="34" charset="0"/>
            </a:endParaRPr>
          </a:p>
          <a:p>
            <a:r>
              <a:rPr lang="en-US" sz="1600" i="1" dirty="0">
                <a:solidFill>
                  <a:schemeClr val="bg1">
                    <a:lumMod val="50000"/>
                  </a:schemeClr>
                </a:solidFill>
                <a:latin typeface="Calibri" panose="020F0502020204030204" pitchFamily="34" charset="0"/>
                <a:cs typeface="Calibri" panose="020F0502020204030204" pitchFamily="34" charset="0"/>
              </a:rPr>
              <a:t>December 2024</a:t>
            </a:r>
          </a:p>
        </p:txBody>
      </p:sp>
    </p:spTree>
    <p:extLst>
      <p:ext uri="{BB962C8B-B14F-4D97-AF65-F5344CB8AC3E}">
        <p14:creationId xmlns:p14="http://schemas.microsoft.com/office/powerpoint/2010/main" val="440678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67800-0DDF-63BB-DAED-E03D8562F4D5}"/>
              </a:ext>
            </a:extLst>
          </p:cNvPr>
          <p:cNvSpPr>
            <a:spLocks noGrp="1"/>
          </p:cNvSpPr>
          <p:nvPr>
            <p:ph type="title"/>
          </p:nvPr>
        </p:nvSpPr>
        <p:spPr/>
        <p:txBody>
          <a:bodyPr>
            <a:noAutofit/>
          </a:bodyPr>
          <a:lstStyle/>
          <a:p>
            <a:r>
              <a:rPr lang="en-US" sz="2400" b="1" dirty="0"/>
              <a:t>Table 3</a:t>
            </a:r>
            <a:br>
              <a:rPr lang="en-US" sz="2400" dirty="0"/>
            </a:br>
            <a:r>
              <a:rPr lang="en-US" sz="2400" dirty="0"/>
              <a:t>Effects of Labor Dismissal Laws on Number of Patents &amp; Citations</a:t>
            </a:r>
          </a:p>
        </p:txBody>
      </p:sp>
      <p:graphicFrame>
        <p:nvGraphicFramePr>
          <p:cNvPr id="6" name="Content Placeholder 5">
            <a:extLst>
              <a:ext uri="{FF2B5EF4-FFF2-40B4-BE49-F238E27FC236}">
                <a16:creationId xmlns:a16="http://schemas.microsoft.com/office/drawing/2014/main" id="{A1C3F8E1-1819-1A80-F9A6-10B83F03FA2C}"/>
              </a:ext>
            </a:extLst>
          </p:cNvPr>
          <p:cNvGraphicFramePr>
            <a:graphicFrameLocks noGrp="1"/>
          </p:cNvGraphicFramePr>
          <p:nvPr>
            <p:ph idx="1"/>
            <p:extLst>
              <p:ext uri="{D42A27DB-BD31-4B8C-83A1-F6EECF244321}">
                <p14:modId xmlns:p14="http://schemas.microsoft.com/office/powerpoint/2010/main" val="107315145"/>
              </p:ext>
            </p:extLst>
          </p:nvPr>
        </p:nvGraphicFramePr>
        <p:xfrm>
          <a:off x="353505" y="1544835"/>
          <a:ext cx="8436990" cy="2741345"/>
        </p:xfrm>
        <a:graphic>
          <a:graphicData uri="http://schemas.openxmlformats.org/drawingml/2006/table">
            <a:tbl>
              <a:tblPr firstRow="1" firstCol="1" bandRow="1"/>
              <a:tblGrid>
                <a:gridCol w="1510840">
                  <a:extLst>
                    <a:ext uri="{9D8B030D-6E8A-4147-A177-3AD203B41FA5}">
                      <a16:colId xmlns:a16="http://schemas.microsoft.com/office/drawing/2014/main" val="533711497"/>
                    </a:ext>
                  </a:extLst>
                </a:gridCol>
                <a:gridCol w="693853">
                  <a:extLst>
                    <a:ext uri="{9D8B030D-6E8A-4147-A177-3AD203B41FA5}">
                      <a16:colId xmlns:a16="http://schemas.microsoft.com/office/drawing/2014/main" val="2407899254"/>
                    </a:ext>
                  </a:extLst>
                </a:gridCol>
                <a:gridCol w="802458">
                  <a:extLst>
                    <a:ext uri="{9D8B030D-6E8A-4147-A177-3AD203B41FA5}">
                      <a16:colId xmlns:a16="http://schemas.microsoft.com/office/drawing/2014/main" val="2140080935"/>
                    </a:ext>
                  </a:extLst>
                </a:gridCol>
                <a:gridCol w="800897">
                  <a:extLst>
                    <a:ext uri="{9D8B030D-6E8A-4147-A177-3AD203B41FA5}">
                      <a16:colId xmlns:a16="http://schemas.microsoft.com/office/drawing/2014/main" val="1574425593"/>
                    </a:ext>
                  </a:extLst>
                </a:gridCol>
                <a:gridCol w="820896">
                  <a:extLst>
                    <a:ext uri="{9D8B030D-6E8A-4147-A177-3AD203B41FA5}">
                      <a16:colId xmlns:a16="http://schemas.microsoft.com/office/drawing/2014/main" val="3102403096"/>
                    </a:ext>
                  </a:extLst>
                </a:gridCol>
                <a:gridCol w="762261">
                  <a:extLst>
                    <a:ext uri="{9D8B030D-6E8A-4147-A177-3AD203B41FA5}">
                      <a16:colId xmlns:a16="http://schemas.microsoft.com/office/drawing/2014/main" val="205053142"/>
                    </a:ext>
                  </a:extLst>
                </a:gridCol>
                <a:gridCol w="879532">
                  <a:extLst>
                    <a:ext uri="{9D8B030D-6E8A-4147-A177-3AD203B41FA5}">
                      <a16:colId xmlns:a16="http://schemas.microsoft.com/office/drawing/2014/main" val="3272333531"/>
                    </a:ext>
                  </a:extLst>
                </a:gridCol>
                <a:gridCol w="703625">
                  <a:extLst>
                    <a:ext uri="{9D8B030D-6E8A-4147-A177-3AD203B41FA5}">
                      <a16:colId xmlns:a16="http://schemas.microsoft.com/office/drawing/2014/main" val="373770202"/>
                    </a:ext>
                  </a:extLst>
                </a:gridCol>
                <a:gridCol w="680204">
                  <a:extLst>
                    <a:ext uri="{9D8B030D-6E8A-4147-A177-3AD203B41FA5}">
                      <a16:colId xmlns:a16="http://schemas.microsoft.com/office/drawing/2014/main" val="2859695226"/>
                    </a:ext>
                  </a:extLst>
                </a:gridCol>
                <a:gridCol w="782424">
                  <a:extLst>
                    <a:ext uri="{9D8B030D-6E8A-4147-A177-3AD203B41FA5}">
                      <a16:colId xmlns:a16="http://schemas.microsoft.com/office/drawing/2014/main" val="3994197325"/>
                    </a:ext>
                  </a:extLst>
                </a:gridCol>
              </a:tblGrid>
              <a:tr h="253197">
                <a:tc>
                  <a:txBody>
                    <a:bodyPr/>
                    <a:lstStyle/>
                    <a:p>
                      <a:pPr marL="0" marR="0">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LN_NPAT</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LN_NPAT</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LN_NCITE</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LN_NCITE</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570529237"/>
                  </a:ext>
                </a:extLst>
              </a:tr>
              <a:tr h="475488">
                <a:tc>
                  <a:txBody>
                    <a:bodyPr/>
                    <a:lstStyle/>
                    <a:p>
                      <a:pPr marL="0" marR="0">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Pred.</a:t>
                      </a:r>
                    </a:p>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Sign</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Coeff.</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p</a:t>
                      </a:r>
                      <a:r>
                        <a:rPr lang="en-US" sz="1400" dirty="0">
                          <a:effectLst/>
                          <a:latin typeface="+mn-lt"/>
                          <a:ea typeface="SimSun" panose="02010600030101010101" pitchFamily="2" charset="-122"/>
                          <a:cs typeface="Times New Roman" panose="02020603050405020304" pitchFamily="18" charset="0"/>
                        </a:rPr>
                        <a:t>-value</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Coeff.</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p</a:t>
                      </a:r>
                      <a:r>
                        <a:rPr lang="en-US" sz="1400" dirty="0">
                          <a:effectLst/>
                          <a:latin typeface="+mn-lt"/>
                          <a:ea typeface="SimSun" panose="02010600030101010101" pitchFamily="2" charset="-122"/>
                          <a:cs typeface="Times New Roman" panose="02020603050405020304" pitchFamily="18" charset="0"/>
                        </a:rPr>
                        <a:t>-value</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Coeff.</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p</a:t>
                      </a:r>
                      <a:r>
                        <a:rPr lang="en-US" sz="1400" dirty="0">
                          <a:effectLst/>
                          <a:latin typeface="+mn-lt"/>
                          <a:ea typeface="SimSun" panose="02010600030101010101" pitchFamily="2" charset="-122"/>
                          <a:cs typeface="Times New Roman" panose="02020603050405020304" pitchFamily="18" charset="0"/>
                        </a:rPr>
                        <a:t>-value</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Coeff.</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p</a:t>
                      </a:r>
                      <a:r>
                        <a:rPr lang="en-US" sz="1400" dirty="0">
                          <a:effectLst/>
                          <a:latin typeface="+mn-lt"/>
                          <a:ea typeface="SimSun" panose="02010600030101010101" pitchFamily="2" charset="-122"/>
                          <a:cs typeface="Times New Roman" panose="02020603050405020304" pitchFamily="18" charset="0"/>
                        </a:rPr>
                        <a:t>-value</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7068317"/>
                  </a:ext>
                </a:extLst>
              </a:tr>
              <a:tr h="253197">
                <a:tc>
                  <a:txBody>
                    <a:bodyPr/>
                    <a:lstStyle/>
                    <a:p>
                      <a:pPr marL="0" marR="0">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Intercept</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a:t>
                      </a:r>
                    </a:p>
                  </a:txBody>
                  <a:tcPr marL="58186" marR="58186"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0.6969</a:t>
                      </a:r>
                    </a:p>
                  </a:txBody>
                  <a:tcPr marL="58186" marR="58186"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&lt;0.001</a:t>
                      </a:r>
                    </a:p>
                  </a:txBody>
                  <a:tcPr marL="58186" marR="58186"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-0.2758</a:t>
                      </a:r>
                    </a:p>
                  </a:txBody>
                  <a:tcPr marL="58186" marR="58186"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0.060</a:t>
                      </a:r>
                    </a:p>
                  </a:txBody>
                  <a:tcPr marL="58186" marR="58186"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0.6291</a:t>
                      </a:r>
                    </a:p>
                  </a:txBody>
                  <a:tcPr marL="58186" marR="58186"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&lt;0.001</a:t>
                      </a:r>
                    </a:p>
                  </a:txBody>
                  <a:tcPr marL="58186" marR="58186"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-0.2168</a:t>
                      </a:r>
                    </a:p>
                  </a:txBody>
                  <a:tcPr marL="58186" marR="58186"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0.092</a:t>
                      </a:r>
                    </a:p>
                  </a:txBody>
                  <a:tcPr marL="58186" marR="58186"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9286580"/>
                  </a:ext>
                </a:extLst>
              </a:tr>
              <a:tr h="253197">
                <a:tc>
                  <a:txBody>
                    <a:bodyPr/>
                    <a:lstStyle/>
                    <a:p>
                      <a:pPr marL="0" marR="0">
                        <a:lnSpc>
                          <a:spcPct val="115000"/>
                        </a:lnSpc>
                        <a:spcBef>
                          <a:spcPts val="0"/>
                        </a:spcBef>
                        <a:spcAft>
                          <a:spcPts val="0"/>
                        </a:spcAft>
                      </a:pPr>
                      <a:r>
                        <a:rPr lang="en-US" sz="1400" i="1" dirty="0">
                          <a:solidFill>
                            <a:srgbClr val="000000"/>
                          </a:solidFill>
                          <a:effectLst/>
                          <a:latin typeface="+mn-lt"/>
                          <a:ea typeface="SimSun" panose="02010600030101010101" pitchFamily="2" charset="-122"/>
                          <a:cs typeface="Times New Roman" panose="02020603050405020304" pitchFamily="18" charset="0"/>
                        </a:rPr>
                        <a:t>MW</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w="19050" cap="flat" cmpd="sng" algn="ctr">
                      <a:solidFill>
                        <a:schemeClr val="tx1"/>
                      </a:solidFill>
                      <a:prstDash val="solid"/>
                      <a:round/>
                      <a:headEnd type="none" w="med" len="med"/>
                      <a:tailEnd type="none" w="med" len="med"/>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algn="ctr">
                        <a:lnSpc>
                          <a:spcPct val="115000"/>
                        </a:lnSpc>
                        <a:spcBef>
                          <a:spcPts val="0"/>
                        </a:spcBef>
                        <a:spcAft>
                          <a:spcPts val="0"/>
                        </a:spcAft>
                      </a:pPr>
                      <a:r>
                        <a:rPr lang="en-US" sz="1400" dirty="0">
                          <a:solidFill>
                            <a:srgbClr val="000000"/>
                          </a:solidFill>
                          <a:effectLst/>
                          <a:latin typeface="+mn-lt"/>
                          <a:ea typeface="SimSun" panose="02010600030101010101" pitchFamily="2" charset="-122"/>
                          <a:cs typeface="Times New Roman" panose="02020603050405020304" pitchFamily="18" charset="0"/>
                        </a:rPr>
                        <a:t>-</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algn="r">
                        <a:lnSpc>
                          <a:spcPct val="115000"/>
                        </a:lnSpc>
                        <a:spcBef>
                          <a:spcPts val="0"/>
                        </a:spcBef>
                        <a:spcAft>
                          <a:spcPts val="0"/>
                        </a:spcAft>
                      </a:pPr>
                      <a:r>
                        <a:rPr lang="en-US" sz="1400" dirty="0">
                          <a:solidFill>
                            <a:srgbClr val="000000"/>
                          </a:solidFill>
                          <a:effectLst/>
                          <a:latin typeface="+mn-lt"/>
                          <a:ea typeface="SimSun" panose="02010600030101010101" pitchFamily="2" charset="-122"/>
                          <a:cs typeface="Times New Roman" panose="02020603050405020304" pitchFamily="18" charset="0"/>
                        </a:rPr>
                        <a:t>-0.0619</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algn="r">
                        <a:lnSpc>
                          <a:spcPct val="115000"/>
                        </a:lnSpc>
                        <a:spcBef>
                          <a:spcPts val="0"/>
                        </a:spcBef>
                        <a:spcAft>
                          <a:spcPts val="0"/>
                        </a:spcAft>
                      </a:pPr>
                      <a:r>
                        <a:rPr lang="en-US" sz="1400" dirty="0">
                          <a:solidFill>
                            <a:srgbClr val="000000"/>
                          </a:solidFill>
                          <a:effectLst/>
                          <a:latin typeface="+mn-lt"/>
                          <a:ea typeface="SimSun" panose="02010600030101010101" pitchFamily="2" charset="-122"/>
                          <a:cs typeface="Times New Roman" panose="02020603050405020304" pitchFamily="18" charset="0"/>
                        </a:rPr>
                        <a:t>0.004</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algn="r">
                        <a:lnSpc>
                          <a:spcPct val="115000"/>
                        </a:lnSpc>
                        <a:spcBef>
                          <a:spcPts val="0"/>
                        </a:spcBef>
                        <a:spcAft>
                          <a:spcPts val="0"/>
                        </a:spcAft>
                      </a:pPr>
                      <a:r>
                        <a:rPr lang="en-US" sz="1400" dirty="0">
                          <a:solidFill>
                            <a:srgbClr val="000000"/>
                          </a:solidFill>
                          <a:effectLst/>
                          <a:latin typeface="+mn-lt"/>
                          <a:ea typeface="SimSun" panose="02010600030101010101" pitchFamily="2" charset="-122"/>
                          <a:cs typeface="Times New Roman" panose="02020603050405020304" pitchFamily="18" charset="0"/>
                        </a:rPr>
                        <a:t>-0.0437</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algn="r">
                        <a:lnSpc>
                          <a:spcPct val="115000"/>
                        </a:lnSpc>
                        <a:spcBef>
                          <a:spcPts val="0"/>
                        </a:spcBef>
                        <a:spcAft>
                          <a:spcPts val="0"/>
                        </a:spcAft>
                      </a:pPr>
                      <a:r>
                        <a:rPr lang="en-US" sz="1400" dirty="0">
                          <a:solidFill>
                            <a:srgbClr val="000000"/>
                          </a:solidFill>
                          <a:effectLst/>
                          <a:latin typeface="+mn-lt"/>
                          <a:ea typeface="SimSun" panose="02010600030101010101" pitchFamily="2" charset="-122"/>
                          <a:cs typeface="Times New Roman" panose="02020603050405020304" pitchFamily="18" charset="0"/>
                        </a:rPr>
                        <a:t>0.016</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algn="r">
                        <a:lnSpc>
                          <a:spcPct val="115000"/>
                        </a:lnSpc>
                        <a:spcBef>
                          <a:spcPts val="0"/>
                        </a:spcBef>
                        <a:spcAft>
                          <a:spcPts val="0"/>
                        </a:spcAft>
                      </a:pPr>
                      <a:r>
                        <a:rPr lang="en-US" sz="1400" dirty="0">
                          <a:solidFill>
                            <a:schemeClr val="bg1"/>
                          </a:solidFill>
                          <a:effectLst/>
                          <a:latin typeface="+mn-lt"/>
                          <a:ea typeface="SimSun" panose="02010600030101010101" pitchFamily="2" charset="-122"/>
                          <a:cs typeface="Times New Roman" panose="02020603050405020304" pitchFamily="18" charset="0"/>
                        </a:rPr>
                        <a:t>-0.0833</a:t>
                      </a:r>
                    </a:p>
                  </a:txBody>
                  <a:tcPr marL="58186" marR="58186"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F1938"/>
                    </a:solidFill>
                  </a:tcPr>
                </a:tc>
                <a:tc>
                  <a:txBody>
                    <a:bodyPr/>
                    <a:lstStyle/>
                    <a:p>
                      <a:pPr marL="0" marR="0" algn="r">
                        <a:lnSpc>
                          <a:spcPct val="115000"/>
                        </a:lnSpc>
                        <a:spcBef>
                          <a:spcPts val="0"/>
                        </a:spcBef>
                        <a:spcAft>
                          <a:spcPts val="0"/>
                        </a:spcAft>
                      </a:pPr>
                      <a:r>
                        <a:rPr lang="en-US" sz="1400" dirty="0">
                          <a:solidFill>
                            <a:schemeClr val="bg1"/>
                          </a:solidFill>
                          <a:effectLst/>
                          <a:latin typeface="+mn-lt"/>
                          <a:ea typeface="SimSun" panose="02010600030101010101" pitchFamily="2" charset="-122"/>
                          <a:cs typeface="Times New Roman" panose="02020603050405020304" pitchFamily="18" charset="0"/>
                        </a:rPr>
                        <a:t>&lt;0.001</a:t>
                      </a:r>
                    </a:p>
                  </a:txBody>
                  <a:tcPr marL="58186" marR="58186"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F1938"/>
                    </a:solidFill>
                  </a:tcPr>
                </a:tc>
                <a:tc>
                  <a:txBody>
                    <a:bodyPr/>
                    <a:lstStyle/>
                    <a:p>
                      <a:pPr marL="0" marR="0" algn="r">
                        <a:lnSpc>
                          <a:spcPct val="115000"/>
                        </a:lnSpc>
                        <a:spcBef>
                          <a:spcPts val="0"/>
                        </a:spcBef>
                        <a:spcAft>
                          <a:spcPts val="0"/>
                        </a:spcAft>
                      </a:pPr>
                      <a:r>
                        <a:rPr lang="en-US" sz="1400" dirty="0">
                          <a:solidFill>
                            <a:schemeClr val="bg1"/>
                          </a:solidFill>
                          <a:effectLst/>
                          <a:latin typeface="+mn-lt"/>
                          <a:ea typeface="SimSun" panose="02010600030101010101" pitchFamily="2" charset="-122"/>
                          <a:cs typeface="Times New Roman" panose="02020603050405020304" pitchFamily="18" charset="0"/>
                        </a:rPr>
                        <a:t>-0.0665</a:t>
                      </a:r>
                    </a:p>
                  </a:txBody>
                  <a:tcPr marL="58186" marR="58186"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F1938"/>
                    </a:solidFill>
                  </a:tcPr>
                </a:tc>
                <a:tc>
                  <a:txBody>
                    <a:bodyPr/>
                    <a:lstStyle/>
                    <a:p>
                      <a:pPr marL="0" marR="0" algn="r">
                        <a:lnSpc>
                          <a:spcPct val="115000"/>
                        </a:lnSpc>
                        <a:spcBef>
                          <a:spcPts val="0"/>
                        </a:spcBef>
                        <a:spcAft>
                          <a:spcPts val="0"/>
                        </a:spcAft>
                      </a:pPr>
                      <a:r>
                        <a:rPr lang="en-US" sz="1400" dirty="0">
                          <a:solidFill>
                            <a:schemeClr val="bg1"/>
                          </a:solidFill>
                          <a:effectLst/>
                          <a:latin typeface="+mn-lt"/>
                          <a:ea typeface="SimSun" panose="02010600030101010101" pitchFamily="2" charset="-122"/>
                          <a:cs typeface="Times New Roman" panose="02020603050405020304" pitchFamily="18" charset="0"/>
                        </a:rPr>
                        <a:t>0.001</a:t>
                      </a:r>
                    </a:p>
                  </a:txBody>
                  <a:tcPr marL="58186" marR="58186" marT="0" marB="0">
                    <a:lnL>
                      <a:noFill/>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F1938"/>
                    </a:solidFill>
                  </a:tcPr>
                </a:tc>
                <a:extLst>
                  <a:ext uri="{0D108BD9-81ED-4DB2-BD59-A6C34878D82A}">
                    <a16:rowId xmlns:a16="http://schemas.microsoft.com/office/drawing/2014/main" val="1161149091"/>
                  </a:ext>
                </a:extLst>
              </a:tr>
              <a:tr h="253197">
                <a:tc>
                  <a:txBody>
                    <a:bodyPr/>
                    <a:lstStyle/>
                    <a:p>
                      <a:pPr marL="0" marR="0">
                        <a:lnSpc>
                          <a:spcPct val="115000"/>
                        </a:lnSpc>
                        <a:spcBef>
                          <a:spcPts val="0"/>
                        </a:spcBef>
                        <a:spcAft>
                          <a:spcPts val="0"/>
                        </a:spcAft>
                      </a:pP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2428735246"/>
                  </a:ext>
                </a:extLst>
              </a:tr>
              <a:tr h="253197">
                <a:tc>
                  <a:txBody>
                    <a:bodyPr/>
                    <a:lstStyle/>
                    <a:p>
                      <a:pPr marL="0" marR="0">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Controls</a:t>
                      </a:r>
                    </a:p>
                  </a:txBody>
                  <a:tcPr marL="58186" marR="58186" marT="0" marB="0">
                    <a:lnL>
                      <a:noFill/>
                    </a:lnL>
                    <a:lnR>
                      <a:noFill/>
                    </a:lnR>
                    <a:lnT>
                      <a:noFill/>
                    </a:lnT>
                    <a:lnB>
                      <a:noFill/>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NO</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NO</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extLst>
                  <a:ext uri="{0D108BD9-81ED-4DB2-BD59-A6C34878D82A}">
                    <a16:rowId xmlns:a16="http://schemas.microsoft.com/office/drawing/2014/main" val="3578406394"/>
                  </a:ext>
                </a:extLst>
              </a:tr>
              <a:tr h="256032">
                <a:tc>
                  <a:txBody>
                    <a:bodyPr/>
                    <a:lstStyle/>
                    <a:p>
                      <a:pPr marL="0" marR="0">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Year Fixed Effects</a:t>
                      </a:r>
                    </a:p>
                  </a:txBody>
                  <a:tcPr marL="58186" marR="58186" marT="0" marB="0">
                    <a:lnL>
                      <a:noFill/>
                    </a:lnL>
                    <a:lnR>
                      <a:noFill/>
                    </a:lnR>
                    <a:lnT>
                      <a:noFill/>
                    </a:lnT>
                    <a:lnB>
                      <a:noFill/>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extLst>
                  <a:ext uri="{0D108BD9-81ED-4DB2-BD59-A6C34878D82A}">
                    <a16:rowId xmlns:a16="http://schemas.microsoft.com/office/drawing/2014/main" val="1533985033"/>
                  </a:ext>
                </a:extLst>
              </a:tr>
              <a:tr h="256032">
                <a:tc>
                  <a:txBody>
                    <a:bodyPr/>
                    <a:lstStyle/>
                    <a:p>
                      <a:pPr marL="0" marR="0">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Firm Fixed Effects</a:t>
                      </a:r>
                    </a:p>
                  </a:txBody>
                  <a:tcPr marL="58186" marR="58186" marT="0" marB="0">
                    <a:lnL>
                      <a:noFill/>
                    </a:lnL>
                    <a:lnR>
                      <a:noFill/>
                    </a:lnR>
                    <a:lnT>
                      <a:noFill/>
                    </a:lnT>
                    <a:lnB>
                      <a:noFill/>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extLst>
                  <a:ext uri="{0D108BD9-81ED-4DB2-BD59-A6C34878D82A}">
                    <a16:rowId xmlns:a16="http://schemas.microsoft.com/office/drawing/2014/main" val="1976132875"/>
                  </a:ext>
                </a:extLst>
              </a:tr>
              <a:tr h="228600">
                <a:tc>
                  <a:txBody>
                    <a:bodyPr/>
                    <a:lstStyle/>
                    <a:p>
                      <a:pPr marL="0" marR="0">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Adjusted R</a:t>
                      </a:r>
                      <a:r>
                        <a:rPr lang="en-US" sz="1400" baseline="30000" dirty="0">
                          <a:effectLst/>
                          <a:latin typeface="+mn-lt"/>
                          <a:ea typeface="SimSun" panose="02010600030101010101" pitchFamily="2" charset="-122"/>
                          <a:cs typeface="Times New Roman" panose="02020603050405020304" pitchFamily="18" charset="0"/>
                        </a:rPr>
                        <a:t>2</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a:noFill/>
                    </a:lnT>
                    <a:lnB>
                      <a:noFill/>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85.46%</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85.77%</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78.98%</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79.21%</a:t>
                      </a:r>
                    </a:p>
                  </a:txBody>
                  <a:tcPr marL="58186" marR="58186" marT="0" marB="0">
                    <a:lnL>
                      <a:noFill/>
                    </a:lnL>
                    <a:lnR>
                      <a:noFill/>
                    </a:lnR>
                    <a:lnT>
                      <a:noFill/>
                    </a:lnT>
                    <a:lnB>
                      <a:noFill/>
                    </a:lnB>
                  </a:tcPr>
                </a:tc>
                <a:extLst>
                  <a:ext uri="{0D108BD9-81ED-4DB2-BD59-A6C34878D82A}">
                    <a16:rowId xmlns:a16="http://schemas.microsoft.com/office/drawing/2014/main" val="1500382314"/>
                  </a:ext>
                </a:extLst>
              </a:tr>
              <a:tr h="256032">
                <a:tc>
                  <a:txBody>
                    <a:bodyPr/>
                    <a:lstStyle/>
                    <a:p>
                      <a:pPr marL="0" marR="0">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N</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53,832</a:t>
                      </a:r>
                    </a:p>
                  </a:txBody>
                  <a:tcPr marL="58186" marR="5818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53,832</a:t>
                      </a:r>
                    </a:p>
                  </a:txBody>
                  <a:tcPr marL="58186" marR="5818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53,832</a:t>
                      </a:r>
                    </a:p>
                  </a:txBody>
                  <a:tcPr marL="58186" marR="5818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53,832</a:t>
                      </a:r>
                    </a:p>
                  </a:txBody>
                  <a:tcPr marL="58186" marR="58186"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1504360"/>
                  </a:ext>
                </a:extLst>
              </a:tr>
            </a:tbl>
          </a:graphicData>
        </a:graphic>
      </p:graphicFrame>
      <p:sp>
        <p:nvSpPr>
          <p:cNvPr id="4" name="Slide Number Placeholder 3">
            <a:extLst>
              <a:ext uri="{FF2B5EF4-FFF2-40B4-BE49-F238E27FC236}">
                <a16:creationId xmlns:a16="http://schemas.microsoft.com/office/drawing/2014/main" id="{DAC851A7-AE62-0F81-A188-36FA53C4FB37}"/>
              </a:ext>
            </a:extLst>
          </p:cNvPr>
          <p:cNvSpPr>
            <a:spLocks noGrp="1"/>
          </p:cNvSpPr>
          <p:nvPr>
            <p:ph type="sldNum" sz="quarter" idx="12"/>
          </p:nvPr>
        </p:nvSpPr>
        <p:spPr/>
        <p:txBody>
          <a:bodyPr/>
          <a:lstStyle/>
          <a:p>
            <a:fld id="{CC7697F5-3DCA-0A4F-B9EA-FEC2794BD1A6}" type="slidenum">
              <a:rPr lang="en-US" smtClean="0"/>
              <a:t>10</a:t>
            </a:fld>
            <a:endParaRPr lang="en-US" dirty="0"/>
          </a:p>
        </p:txBody>
      </p:sp>
    </p:spTree>
    <p:extLst>
      <p:ext uri="{BB962C8B-B14F-4D97-AF65-F5344CB8AC3E}">
        <p14:creationId xmlns:p14="http://schemas.microsoft.com/office/powerpoint/2010/main" val="3095727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38F0363-C1BE-1F4A-89A0-F512D3EFEDC0}"/>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Cross-Sectional Analysis</a:t>
            </a:r>
          </a:p>
        </p:txBody>
      </p:sp>
      <p:sp>
        <p:nvSpPr>
          <p:cNvPr id="4" name="Content Placeholder 3">
            <a:extLst>
              <a:ext uri="{FF2B5EF4-FFF2-40B4-BE49-F238E27FC236}">
                <a16:creationId xmlns:a16="http://schemas.microsoft.com/office/drawing/2014/main" id="{808BABB9-F2B8-DB4E-92BA-D26A72E5A01A}"/>
              </a:ext>
            </a:extLst>
          </p:cNvPr>
          <p:cNvSpPr>
            <a:spLocks noGrp="1"/>
          </p:cNvSpPr>
          <p:nvPr>
            <p:ph idx="1"/>
          </p:nvPr>
        </p:nvSpPr>
        <p:spPr>
          <a:xfrm>
            <a:off x="457200" y="1244277"/>
            <a:ext cx="8309728" cy="3394075"/>
          </a:xfrm>
        </p:spPr>
        <p:txBody>
          <a:bodyPr>
            <a:normAutofit/>
          </a:bodyPr>
          <a:lstStyle/>
          <a:p>
            <a:pPr marL="0" indent="0">
              <a:buNone/>
            </a:pPr>
            <a:r>
              <a:rPr lang="en-US" b="1" dirty="0">
                <a:latin typeface="+mn-lt"/>
              </a:rPr>
              <a:t>Role of Other Labor Laws Shaping Employee-Employer Hold Up Problems</a:t>
            </a:r>
          </a:p>
          <a:p>
            <a:r>
              <a:rPr lang="en-US" dirty="0"/>
              <a:t>By reducing the possibility of </a:t>
            </a:r>
            <a:r>
              <a:rPr lang="en-US" dirty="0">
                <a:solidFill>
                  <a:srgbClr val="FF0000"/>
                </a:solidFill>
              </a:rPr>
              <a:t>employee hold up</a:t>
            </a:r>
            <a:r>
              <a:rPr lang="en-US" dirty="0"/>
              <a:t>, labor dismissal laws (e.g. WDL) enhance employees’ innovative efforts, leading to greater innovation</a:t>
            </a:r>
          </a:p>
          <a:p>
            <a:r>
              <a:rPr lang="en-US" dirty="0"/>
              <a:t>By reducing the possibility of </a:t>
            </a:r>
            <a:r>
              <a:rPr lang="en-US" dirty="0">
                <a:solidFill>
                  <a:srgbClr val="FF0000"/>
                </a:solidFill>
              </a:rPr>
              <a:t>employer hold up</a:t>
            </a:r>
            <a:r>
              <a:rPr lang="en-US" dirty="0"/>
              <a:t>, labor mobility laws (i.e., inevitable disclosure doctrine (IDD) laws) reduce employees’ innovative efforts, leading to lower innovation</a:t>
            </a:r>
          </a:p>
          <a:p>
            <a:pPr marL="0" indent="0">
              <a:buNone/>
            </a:pPr>
            <a:endParaRPr lang="en-US" dirty="0">
              <a:latin typeface="+mj-lt"/>
            </a:endParaRPr>
          </a:p>
          <a:p>
            <a:pPr marL="0" indent="0">
              <a:buNone/>
            </a:pPr>
            <a:endParaRPr lang="en-US" b="1" dirty="0">
              <a:latin typeface="+mn-lt"/>
            </a:endParaRPr>
          </a:p>
          <a:p>
            <a:pPr marL="0" indent="0">
              <a:buNone/>
            </a:pPr>
            <a:endParaRPr lang="en-US" sz="2000" dirty="0"/>
          </a:p>
        </p:txBody>
      </p:sp>
      <p:sp>
        <p:nvSpPr>
          <p:cNvPr id="2" name="Slide Number Placeholder 1">
            <a:extLst>
              <a:ext uri="{FF2B5EF4-FFF2-40B4-BE49-F238E27FC236}">
                <a16:creationId xmlns:a16="http://schemas.microsoft.com/office/drawing/2014/main" id="{7ED6E5C5-561A-5D4F-A65D-8BED4E136BB2}"/>
              </a:ext>
            </a:extLst>
          </p:cNvPr>
          <p:cNvSpPr>
            <a:spLocks noGrp="1"/>
          </p:cNvSpPr>
          <p:nvPr>
            <p:ph type="sldNum" sz="quarter" idx="12"/>
          </p:nvPr>
        </p:nvSpPr>
        <p:spPr>
          <a:xfrm>
            <a:off x="8686800" y="4799806"/>
            <a:ext cx="231111" cy="274637"/>
          </a:xfrm>
        </p:spPr>
        <p:txBody>
          <a:bodyPr/>
          <a:lstStyle/>
          <a:p>
            <a:fld id="{CC7697F5-3DCA-0A4F-B9EA-FEC2794BD1A6}" type="slidenum">
              <a:rPr lang="en-US" smtClean="0"/>
              <a:t>11</a:t>
            </a:fld>
            <a:endParaRPr lang="en-US" dirty="0"/>
          </a:p>
        </p:txBody>
      </p:sp>
      <p:sp>
        <p:nvSpPr>
          <p:cNvPr id="5" name="Rounded Rectangle 4">
            <a:extLst>
              <a:ext uri="{FF2B5EF4-FFF2-40B4-BE49-F238E27FC236}">
                <a16:creationId xmlns:a16="http://schemas.microsoft.com/office/drawing/2014/main" id="{00EF1D73-2DF8-4B46-A6CF-EB92431C978E}"/>
              </a:ext>
            </a:extLst>
          </p:cNvPr>
          <p:cNvSpPr/>
          <p:nvPr/>
        </p:nvSpPr>
        <p:spPr>
          <a:xfrm>
            <a:off x="559340" y="3772534"/>
            <a:ext cx="8025319" cy="1000899"/>
          </a:xfrm>
          <a:prstGeom prst="roundRect">
            <a:avLst/>
          </a:prstGeom>
          <a:solidFill>
            <a:srgbClr val="0F1938"/>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Employer constraint hypothesis should dominate the employee incentive hypothesis where employers cannot easily holdup employees while employees can holdup employers.</a:t>
            </a:r>
            <a:endParaRPr lang="en-US" sz="1700" dirty="0"/>
          </a:p>
        </p:txBody>
      </p:sp>
    </p:spTree>
    <p:extLst>
      <p:ext uri="{BB962C8B-B14F-4D97-AF65-F5344CB8AC3E}">
        <p14:creationId xmlns:p14="http://schemas.microsoft.com/office/powerpoint/2010/main" val="4186118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B0C5B-D45C-CD03-0EFD-38AC6DCE1177}"/>
              </a:ext>
            </a:extLst>
          </p:cNvPr>
          <p:cNvSpPr>
            <a:spLocks noGrp="1"/>
          </p:cNvSpPr>
          <p:nvPr>
            <p:ph type="title"/>
          </p:nvPr>
        </p:nvSpPr>
        <p:spPr/>
        <p:txBody>
          <a:bodyPr>
            <a:normAutofit/>
          </a:bodyPr>
          <a:lstStyle/>
          <a:p>
            <a:r>
              <a:rPr lang="en-US" sz="2400" b="1" dirty="0"/>
              <a:t>Table 6 Panel B (WDL and IDD states): </a:t>
            </a:r>
            <a:br>
              <a:rPr lang="en-US" sz="2400" b="1" dirty="0"/>
            </a:br>
            <a:r>
              <a:rPr lang="en-US" sz="2400" b="1" dirty="0"/>
              <a:t>Corporate Innovation</a:t>
            </a:r>
            <a:endParaRPr lang="en-US" sz="2400" dirty="0"/>
          </a:p>
        </p:txBody>
      </p:sp>
      <p:graphicFrame>
        <p:nvGraphicFramePr>
          <p:cNvPr id="5" name="Content Placeholder 4">
            <a:extLst>
              <a:ext uri="{FF2B5EF4-FFF2-40B4-BE49-F238E27FC236}">
                <a16:creationId xmlns:a16="http://schemas.microsoft.com/office/drawing/2014/main" id="{63E72C43-9A7E-54D1-B512-E104EC93CEEE}"/>
              </a:ext>
            </a:extLst>
          </p:cNvPr>
          <p:cNvGraphicFramePr>
            <a:graphicFrameLocks noGrp="1"/>
          </p:cNvGraphicFramePr>
          <p:nvPr>
            <p:ph idx="1"/>
            <p:extLst>
              <p:ext uri="{D42A27DB-BD31-4B8C-83A1-F6EECF244321}">
                <p14:modId xmlns:p14="http://schemas.microsoft.com/office/powerpoint/2010/main" val="2140336648"/>
              </p:ext>
            </p:extLst>
          </p:nvPr>
        </p:nvGraphicFramePr>
        <p:xfrm>
          <a:off x="353505" y="1405632"/>
          <a:ext cx="8436990" cy="3242741"/>
        </p:xfrm>
        <a:graphic>
          <a:graphicData uri="http://schemas.openxmlformats.org/drawingml/2006/table">
            <a:tbl>
              <a:tblPr firstRow="1" firstCol="1" bandRow="1"/>
              <a:tblGrid>
                <a:gridCol w="1510840">
                  <a:extLst>
                    <a:ext uri="{9D8B030D-6E8A-4147-A177-3AD203B41FA5}">
                      <a16:colId xmlns:a16="http://schemas.microsoft.com/office/drawing/2014/main" val="476291195"/>
                    </a:ext>
                  </a:extLst>
                </a:gridCol>
                <a:gridCol w="693853">
                  <a:extLst>
                    <a:ext uri="{9D8B030D-6E8A-4147-A177-3AD203B41FA5}">
                      <a16:colId xmlns:a16="http://schemas.microsoft.com/office/drawing/2014/main" val="986749173"/>
                    </a:ext>
                  </a:extLst>
                </a:gridCol>
                <a:gridCol w="802458">
                  <a:extLst>
                    <a:ext uri="{9D8B030D-6E8A-4147-A177-3AD203B41FA5}">
                      <a16:colId xmlns:a16="http://schemas.microsoft.com/office/drawing/2014/main" val="2730972219"/>
                    </a:ext>
                  </a:extLst>
                </a:gridCol>
                <a:gridCol w="800897">
                  <a:extLst>
                    <a:ext uri="{9D8B030D-6E8A-4147-A177-3AD203B41FA5}">
                      <a16:colId xmlns:a16="http://schemas.microsoft.com/office/drawing/2014/main" val="1715161817"/>
                    </a:ext>
                  </a:extLst>
                </a:gridCol>
                <a:gridCol w="820896">
                  <a:extLst>
                    <a:ext uri="{9D8B030D-6E8A-4147-A177-3AD203B41FA5}">
                      <a16:colId xmlns:a16="http://schemas.microsoft.com/office/drawing/2014/main" val="1832831210"/>
                    </a:ext>
                  </a:extLst>
                </a:gridCol>
                <a:gridCol w="762261">
                  <a:extLst>
                    <a:ext uri="{9D8B030D-6E8A-4147-A177-3AD203B41FA5}">
                      <a16:colId xmlns:a16="http://schemas.microsoft.com/office/drawing/2014/main" val="4000991507"/>
                    </a:ext>
                  </a:extLst>
                </a:gridCol>
                <a:gridCol w="879532">
                  <a:extLst>
                    <a:ext uri="{9D8B030D-6E8A-4147-A177-3AD203B41FA5}">
                      <a16:colId xmlns:a16="http://schemas.microsoft.com/office/drawing/2014/main" val="2451623778"/>
                    </a:ext>
                  </a:extLst>
                </a:gridCol>
                <a:gridCol w="694133">
                  <a:extLst>
                    <a:ext uri="{9D8B030D-6E8A-4147-A177-3AD203B41FA5}">
                      <a16:colId xmlns:a16="http://schemas.microsoft.com/office/drawing/2014/main" val="3564652471"/>
                    </a:ext>
                  </a:extLst>
                </a:gridCol>
                <a:gridCol w="722689">
                  <a:extLst>
                    <a:ext uri="{9D8B030D-6E8A-4147-A177-3AD203B41FA5}">
                      <a16:colId xmlns:a16="http://schemas.microsoft.com/office/drawing/2014/main" val="884687281"/>
                    </a:ext>
                  </a:extLst>
                </a:gridCol>
                <a:gridCol w="749431">
                  <a:extLst>
                    <a:ext uri="{9D8B030D-6E8A-4147-A177-3AD203B41FA5}">
                      <a16:colId xmlns:a16="http://schemas.microsoft.com/office/drawing/2014/main" val="1213989853"/>
                    </a:ext>
                  </a:extLst>
                </a:gridCol>
              </a:tblGrid>
              <a:tr h="253197">
                <a:tc>
                  <a:txBody>
                    <a:bodyPr/>
                    <a:lstStyle/>
                    <a:p>
                      <a:pPr marL="0" marR="0">
                        <a:lnSpc>
                          <a:spcPct val="115000"/>
                        </a:lnSpc>
                        <a:spcBef>
                          <a:spcPts val="0"/>
                        </a:spcBef>
                        <a:spcAft>
                          <a:spcPts val="0"/>
                        </a:spcAft>
                      </a:pP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WDL and NID State</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All Other States</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US" sz="1400" dirty="0">
                          <a:effectLst/>
                          <a:latin typeface="+mn-lt"/>
                          <a:ea typeface="SimSun" panose="02010600030101010101" pitchFamily="2" charset="-122"/>
                          <a:cs typeface="Times New Roman" panose="02020603050405020304" pitchFamily="18" charset="0"/>
                        </a:rPr>
                        <a:t>WDL and NID State</a:t>
                      </a:r>
                    </a:p>
                    <a:p>
                      <a:pPr marL="0" marR="0" algn="ctr">
                        <a:lnSpc>
                          <a:spcPct val="115000"/>
                        </a:lnSpc>
                        <a:spcBef>
                          <a:spcPts val="0"/>
                        </a:spcBef>
                        <a:spcAft>
                          <a:spcPts val="0"/>
                        </a:spcAft>
                      </a:pP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All Other States</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255368137"/>
                  </a:ext>
                </a:extLst>
              </a:tr>
              <a:tr h="253197">
                <a:tc>
                  <a:txBody>
                    <a:bodyPr/>
                    <a:lstStyle/>
                    <a:p>
                      <a:pPr marL="0" marR="0">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LN_NPAT</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LN_NPAT</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LN_NCITE</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LN_NCITE</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dirty="0"/>
                    </a:p>
                  </a:txBody>
                  <a:tcPr/>
                </a:tc>
                <a:extLst>
                  <a:ext uri="{0D108BD9-81ED-4DB2-BD59-A6C34878D82A}">
                    <a16:rowId xmlns:a16="http://schemas.microsoft.com/office/drawing/2014/main" val="1796878314"/>
                  </a:ext>
                </a:extLst>
              </a:tr>
              <a:tr h="475488">
                <a:tc>
                  <a:txBody>
                    <a:bodyPr/>
                    <a:lstStyle/>
                    <a:p>
                      <a:pPr marL="0" marR="0">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Pred.</a:t>
                      </a:r>
                    </a:p>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Sign</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Coeff.</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p</a:t>
                      </a:r>
                      <a:r>
                        <a:rPr lang="en-US" sz="1400" dirty="0">
                          <a:effectLst/>
                          <a:latin typeface="+mn-lt"/>
                          <a:ea typeface="SimSun" panose="02010600030101010101" pitchFamily="2" charset="-122"/>
                          <a:cs typeface="Times New Roman" panose="02020603050405020304" pitchFamily="18" charset="0"/>
                        </a:rPr>
                        <a:t>-value</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Coeff.</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p</a:t>
                      </a:r>
                      <a:r>
                        <a:rPr lang="en-US" sz="1400" dirty="0">
                          <a:effectLst/>
                          <a:latin typeface="+mn-lt"/>
                          <a:ea typeface="SimSun" panose="02010600030101010101" pitchFamily="2" charset="-122"/>
                          <a:cs typeface="Times New Roman" panose="02020603050405020304" pitchFamily="18" charset="0"/>
                        </a:rPr>
                        <a:t>-value</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Coeff.</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p</a:t>
                      </a:r>
                      <a:r>
                        <a:rPr lang="en-US" sz="1400" dirty="0">
                          <a:effectLst/>
                          <a:latin typeface="+mn-lt"/>
                          <a:ea typeface="SimSun" panose="02010600030101010101" pitchFamily="2" charset="-122"/>
                          <a:cs typeface="Times New Roman" panose="02020603050405020304" pitchFamily="18" charset="0"/>
                        </a:rPr>
                        <a:t>-value</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Coeff.</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p</a:t>
                      </a:r>
                      <a:r>
                        <a:rPr lang="en-US" sz="1400" dirty="0">
                          <a:effectLst/>
                          <a:latin typeface="+mn-lt"/>
                          <a:ea typeface="SimSun" panose="02010600030101010101" pitchFamily="2" charset="-122"/>
                          <a:cs typeface="Times New Roman" panose="02020603050405020304" pitchFamily="18" charset="0"/>
                        </a:rPr>
                        <a:t>-value</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2214025"/>
                  </a:ext>
                </a:extLst>
              </a:tr>
              <a:tr h="253197">
                <a:tc>
                  <a:txBody>
                    <a:bodyPr/>
                    <a:lstStyle/>
                    <a:p>
                      <a:pPr marL="0" marR="0">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Intercept</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a:t>
                      </a:r>
                    </a:p>
                  </a:txBody>
                  <a:tcPr marL="68580" marR="68580"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-0.2940</a:t>
                      </a:r>
                    </a:p>
                  </a:txBody>
                  <a:tcPr marL="68580" marR="68580"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0.223</a:t>
                      </a:r>
                    </a:p>
                  </a:txBody>
                  <a:tcPr marL="68580" marR="68580"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-0.2362</a:t>
                      </a:r>
                    </a:p>
                  </a:txBody>
                  <a:tcPr marL="68580" marR="68580"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0.019</a:t>
                      </a:r>
                    </a:p>
                  </a:txBody>
                  <a:tcPr marL="68580" marR="68580"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-0.2291</a:t>
                      </a:r>
                    </a:p>
                  </a:txBody>
                  <a:tcPr marL="68580" marR="68580"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0.223</a:t>
                      </a:r>
                    </a:p>
                  </a:txBody>
                  <a:tcPr marL="68580" marR="68580"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-0.1553</a:t>
                      </a:r>
                    </a:p>
                  </a:txBody>
                  <a:tcPr marL="68580" marR="68580"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0.182</a:t>
                      </a:r>
                    </a:p>
                  </a:txBody>
                  <a:tcPr marL="68580" marR="68580"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0564059"/>
                  </a:ext>
                </a:extLst>
              </a:tr>
              <a:tr h="253197">
                <a:tc>
                  <a:txBody>
                    <a:bodyPr/>
                    <a:lstStyle/>
                    <a:p>
                      <a:pPr marL="0" marR="0">
                        <a:lnSpc>
                          <a:spcPct val="115000"/>
                        </a:lnSpc>
                        <a:spcBef>
                          <a:spcPts val="0"/>
                        </a:spcBef>
                        <a:spcAft>
                          <a:spcPts val="0"/>
                        </a:spcAft>
                      </a:pPr>
                      <a:r>
                        <a:rPr lang="en-US" sz="1400" i="1" dirty="0">
                          <a:solidFill>
                            <a:srgbClr val="000000"/>
                          </a:solidFill>
                          <a:effectLst/>
                          <a:latin typeface="+mn-lt"/>
                          <a:ea typeface="SimSun" panose="02010600030101010101" pitchFamily="2" charset="-122"/>
                          <a:cs typeface="Times New Roman" panose="02020603050405020304" pitchFamily="18" charset="0"/>
                        </a:rPr>
                        <a:t>MW</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w="19050" cap="flat" cmpd="sng" algn="ctr">
                      <a:solidFill>
                        <a:schemeClr val="tx1"/>
                      </a:solidFill>
                      <a:prstDash val="solid"/>
                      <a:round/>
                      <a:headEnd type="none" w="med" len="med"/>
                      <a:tailEnd type="none" w="med" len="med"/>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algn="ctr">
                        <a:lnSpc>
                          <a:spcPct val="115000"/>
                        </a:lnSpc>
                        <a:spcBef>
                          <a:spcPts val="0"/>
                        </a:spcBef>
                        <a:spcAft>
                          <a:spcPts val="0"/>
                        </a:spcAft>
                      </a:pPr>
                      <a:r>
                        <a:rPr lang="en-US" sz="1400" dirty="0">
                          <a:solidFill>
                            <a:srgbClr val="000000"/>
                          </a:solidFill>
                          <a:effectLst/>
                          <a:latin typeface="+mn-lt"/>
                          <a:ea typeface="SimSun" panose="02010600030101010101" pitchFamily="2" charset="-122"/>
                          <a:cs typeface="Times New Roman" panose="02020603050405020304" pitchFamily="18" charset="0"/>
                        </a:rPr>
                        <a:t>-</a:t>
                      </a:r>
                      <a:endParaRPr lang="en-US" sz="1400" dirty="0">
                        <a:effectLst/>
                        <a:latin typeface="+mn-lt"/>
                        <a:ea typeface="SimSun" panose="02010600030101010101" pitchFamily="2" charset="-122"/>
                        <a:cs typeface="Times New Roman" panose="02020603050405020304" pitchFamily="18" charset="0"/>
                      </a:endParaRPr>
                    </a:p>
                  </a:txBody>
                  <a:tcPr marL="68580" marR="68580"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algn="r">
                        <a:lnSpc>
                          <a:spcPct val="115000"/>
                        </a:lnSpc>
                        <a:spcBef>
                          <a:spcPts val="0"/>
                        </a:spcBef>
                        <a:spcAft>
                          <a:spcPts val="0"/>
                        </a:spcAft>
                      </a:pPr>
                      <a:r>
                        <a:rPr lang="en-US" sz="1400" dirty="0">
                          <a:solidFill>
                            <a:schemeClr val="bg1"/>
                          </a:solidFill>
                          <a:effectLst/>
                          <a:latin typeface="+mn-lt"/>
                          <a:ea typeface="SimSun" panose="02010600030101010101" pitchFamily="2" charset="-122"/>
                          <a:cs typeface="Times New Roman" panose="02020603050405020304" pitchFamily="18" charset="0"/>
                        </a:rPr>
                        <a:t>-0.0919</a:t>
                      </a:r>
                    </a:p>
                  </a:txBody>
                  <a:tcPr marL="68580" marR="68580"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F1938"/>
                    </a:solidFill>
                  </a:tcPr>
                </a:tc>
                <a:tc>
                  <a:txBody>
                    <a:bodyPr/>
                    <a:lstStyle/>
                    <a:p>
                      <a:pPr marL="0" marR="0" algn="r">
                        <a:lnSpc>
                          <a:spcPct val="115000"/>
                        </a:lnSpc>
                        <a:spcBef>
                          <a:spcPts val="0"/>
                        </a:spcBef>
                        <a:spcAft>
                          <a:spcPts val="0"/>
                        </a:spcAft>
                      </a:pPr>
                      <a:r>
                        <a:rPr lang="en-US" sz="1400" dirty="0">
                          <a:solidFill>
                            <a:schemeClr val="bg1"/>
                          </a:solidFill>
                          <a:effectLst/>
                          <a:latin typeface="+mn-lt"/>
                          <a:ea typeface="SimSun" panose="02010600030101010101" pitchFamily="2" charset="-122"/>
                          <a:cs typeface="Times New Roman" panose="02020603050405020304" pitchFamily="18" charset="0"/>
                        </a:rPr>
                        <a:t>&lt;0.001</a:t>
                      </a:r>
                    </a:p>
                  </a:txBody>
                  <a:tcPr marL="68580" marR="68580"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F1938"/>
                    </a:solidFill>
                  </a:tcPr>
                </a:tc>
                <a:tc>
                  <a:txBody>
                    <a:bodyPr/>
                    <a:lstStyle/>
                    <a:p>
                      <a:pPr marL="0" marR="0" algn="r">
                        <a:lnSpc>
                          <a:spcPct val="115000"/>
                        </a:lnSpc>
                        <a:spcBef>
                          <a:spcPts val="0"/>
                        </a:spcBef>
                        <a:spcAft>
                          <a:spcPts val="0"/>
                        </a:spcAft>
                      </a:pPr>
                      <a:r>
                        <a:rPr lang="en-US" sz="1400" dirty="0">
                          <a:solidFill>
                            <a:srgbClr val="000000"/>
                          </a:solidFill>
                          <a:effectLst/>
                          <a:latin typeface="+mn-lt"/>
                          <a:ea typeface="SimSun" panose="02010600030101010101" pitchFamily="2" charset="-122"/>
                          <a:cs typeface="Times New Roman" panose="02020603050405020304" pitchFamily="18" charset="0"/>
                        </a:rPr>
                        <a:t>-0.0194</a:t>
                      </a:r>
                      <a:endParaRPr lang="en-US" sz="1400" dirty="0">
                        <a:effectLst/>
                        <a:latin typeface="+mn-lt"/>
                        <a:ea typeface="SimSun" panose="02010600030101010101" pitchFamily="2" charset="-122"/>
                        <a:cs typeface="Times New Roman" panose="02020603050405020304" pitchFamily="18" charset="0"/>
                      </a:endParaRPr>
                    </a:p>
                  </a:txBody>
                  <a:tcPr marL="68580" marR="68580"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algn="r">
                        <a:lnSpc>
                          <a:spcPct val="115000"/>
                        </a:lnSpc>
                        <a:spcBef>
                          <a:spcPts val="0"/>
                        </a:spcBef>
                        <a:spcAft>
                          <a:spcPts val="0"/>
                        </a:spcAft>
                      </a:pPr>
                      <a:r>
                        <a:rPr lang="en-US" sz="1400" dirty="0">
                          <a:solidFill>
                            <a:srgbClr val="000000"/>
                          </a:solidFill>
                          <a:effectLst/>
                          <a:latin typeface="+mn-lt"/>
                          <a:ea typeface="SimSun" panose="02010600030101010101" pitchFamily="2" charset="-122"/>
                          <a:cs typeface="Times New Roman" panose="02020603050405020304" pitchFamily="18" charset="0"/>
                        </a:rPr>
                        <a:t>0.486</a:t>
                      </a:r>
                      <a:endParaRPr lang="en-US" sz="1400" dirty="0">
                        <a:effectLst/>
                        <a:latin typeface="+mn-lt"/>
                        <a:ea typeface="SimSun" panose="02010600030101010101" pitchFamily="2" charset="-122"/>
                        <a:cs typeface="Times New Roman" panose="02020603050405020304" pitchFamily="18" charset="0"/>
                      </a:endParaRPr>
                    </a:p>
                  </a:txBody>
                  <a:tcPr marL="68580" marR="68580"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algn="r">
                        <a:lnSpc>
                          <a:spcPct val="115000"/>
                        </a:lnSpc>
                        <a:spcBef>
                          <a:spcPts val="0"/>
                        </a:spcBef>
                        <a:spcAft>
                          <a:spcPts val="0"/>
                        </a:spcAft>
                      </a:pPr>
                      <a:r>
                        <a:rPr lang="en-US" sz="1400" dirty="0">
                          <a:solidFill>
                            <a:schemeClr val="bg1"/>
                          </a:solidFill>
                          <a:effectLst/>
                          <a:latin typeface="+mn-lt"/>
                          <a:ea typeface="SimSun" panose="02010600030101010101" pitchFamily="2" charset="-122"/>
                          <a:cs typeface="Times New Roman" panose="02020603050405020304" pitchFamily="18" charset="0"/>
                        </a:rPr>
                        <a:t>-0.1173</a:t>
                      </a:r>
                    </a:p>
                  </a:txBody>
                  <a:tcPr marL="68580" marR="68580"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F1938"/>
                    </a:solidFill>
                  </a:tcPr>
                </a:tc>
                <a:tc>
                  <a:txBody>
                    <a:bodyPr/>
                    <a:lstStyle/>
                    <a:p>
                      <a:pPr marL="0" marR="0" algn="r">
                        <a:lnSpc>
                          <a:spcPct val="115000"/>
                        </a:lnSpc>
                        <a:spcBef>
                          <a:spcPts val="0"/>
                        </a:spcBef>
                        <a:spcAft>
                          <a:spcPts val="0"/>
                        </a:spcAft>
                      </a:pPr>
                      <a:r>
                        <a:rPr lang="en-US" sz="1400" dirty="0">
                          <a:solidFill>
                            <a:schemeClr val="bg1"/>
                          </a:solidFill>
                          <a:effectLst/>
                          <a:latin typeface="+mn-lt"/>
                          <a:ea typeface="SimSun" panose="02010600030101010101" pitchFamily="2" charset="-122"/>
                          <a:cs typeface="Times New Roman" panose="02020603050405020304" pitchFamily="18" charset="0"/>
                        </a:rPr>
                        <a:t>&lt;0.001</a:t>
                      </a:r>
                    </a:p>
                  </a:txBody>
                  <a:tcPr marL="68580" marR="68580"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F1938"/>
                    </a:solidFill>
                  </a:tcPr>
                </a:tc>
                <a:tc>
                  <a:txBody>
                    <a:bodyPr/>
                    <a:lstStyle/>
                    <a:p>
                      <a:pPr marL="0" marR="0" algn="r">
                        <a:lnSpc>
                          <a:spcPct val="115000"/>
                        </a:lnSpc>
                        <a:spcBef>
                          <a:spcPts val="0"/>
                        </a:spcBef>
                        <a:spcAft>
                          <a:spcPts val="0"/>
                        </a:spcAft>
                      </a:pPr>
                      <a:r>
                        <a:rPr lang="en-US" sz="1400" dirty="0">
                          <a:solidFill>
                            <a:srgbClr val="000000"/>
                          </a:solidFill>
                          <a:effectLst/>
                          <a:latin typeface="+mn-lt"/>
                          <a:ea typeface="SimSun" panose="02010600030101010101" pitchFamily="2" charset="-122"/>
                          <a:cs typeface="Times New Roman" panose="02020603050405020304" pitchFamily="18" charset="0"/>
                        </a:rPr>
                        <a:t>-0.0494</a:t>
                      </a:r>
                      <a:endParaRPr lang="en-US" sz="1400" dirty="0">
                        <a:effectLst/>
                        <a:latin typeface="+mn-lt"/>
                        <a:ea typeface="SimSun" panose="02010600030101010101" pitchFamily="2" charset="-122"/>
                        <a:cs typeface="Times New Roman" panose="02020603050405020304" pitchFamily="18" charset="0"/>
                      </a:endParaRPr>
                    </a:p>
                  </a:txBody>
                  <a:tcPr marL="68580" marR="68580"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algn="r">
                        <a:lnSpc>
                          <a:spcPct val="115000"/>
                        </a:lnSpc>
                        <a:spcBef>
                          <a:spcPts val="0"/>
                        </a:spcBef>
                        <a:spcAft>
                          <a:spcPts val="0"/>
                        </a:spcAft>
                      </a:pPr>
                      <a:r>
                        <a:rPr lang="en-US" sz="1400" dirty="0">
                          <a:solidFill>
                            <a:srgbClr val="000000"/>
                          </a:solidFill>
                          <a:effectLst/>
                          <a:latin typeface="+mn-lt"/>
                          <a:ea typeface="SimSun" panose="02010600030101010101" pitchFamily="2" charset="-122"/>
                          <a:cs typeface="Times New Roman" panose="02020603050405020304" pitchFamily="18" charset="0"/>
                        </a:rPr>
                        <a:t>0.074</a:t>
                      </a:r>
                      <a:endParaRPr lang="en-US" sz="1400" dirty="0">
                        <a:effectLst/>
                        <a:latin typeface="+mn-lt"/>
                        <a:ea typeface="SimSun" panose="02010600030101010101" pitchFamily="2" charset="-122"/>
                        <a:cs typeface="Times New Roman" panose="02020603050405020304" pitchFamily="18" charset="0"/>
                      </a:endParaRPr>
                    </a:p>
                  </a:txBody>
                  <a:tcPr marL="68580" marR="68580" marT="0" marB="0">
                    <a:lnL>
                      <a:noFill/>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298331761"/>
                  </a:ext>
                </a:extLst>
              </a:tr>
              <a:tr h="253197">
                <a:tc>
                  <a:txBody>
                    <a:bodyPr/>
                    <a:lstStyle/>
                    <a:p>
                      <a:pPr marL="0" marR="0">
                        <a:lnSpc>
                          <a:spcPct val="115000"/>
                        </a:lnSpc>
                        <a:spcBef>
                          <a:spcPts val="0"/>
                        </a:spcBef>
                        <a:spcAft>
                          <a:spcPts val="0"/>
                        </a:spcAft>
                      </a:pP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92511167"/>
                  </a:ext>
                </a:extLst>
              </a:tr>
              <a:tr h="253197">
                <a:tc>
                  <a:txBody>
                    <a:bodyPr/>
                    <a:lstStyle/>
                    <a:p>
                      <a:pPr marL="0" marR="0">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Controls</a:t>
                      </a:r>
                    </a:p>
                  </a:txBody>
                  <a:tcPr marL="58186" marR="58186" marT="0" marB="0">
                    <a:lnL>
                      <a:noFill/>
                    </a:lnL>
                    <a:lnR>
                      <a:noFill/>
                    </a:lnR>
                    <a:lnT>
                      <a:noFill/>
                    </a:lnT>
                    <a:lnB>
                      <a:noFill/>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extLst>
                  <a:ext uri="{0D108BD9-81ED-4DB2-BD59-A6C34878D82A}">
                    <a16:rowId xmlns:a16="http://schemas.microsoft.com/office/drawing/2014/main" val="2093673203"/>
                  </a:ext>
                </a:extLst>
              </a:tr>
              <a:tr h="256032">
                <a:tc>
                  <a:txBody>
                    <a:bodyPr/>
                    <a:lstStyle/>
                    <a:p>
                      <a:pPr marL="0" marR="0">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Year Fixed Effects</a:t>
                      </a:r>
                    </a:p>
                  </a:txBody>
                  <a:tcPr marL="58186" marR="58186" marT="0" marB="0">
                    <a:lnL>
                      <a:noFill/>
                    </a:lnL>
                    <a:lnR>
                      <a:noFill/>
                    </a:lnR>
                    <a:lnT>
                      <a:noFill/>
                    </a:lnT>
                    <a:lnB>
                      <a:noFill/>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extLst>
                  <a:ext uri="{0D108BD9-81ED-4DB2-BD59-A6C34878D82A}">
                    <a16:rowId xmlns:a16="http://schemas.microsoft.com/office/drawing/2014/main" val="3180865195"/>
                  </a:ext>
                </a:extLst>
              </a:tr>
              <a:tr h="256032">
                <a:tc>
                  <a:txBody>
                    <a:bodyPr/>
                    <a:lstStyle/>
                    <a:p>
                      <a:pPr marL="0" marR="0">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Firm Fixed Effects</a:t>
                      </a:r>
                    </a:p>
                  </a:txBody>
                  <a:tcPr marL="58186" marR="58186" marT="0" marB="0">
                    <a:lnL>
                      <a:noFill/>
                    </a:lnL>
                    <a:lnR>
                      <a:noFill/>
                    </a:lnR>
                    <a:lnT>
                      <a:noFill/>
                    </a:lnT>
                    <a:lnB>
                      <a:noFill/>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extLst>
                  <a:ext uri="{0D108BD9-81ED-4DB2-BD59-A6C34878D82A}">
                    <a16:rowId xmlns:a16="http://schemas.microsoft.com/office/drawing/2014/main" val="2560728273"/>
                  </a:ext>
                </a:extLst>
              </a:tr>
              <a:tr h="256032">
                <a:tc>
                  <a:txBody>
                    <a:bodyPr/>
                    <a:lstStyle/>
                    <a:p>
                      <a:pPr marL="0" marR="0">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Adjusted R</a:t>
                      </a:r>
                      <a:r>
                        <a:rPr lang="en-US" sz="1400" baseline="30000" dirty="0">
                          <a:effectLst/>
                          <a:latin typeface="+mn-lt"/>
                          <a:ea typeface="SimSun" panose="02010600030101010101" pitchFamily="2" charset="-122"/>
                          <a:cs typeface="Times New Roman" panose="02020603050405020304" pitchFamily="18" charset="0"/>
                        </a:rPr>
                        <a:t>2</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a:noFill/>
                    </a:lnT>
                    <a:lnB>
                      <a:noFill/>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85.93%</a:t>
                      </a:r>
                    </a:p>
                  </a:txBody>
                  <a:tcPr marL="68580" marR="68580"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68580" marR="68580"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85.91%</a:t>
                      </a:r>
                    </a:p>
                  </a:txBody>
                  <a:tcPr marL="68580" marR="68580"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68580" marR="68580"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79.98%</a:t>
                      </a:r>
                    </a:p>
                  </a:txBody>
                  <a:tcPr marL="68580" marR="68580"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68580" marR="68580"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78.64%</a:t>
                      </a:r>
                    </a:p>
                  </a:txBody>
                  <a:tcPr marL="68580" marR="68580" marT="0" marB="0">
                    <a:lnL>
                      <a:noFill/>
                    </a:lnL>
                    <a:lnR>
                      <a:noFill/>
                    </a:lnR>
                    <a:lnT>
                      <a:noFill/>
                    </a:lnT>
                    <a:lnB>
                      <a:noFill/>
                    </a:lnB>
                  </a:tcPr>
                </a:tc>
                <a:extLst>
                  <a:ext uri="{0D108BD9-81ED-4DB2-BD59-A6C34878D82A}">
                    <a16:rowId xmlns:a16="http://schemas.microsoft.com/office/drawing/2014/main" val="622005897"/>
                  </a:ext>
                </a:extLst>
              </a:tr>
              <a:tr h="256032">
                <a:tc>
                  <a:txBody>
                    <a:bodyPr/>
                    <a:lstStyle/>
                    <a:p>
                      <a:pPr marL="0" marR="0">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N</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26,121</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27,618</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26,121</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27,618</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8299565"/>
                  </a:ext>
                </a:extLst>
              </a:tr>
            </a:tbl>
          </a:graphicData>
        </a:graphic>
      </p:graphicFrame>
      <p:sp>
        <p:nvSpPr>
          <p:cNvPr id="4" name="Slide Number Placeholder 3">
            <a:extLst>
              <a:ext uri="{FF2B5EF4-FFF2-40B4-BE49-F238E27FC236}">
                <a16:creationId xmlns:a16="http://schemas.microsoft.com/office/drawing/2014/main" id="{13C1366E-A1F5-2ACA-A090-7F84EC06D1E9}"/>
              </a:ext>
            </a:extLst>
          </p:cNvPr>
          <p:cNvSpPr>
            <a:spLocks noGrp="1"/>
          </p:cNvSpPr>
          <p:nvPr>
            <p:ph type="sldNum" sz="quarter" idx="12"/>
          </p:nvPr>
        </p:nvSpPr>
        <p:spPr/>
        <p:txBody>
          <a:bodyPr/>
          <a:lstStyle/>
          <a:p>
            <a:fld id="{CC7697F5-3DCA-0A4F-B9EA-FEC2794BD1A6}" type="slidenum">
              <a:rPr lang="en-US" smtClean="0"/>
              <a:t>12</a:t>
            </a:fld>
            <a:endParaRPr lang="en-US" dirty="0"/>
          </a:p>
        </p:txBody>
      </p:sp>
    </p:spTree>
    <p:extLst>
      <p:ext uri="{BB962C8B-B14F-4D97-AF65-F5344CB8AC3E}">
        <p14:creationId xmlns:p14="http://schemas.microsoft.com/office/powerpoint/2010/main" val="1411879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C8C14-B02E-488E-1643-9CD763404250}"/>
              </a:ext>
            </a:extLst>
          </p:cNvPr>
          <p:cNvSpPr>
            <a:spLocks noGrp="1"/>
          </p:cNvSpPr>
          <p:nvPr>
            <p:ph type="title"/>
          </p:nvPr>
        </p:nvSpPr>
        <p:spPr/>
        <p:txBody>
          <a:bodyPr/>
          <a:lstStyle/>
          <a:p>
            <a:r>
              <a:rPr lang="en-US" dirty="0"/>
              <a:t>Mechanisms</a:t>
            </a:r>
          </a:p>
        </p:txBody>
      </p:sp>
      <p:sp>
        <p:nvSpPr>
          <p:cNvPr id="3" name="Content Placeholder 2">
            <a:extLst>
              <a:ext uri="{FF2B5EF4-FFF2-40B4-BE49-F238E27FC236}">
                <a16:creationId xmlns:a16="http://schemas.microsoft.com/office/drawing/2014/main" id="{355649F4-3BFD-E0FB-3F1C-A23DE8ED06CF}"/>
              </a:ext>
            </a:extLst>
          </p:cNvPr>
          <p:cNvSpPr>
            <a:spLocks noGrp="1"/>
          </p:cNvSpPr>
          <p:nvPr>
            <p:ph idx="1"/>
          </p:nvPr>
        </p:nvSpPr>
        <p:spPr/>
        <p:txBody>
          <a:bodyPr/>
          <a:lstStyle/>
          <a:p>
            <a:pPr marL="0" indent="0" algn="ctr">
              <a:buNone/>
            </a:pPr>
            <a:r>
              <a:rPr lang="en-US" dirty="0"/>
              <a:t>Labor dismissal laws impose firing constraints on employers which discourage layoffs.</a:t>
            </a:r>
            <a:endParaRPr lang="en-US" dirty="0">
              <a:solidFill>
                <a:schemeClr val="tx1">
                  <a:lumMod val="50000"/>
                  <a:lumOff val="50000"/>
                </a:schemeClr>
              </a:solidFill>
            </a:endParaRPr>
          </a:p>
        </p:txBody>
      </p:sp>
      <p:sp>
        <p:nvSpPr>
          <p:cNvPr id="4" name="Slide Number Placeholder 3">
            <a:extLst>
              <a:ext uri="{FF2B5EF4-FFF2-40B4-BE49-F238E27FC236}">
                <a16:creationId xmlns:a16="http://schemas.microsoft.com/office/drawing/2014/main" id="{3A3B6730-CB5C-401A-50E6-1579CA687434}"/>
              </a:ext>
            </a:extLst>
          </p:cNvPr>
          <p:cNvSpPr>
            <a:spLocks noGrp="1"/>
          </p:cNvSpPr>
          <p:nvPr>
            <p:ph type="sldNum" sz="quarter" idx="12"/>
          </p:nvPr>
        </p:nvSpPr>
        <p:spPr/>
        <p:txBody>
          <a:bodyPr/>
          <a:lstStyle/>
          <a:p>
            <a:fld id="{CC7697F5-3DCA-0A4F-B9EA-FEC2794BD1A6}" type="slidenum">
              <a:rPr lang="en-US" smtClean="0"/>
              <a:t>13</a:t>
            </a:fld>
            <a:endParaRPr lang="en-US" dirty="0"/>
          </a:p>
        </p:txBody>
      </p:sp>
      <p:sp>
        <p:nvSpPr>
          <p:cNvPr id="5" name="Oval 4">
            <a:extLst>
              <a:ext uri="{FF2B5EF4-FFF2-40B4-BE49-F238E27FC236}">
                <a16:creationId xmlns:a16="http://schemas.microsoft.com/office/drawing/2014/main" id="{93C46E53-9767-0B77-6671-CBC26DE283A2}"/>
              </a:ext>
            </a:extLst>
          </p:cNvPr>
          <p:cNvSpPr/>
          <p:nvPr/>
        </p:nvSpPr>
        <p:spPr>
          <a:xfrm>
            <a:off x="2077275" y="2524274"/>
            <a:ext cx="828195" cy="857250"/>
          </a:xfrm>
          <a:prstGeom prst="ellipse">
            <a:avLst/>
          </a:prstGeom>
          <a:solidFill>
            <a:srgbClr val="0F1938"/>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D9E97EDE-E035-42E0-4265-81F68E02228C}"/>
              </a:ext>
            </a:extLst>
          </p:cNvPr>
          <p:cNvSpPr/>
          <p:nvPr/>
        </p:nvSpPr>
        <p:spPr>
          <a:xfrm>
            <a:off x="4157904" y="2471448"/>
            <a:ext cx="828195" cy="857250"/>
          </a:xfrm>
          <a:prstGeom prst="ellipse">
            <a:avLst/>
          </a:prstGeom>
          <a:solidFill>
            <a:srgbClr val="0F1938"/>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463F31B9-9462-7FA2-0B74-2025EE79B547}"/>
              </a:ext>
            </a:extLst>
          </p:cNvPr>
          <p:cNvSpPr/>
          <p:nvPr/>
        </p:nvSpPr>
        <p:spPr>
          <a:xfrm>
            <a:off x="6238533" y="2483207"/>
            <a:ext cx="828195" cy="857250"/>
          </a:xfrm>
          <a:prstGeom prst="ellipse">
            <a:avLst/>
          </a:prstGeom>
          <a:solidFill>
            <a:srgbClr val="0F1938"/>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2A7377E4-9010-68C7-EB5A-F914A286A6C8}"/>
              </a:ext>
            </a:extLst>
          </p:cNvPr>
          <p:cNvSpPr txBox="1"/>
          <p:nvPr/>
        </p:nvSpPr>
        <p:spPr>
          <a:xfrm>
            <a:off x="1642472" y="3460531"/>
            <a:ext cx="1666671" cy="1200329"/>
          </a:xfrm>
          <a:prstGeom prst="rect">
            <a:avLst/>
          </a:prstGeom>
          <a:noFill/>
        </p:spPr>
        <p:txBody>
          <a:bodyPr wrap="square" rtlCol="0">
            <a:spAutoFit/>
          </a:bodyPr>
          <a:lstStyle/>
          <a:p>
            <a:pPr algn="ctr"/>
            <a:r>
              <a:rPr lang="en-US" dirty="0"/>
              <a:t>BLS Job Openings and Labor Turnover Survey (JOLTS)</a:t>
            </a:r>
          </a:p>
        </p:txBody>
      </p:sp>
      <p:sp>
        <p:nvSpPr>
          <p:cNvPr id="9" name="TextBox 8">
            <a:extLst>
              <a:ext uri="{FF2B5EF4-FFF2-40B4-BE49-F238E27FC236}">
                <a16:creationId xmlns:a16="http://schemas.microsoft.com/office/drawing/2014/main" id="{4159AE81-D63C-C54B-6BF8-5F7BF7FAFFDF}"/>
              </a:ext>
            </a:extLst>
          </p:cNvPr>
          <p:cNvSpPr txBox="1"/>
          <p:nvPr/>
        </p:nvSpPr>
        <p:spPr>
          <a:xfrm>
            <a:off x="3574390" y="3442598"/>
            <a:ext cx="1995221" cy="1477328"/>
          </a:xfrm>
          <a:prstGeom prst="rect">
            <a:avLst/>
          </a:prstGeom>
          <a:noFill/>
        </p:spPr>
        <p:txBody>
          <a:bodyPr wrap="square" rtlCol="0">
            <a:spAutoFit/>
          </a:bodyPr>
          <a:lstStyle/>
          <a:p>
            <a:pPr algn="ctr"/>
            <a:r>
              <a:rPr lang="en-US" dirty="0"/>
              <a:t>At least 5% year-over-year reduction in employment</a:t>
            </a:r>
          </a:p>
          <a:p>
            <a:pPr algn="ctr"/>
            <a:endParaRPr lang="en-US" dirty="0"/>
          </a:p>
        </p:txBody>
      </p:sp>
      <p:sp>
        <p:nvSpPr>
          <p:cNvPr id="10" name="TextBox 9">
            <a:extLst>
              <a:ext uri="{FF2B5EF4-FFF2-40B4-BE49-F238E27FC236}">
                <a16:creationId xmlns:a16="http://schemas.microsoft.com/office/drawing/2014/main" id="{D20E2A96-369E-FE59-F7AD-904ECEC0AA75}"/>
              </a:ext>
            </a:extLst>
          </p:cNvPr>
          <p:cNvSpPr txBox="1"/>
          <p:nvPr/>
        </p:nvSpPr>
        <p:spPr>
          <a:xfrm>
            <a:off x="5819294" y="3421249"/>
            <a:ext cx="1666671" cy="1754326"/>
          </a:xfrm>
          <a:prstGeom prst="rect">
            <a:avLst/>
          </a:prstGeom>
          <a:noFill/>
        </p:spPr>
        <p:txBody>
          <a:bodyPr wrap="square" rtlCol="0">
            <a:spAutoFit/>
          </a:bodyPr>
          <a:lstStyle/>
          <a:p>
            <a:pPr algn="ctr"/>
            <a:r>
              <a:rPr lang="en-US" dirty="0"/>
              <a:t>Specific number of employees thresholds in state-WARN Acts</a:t>
            </a:r>
          </a:p>
        </p:txBody>
      </p:sp>
      <p:pic>
        <p:nvPicPr>
          <p:cNvPr id="11" name="Graphic 10" descr="Walk with solid fill">
            <a:extLst>
              <a:ext uri="{FF2B5EF4-FFF2-40B4-BE49-F238E27FC236}">
                <a16:creationId xmlns:a16="http://schemas.microsoft.com/office/drawing/2014/main" id="{58794F1B-2A3B-A711-E835-D33C70A0989F}"/>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191155" y="2668247"/>
            <a:ext cx="569304" cy="569304"/>
          </a:xfrm>
          <a:prstGeom prst="rect">
            <a:avLst/>
          </a:prstGeom>
        </p:spPr>
      </p:pic>
      <p:pic>
        <p:nvPicPr>
          <p:cNvPr id="12" name="Graphic 11" descr="Diploma roll with solid fill">
            <a:extLst>
              <a:ext uri="{FF2B5EF4-FFF2-40B4-BE49-F238E27FC236}">
                <a16:creationId xmlns:a16="http://schemas.microsoft.com/office/drawing/2014/main" id="{1334CD61-C1F5-6F6E-73BB-B432E96A5C69}"/>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4311914" y="2668247"/>
            <a:ext cx="523861" cy="523861"/>
          </a:xfrm>
          <a:prstGeom prst="rect">
            <a:avLst/>
          </a:prstGeom>
        </p:spPr>
      </p:pic>
      <p:pic>
        <p:nvPicPr>
          <p:cNvPr id="13" name="Graphic 12" descr="City with solid fill">
            <a:extLst>
              <a:ext uri="{FF2B5EF4-FFF2-40B4-BE49-F238E27FC236}">
                <a16:creationId xmlns:a16="http://schemas.microsoft.com/office/drawing/2014/main" id="{63F4B8D5-3B98-6F48-EB52-647B295D98E6}"/>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6349313" y="2600004"/>
            <a:ext cx="635222" cy="635222"/>
          </a:xfrm>
          <a:prstGeom prst="rect">
            <a:avLst/>
          </a:prstGeom>
        </p:spPr>
      </p:pic>
      <p:sp>
        <p:nvSpPr>
          <p:cNvPr id="14" name="TextBox 13">
            <a:extLst>
              <a:ext uri="{FF2B5EF4-FFF2-40B4-BE49-F238E27FC236}">
                <a16:creationId xmlns:a16="http://schemas.microsoft.com/office/drawing/2014/main" id="{E2503413-6648-3DCB-2378-3BEABF4A6AE2}"/>
              </a:ext>
            </a:extLst>
          </p:cNvPr>
          <p:cNvSpPr txBox="1"/>
          <p:nvPr/>
        </p:nvSpPr>
        <p:spPr>
          <a:xfrm>
            <a:off x="861060" y="1998820"/>
            <a:ext cx="7406640" cy="369332"/>
          </a:xfrm>
          <a:prstGeom prst="rect">
            <a:avLst/>
          </a:prstGeom>
          <a:noFill/>
        </p:spPr>
        <p:txBody>
          <a:bodyPr wrap="square" rtlCol="0">
            <a:spAutoFit/>
          </a:bodyPr>
          <a:lstStyle/>
          <a:p>
            <a:r>
              <a:rPr lang="en-US" b="1" dirty="0"/>
              <a:t>Use state-level employer survey and firm-level corporate data on layoffs:</a:t>
            </a:r>
          </a:p>
        </p:txBody>
      </p:sp>
    </p:spTree>
    <p:extLst>
      <p:ext uri="{BB962C8B-B14F-4D97-AF65-F5344CB8AC3E}">
        <p14:creationId xmlns:p14="http://schemas.microsoft.com/office/powerpoint/2010/main" val="1374882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B0C5B-D45C-CD03-0EFD-38AC6DCE1177}"/>
              </a:ext>
            </a:extLst>
          </p:cNvPr>
          <p:cNvSpPr>
            <a:spLocks noGrp="1"/>
          </p:cNvSpPr>
          <p:nvPr>
            <p:ph type="title"/>
          </p:nvPr>
        </p:nvSpPr>
        <p:spPr/>
        <p:txBody>
          <a:bodyPr>
            <a:normAutofit/>
          </a:bodyPr>
          <a:lstStyle/>
          <a:p>
            <a:r>
              <a:rPr lang="en-US" sz="2400" b="1" dirty="0"/>
              <a:t>Table 7 (WDL and IDD States): </a:t>
            </a:r>
            <a:br>
              <a:rPr lang="en-US" sz="2400" b="1" dirty="0"/>
            </a:br>
            <a:r>
              <a:rPr lang="en-US" sz="2400" b="1" dirty="0"/>
              <a:t>Layoff Activity</a:t>
            </a:r>
            <a:endParaRPr lang="en-US" sz="2400" dirty="0"/>
          </a:p>
        </p:txBody>
      </p:sp>
      <p:graphicFrame>
        <p:nvGraphicFramePr>
          <p:cNvPr id="5" name="Content Placeholder 4">
            <a:extLst>
              <a:ext uri="{FF2B5EF4-FFF2-40B4-BE49-F238E27FC236}">
                <a16:creationId xmlns:a16="http://schemas.microsoft.com/office/drawing/2014/main" id="{63E72C43-9A7E-54D1-B512-E104EC93CEEE}"/>
              </a:ext>
            </a:extLst>
          </p:cNvPr>
          <p:cNvGraphicFramePr>
            <a:graphicFrameLocks noGrp="1"/>
          </p:cNvGraphicFramePr>
          <p:nvPr>
            <p:ph idx="1"/>
          </p:nvPr>
        </p:nvGraphicFramePr>
        <p:xfrm>
          <a:off x="353505" y="1405632"/>
          <a:ext cx="8436990" cy="3711222"/>
        </p:xfrm>
        <a:graphic>
          <a:graphicData uri="http://schemas.openxmlformats.org/drawingml/2006/table">
            <a:tbl>
              <a:tblPr firstRow="1" firstCol="1" bandRow="1"/>
              <a:tblGrid>
                <a:gridCol w="1510840">
                  <a:extLst>
                    <a:ext uri="{9D8B030D-6E8A-4147-A177-3AD203B41FA5}">
                      <a16:colId xmlns:a16="http://schemas.microsoft.com/office/drawing/2014/main" val="476291195"/>
                    </a:ext>
                  </a:extLst>
                </a:gridCol>
                <a:gridCol w="693853">
                  <a:extLst>
                    <a:ext uri="{9D8B030D-6E8A-4147-A177-3AD203B41FA5}">
                      <a16:colId xmlns:a16="http://schemas.microsoft.com/office/drawing/2014/main" val="986749173"/>
                    </a:ext>
                  </a:extLst>
                </a:gridCol>
                <a:gridCol w="802458">
                  <a:extLst>
                    <a:ext uri="{9D8B030D-6E8A-4147-A177-3AD203B41FA5}">
                      <a16:colId xmlns:a16="http://schemas.microsoft.com/office/drawing/2014/main" val="2730972219"/>
                    </a:ext>
                  </a:extLst>
                </a:gridCol>
                <a:gridCol w="800897">
                  <a:extLst>
                    <a:ext uri="{9D8B030D-6E8A-4147-A177-3AD203B41FA5}">
                      <a16:colId xmlns:a16="http://schemas.microsoft.com/office/drawing/2014/main" val="1715161817"/>
                    </a:ext>
                  </a:extLst>
                </a:gridCol>
                <a:gridCol w="820896">
                  <a:extLst>
                    <a:ext uri="{9D8B030D-6E8A-4147-A177-3AD203B41FA5}">
                      <a16:colId xmlns:a16="http://schemas.microsoft.com/office/drawing/2014/main" val="1832831210"/>
                    </a:ext>
                  </a:extLst>
                </a:gridCol>
                <a:gridCol w="762261">
                  <a:extLst>
                    <a:ext uri="{9D8B030D-6E8A-4147-A177-3AD203B41FA5}">
                      <a16:colId xmlns:a16="http://schemas.microsoft.com/office/drawing/2014/main" val="4000991507"/>
                    </a:ext>
                  </a:extLst>
                </a:gridCol>
                <a:gridCol w="879532">
                  <a:extLst>
                    <a:ext uri="{9D8B030D-6E8A-4147-A177-3AD203B41FA5}">
                      <a16:colId xmlns:a16="http://schemas.microsoft.com/office/drawing/2014/main" val="2451623778"/>
                    </a:ext>
                  </a:extLst>
                </a:gridCol>
                <a:gridCol w="694133">
                  <a:extLst>
                    <a:ext uri="{9D8B030D-6E8A-4147-A177-3AD203B41FA5}">
                      <a16:colId xmlns:a16="http://schemas.microsoft.com/office/drawing/2014/main" val="3564652471"/>
                    </a:ext>
                  </a:extLst>
                </a:gridCol>
                <a:gridCol w="722689">
                  <a:extLst>
                    <a:ext uri="{9D8B030D-6E8A-4147-A177-3AD203B41FA5}">
                      <a16:colId xmlns:a16="http://schemas.microsoft.com/office/drawing/2014/main" val="884687281"/>
                    </a:ext>
                  </a:extLst>
                </a:gridCol>
                <a:gridCol w="749431">
                  <a:extLst>
                    <a:ext uri="{9D8B030D-6E8A-4147-A177-3AD203B41FA5}">
                      <a16:colId xmlns:a16="http://schemas.microsoft.com/office/drawing/2014/main" val="1213989853"/>
                    </a:ext>
                  </a:extLst>
                </a:gridCol>
              </a:tblGrid>
              <a:tr h="253197">
                <a:tc>
                  <a:txBody>
                    <a:bodyPr/>
                    <a:lstStyle/>
                    <a:p>
                      <a:pPr marL="0" marR="0">
                        <a:lnSpc>
                          <a:spcPct val="115000"/>
                        </a:lnSpc>
                        <a:spcBef>
                          <a:spcPts val="0"/>
                        </a:spcBef>
                        <a:spcAft>
                          <a:spcPts val="0"/>
                        </a:spcAft>
                      </a:pP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WDL and NID State</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All Other States</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US" sz="1400" dirty="0">
                          <a:effectLst/>
                          <a:latin typeface="+mn-lt"/>
                          <a:ea typeface="SimSun" panose="02010600030101010101" pitchFamily="2" charset="-122"/>
                          <a:cs typeface="Times New Roman" panose="02020603050405020304" pitchFamily="18" charset="0"/>
                        </a:rPr>
                        <a:t>WDL and NID State</a:t>
                      </a:r>
                    </a:p>
                    <a:p>
                      <a:pPr marL="0" marR="0" algn="ctr">
                        <a:lnSpc>
                          <a:spcPct val="115000"/>
                        </a:lnSpc>
                        <a:spcBef>
                          <a:spcPts val="0"/>
                        </a:spcBef>
                        <a:spcAft>
                          <a:spcPts val="0"/>
                        </a:spcAft>
                      </a:pP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All Other States</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255368137"/>
                  </a:ext>
                </a:extLst>
              </a:tr>
              <a:tr h="253197">
                <a:tc>
                  <a:txBody>
                    <a:bodyPr/>
                    <a:lstStyle/>
                    <a:p>
                      <a:pPr marL="0" marR="0">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JOLTS_LAYOFF</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JOLTS_LAYOFF</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COMPUSTAT</a:t>
                      </a:r>
                    </a:p>
                    <a:p>
                      <a:pPr marL="0" marR="0" algn="ct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_LAYOFF</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US" sz="1400" i="1" dirty="0">
                          <a:effectLst/>
                          <a:latin typeface="+mn-lt"/>
                          <a:ea typeface="SimSun" panose="02010600030101010101" pitchFamily="2" charset="-122"/>
                          <a:cs typeface="Times New Roman" panose="02020603050405020304" pitchFamily="18" charset="0"/>
                        </a:rPr>
                        <a:t>COMPUSTAT</a:t>
                      </a:r>
                    </a:p>
                    <a:p>
                      <a:pPr marL="0" marR="0" lvl="0" indent="0" algn="ctr" defTabSz="457200" rtl="0" eaLnBrk="1" fontAlgn="auto" latinLnBrk="0" hangingPunct="1">
                        <a:lnSpc>
                          <a:spcPct val="115000"/>
                        </a:lnSpc>
                        <a:spcBef>
                          <a:spcPts val="0"/>
                        </a:spcBef>
                        <a:spcAft>
                          <a:spcPts val="0"/>
                        </a:spcAft>
                        <a:buClrTx/>
                        <a:buSzTx/>
                        <a:buFontTx/>
                        <a:buNone/>
                        <a:tabLst/>
                        <a:defRPr/>
                      </a:pPr>
                      <a:r>
                        <a:rPr lang="en-US" sz="1400" i="1" dirty="0">
                          <a:effectLst/>
                          <a:latin typeface="+mn-lt"/>
                          <a:ea typeface="SimSun" panose="02010600030101010101" pitchFamily="2" charset="-122"/>
                          <a:cs typeface="Times New Roman" panose="02020603050405020304" pitchFamily="18" charset="0"/>
                        </a:rPr>
                        <a:t>_LAYOFF</a:t>
                      </a:r>
                      <a:endParaRPr lang="en-US" sz="1400" dirty="0">
                        <a:effectLst/>
                        <a:latin typeface="+mn-lt"/>
                        <a:ea typeface="SimSun" panose="02010600030101010101" pitchFamily="2" charset="-122"/>
                        <a:cs typeface="Times New Roman" panose="02020603050405020304" pitchFamily="18" charset="0"/>
                      </a:endParaRPr>
                    </a:p>
                    <a:p>
                      <a:pPr marL="0" marR="0" algn="ctr">
                        <a:lnSpc>
                          <a:spcPct val="115000"/>
                        </a:lnSpc>
                        <a:spcBef>
                          <a:spcPts val="0"/>
                        </a:spcBef>
                        <a:spcAft>
                          <a:spcPts val="0"/>
                        </a:spcAft>
                      </a:pP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dirty="0"/>
                    </a:p>
                  </a:txBody>
                  <a:tcPr/>
                </a:tc>
                <a:extLst>
                  <a:ext uri="{0D108BD9-81ED-4DB2-BD59-A6C34878D82A}">
                    <a16:rowId xmlns:a16="http://schemas.microsoft.com/office/drawing/2014/main" val="1796878314"/>
                  </a:ext>
                </a:extLst>
              </a:tr>
              <a:tr h="475488">
                <a:tc>
                  <a:txBody>
                    <a:bodyPr/>
                    <a:lstStyle/>
                    <a:p>
                      <a:pPr marL="0" marR="0">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Pred.</a:t>
                      </a:r>
                    </a:p>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Sign</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Coeff.</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p</a:t>
                      </a:r>
                      <a:r>
                        <a:rPr lang="en-US" sz="1400" dirty="0">
                          <a:effectLst/>
                          <a:latin typeface="+mn-lt"/>
                          <a:ea typeface="SimSun" panose="02010600030101010101" pitchFamily="2" charset="-122"/>
                          <a:cs typeface="Times New Roman" panose="02020603050405020304" pitchFamily="18" charset="0"/>
                        </a:rPr>
                        <a:t>-value</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Coeff.</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p</a:t>
                      </a:r>
                      <a:r>
                        <a:rPr lang="en-US" sz="1400" dirty="0">
                          <a:effectLst/>
                          <a:latin typeface="+mn-lt"/>
                          <a:ea typeface="SimSun" panose="02010600030101010101" pitchFamily="2" charset="-122"/>
                          <a:cs typeface="Times New Roman" panose="02020603050405020304" pitchFamily="18" charset="0"/>
                        </a:rPr>
                        <a:t>-value</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Coeff.</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p</a:t>
                      </a:r>
                      <a:r>
                        <a:rPr lang="en-US" sz="1400" dirty="0">
                          <a:effectLst/>
                          <a:latin typeface="+mn-lt"/>
                          <a:ea typeface="SimSun" panose="02010600030101010101" pitchFamily="2" charset="-122"/>
                          <a:cs typeface="Times New Roman" panose="02020603050405020304" pitchFamily="18" charset="0"/>
                        </a:rPr>
                        <a:t>-value</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Coeff.</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p</a:t>
                      </a:r>
                      <a:r>
                        <a:rPr lang="en-US" sz="1400" dirty="0">
                          <a:effectLst/>
                          <a:latin typeface="+mn-lt"/>
                          <a:ea typeface="SimSun" panose="02010600030101010101" pitchFamily="2" charset="-122"/>
                          <a:cs typeface="Times New Roman" panose="02020603050405020304" pitchFamily="18" charset="0"/>
                        </a:rPr>
                        <a:t>-value</a:t>
                      </a:r>
                    </a:p>
                  </a:txBody>
                  <a:tcPr marL="58186" marR="5818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2214025"/>
                  </a:ext>
                </a:extLst>
              </a:tr>
              <a:tr h="253197">
                <a:tc>
                  <a:txBody>
                    <a:bodyPr/>
                    <a:lstStyle/>
                    <a:p>
                      <a:pPr marL="0" marR="0">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Intercept</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a:t>
                      </a:r>
                    </a:p>
                  </a:txBody>
                  <a:tcPr marL="68580" marR="68580"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3.6851</a:t>
                      </a:r>
                    </a:p>
                  </a:txBody>
                  <a:tcPr marL="68580" marR="68580"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0.036</a:t>
                      </a:r>
                    </a:p>
                  </a:txBody>
                  <a:tcPr marL="68580" marR="68580"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2.9310</a:t>
                      </a:r>
                    </a:p>
                  </a:txBody>
                  <a:tcPr marL="68580" marR="68580"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0.089</a:t>
                      </a:r>
                    </a:p>
                  </a:txBody>
                  <a:tcPr marL="68580" marR="68580"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-0.0219</a:t>
                      </a:r>
                    </a:p>
                  </a:txBody>
                  <a:tcPr marL="68580" marR="68580"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0.616</a:t>
                      </a:r>
                    </a:p>
                  </a:txBody>
                  <a:tcPr marL="68580" marR="68580"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-0.0531</a:t>
                      </a:r>
                    </a:p>
                  </a:txBody>
                  <a:tcPr marL="68580" marR="68580"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0.456</a:t>
                      </a:r>
                    </a:p>
                  </a:txBody>
                  <a:tcPr marL="68580" marR="68580" marT="0" marB="0">
                    <a:lnL>
                      <a:noFill/>
                    </a:lnL>
                    <a:lnR>
                      <a:noFill/>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0564059"/>
                  </a:ext>
                </a:extLst>
              </a:tr>
              <a:tr h="253197">
                <a:tc>
                  <a:txBody>
                    <a:bodyPr/>
                    <a:lstStyle/>
                    <a:p>
                      <a:pPr marL="0" marR="0">
                        <a:lnSpc>
                          <a:spcPct val="115000"/>
                        </a:lnSpc>
                        <a:spcBef>
                          <a:spcPts val="0"/>
                        </a:spcBef>
                        <a:spcAft>
                          <a:spcPts val="0"/>
                        </a:spcAft>
                      </a:pPr>
                      <a:r>
                        <a:rPr lang="en-US" sz="1400" i="1" dirty="0">
                          <a:solidFill>
                            <a:srgbClr val="000000"/>
                          </a:solidFill>
                          <a:effectLst/>
                          <a:latin typeface="+mn-lt"/>
                          <a:ea typeface="SimSun" panose="02010600030101010101" pitchFamily="2" charset="-122"/>
                          <a:cs typeface="Times New Roman" panose="02020603050405020304" pitchFamily="18" charset="0"/>
                        </a:rPr>
                        <a:t>MW</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w="19050" cap="flat" cmpd="sng" algn="ctr">
                      <a:solidFill>
                        <a:schemeClr val="tx1"/>
                      </a:solidFill>
                      <a:prstDash val="solid"/>
                      <a:round/>
                      <a:headEnd type="none" w="med" len="med"/>
                      <a:tailEnd type="none" w="med" len="med"/>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algn="ctr">
                        <a:lnSpc>
                          <a:spcPct val="115000"/>
                        </a:lnSpc>
                        <a:spcBef>
                          <a:spcPts val="0"/>
                        </a:spcBef>
                        <a:spcAft>
                          <a:spcPts val="0"/>
                        </a:spcAft>
                      </a:pPr>
                      <a:r>
                        <a:rPr lang="en-US" sz="1400" dirty="0">
                          <a:solidFill>
                            <a:srgbClr val="000000"/>
                          </a:solidFill>
                          <a:effectLst/>
                          <a:latin typeface="+mn-lt"/>
                          <a:ea typeface="SimSun" panose="02010600030101010101" pitchFamily="2" charset="-122"/>
                          <a:cs typeface="Times New Roman" panose="02020603050405020304" pitchFamily="18" charset="0"/>
                        </a:rPr>
                        <a:t>-</a:t>
                      </a:r>
                      <a:endParaRPr lang="en-US" sz="1400" dirty="0">
                        <a:effectLst/>
                        <a:latin typeface="+mn-lt"/>
                        <a:ea typeface="SimSun" panose="02010600030101010101" pitchFamily="2" charset="-122"/>
                        <a:cs typeface="Times New Roman" panose="02020603050405020304" pitchFamily="18" charset="0"/>
                      </a:endParaRPr>
                    </a:p>
                  </a:txBody>
                  <a:tcPr marL="68580" marR="68580"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algn="r">
                        <a:lnSpc>
                          <a:spcPct val="115000"/>
                        </a:lnSpc>
                        <a:spcBef>
                          <a:spcPts val="0"/>
                        </a:spcBef>
                        <a:spcAft>
                          <a:spcPts val="0"/>
                        </a:spcAft>
                      </a:pPr>
                      <a:r>
                        <a:rPr lang="en-US" sz="1400" dirty="0">
                          <a:solidFill>
                            <a:schemeClr val="bg1"/>
                          </a:solidFill>
                          <a:effectLst/>
                          <a:latin typeface="+mn-lt"/>
                          <a:ea typeface="SimSun" panose="02010600030101010101" pitchFamily="2" charset="-122"/>
                          <a:cs typeface="Times New Roman" panose="02020603050405020304" pitchFamily="18" charset="0"/>
                        </a:rPr>
                        <a:t>-0.0576</a:t>
                      </a:r>
                    </a:p>
                  </a:txBody>
                  <a:tcPr marL="68580" marR="68580"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F1938"/>
                    </a:solidFill>
                  </a:tcPr>
                </a:tc>
                <a:tc>
                  <a:txBody>
                    <a:bodyPr/>
                    <a:lstStyle/>
                    <a:p>
                      <a:pPr marL="0" marR="0" algn="r">
                        <a:lnSpc>
                          <a:spcPct val="115000"/>
                        </a:lnSpc>
                        <a:spcBef>
                          <a:spcPts val="0"/>
                        </a:spcBef>
                        <a:spcAft>
                          <a:spcPts val="0"/>
                        </a:spcAft>
                      </a:pPr>
                      <a:r>
                        <a:rPr lang="en-US" sz="1400" dirty="0">
                          <a:solidFill>
                            <a:schemeClr val="bg1"/>
                          </a:solidFill>
                          <a:effectLst/>
                          <a:latin typeface="+mn-lt"/>
                          <a:ea typeface="SimSun" panose="02010600030101010101" pitchFamily="2" charset="-122"/>
                          <a:cs typeface="Times New Roman" panose="02020603050405020304" pitchFamily="18" charset="0"/>
                        </a:rPr>
                        <a:t>0.074</a:t>
                      </a:r>
                    </a:p>
                  </a:txBody>
                  <a:tcPr marL="68580" marR="68580"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F1938"/>
                    </a:solidFill>
                  </a:tcPr>
                </a:tc>
                <a:tc>
                  <a:txBody>
                    <a:bodyPr/>
                    <a:lstStyle/>
                    <a:p>
                      <a:pPr marL="0" marR="0" algn="r">
                        <a:lnSpc>
                          <a:spcPct val="115000"/>
                        </a:lnSpc>
                        <a:spcBef>
                          <a:spcPts val="0"/>
                        </a:spcBef>
                        <a:spcAft>
                          <a:spcPts val="0"/>
                        </a:spcAft>
                      </a:pPr>
                      <a:r>
                        <a:rPr lang="en-US" sz="1400" dirty="0">
                          <a:solidFill>
                            <a:srgbClr val="000000"/>
                          </a:solidFill>
                          <a:effectLst/>
                          <a:latin typeface="+mn-lt"/>
                          <a:ea typeface="SimSun" panose="02010600030101010101" pitchFamily="2" charset="-122"/>
                          <a:cs typeface="Times New Roman" panose="02020603050405020304" pitchFamily="18" charset="0"/>
                        </a:rPr>
                        <a:t>0.0390</a:t>
                      </a:r>
                      <a:endParaRPr lang="en-US" sz="1400" dirty="0">
                        <a:effectLst/>
                        <a:latin typeface="+mn-lt"/>
                        <a:ea typeface="SimSun" panose="02010600030101010101" pitchFamily="2" charset="-122"/>
                        <a:cs typeface="Times New Roman" panose="02020603050405020304" pitchFamily="18" charset="0"/>
                      </a:endParaRPr>
                    </a:p>
                  </a:txBody>
                  <a:tcPr marL="68580" marR="68580"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algn="r">
                        <a:lnSpc>
                          <a:spcPct val="115000"/>
                        </a:lnSpc>
                        <a:spcBef>
                          <a:spcPts val="0"/>
                        </a:spcBef>
                        <a:spcAft>
                          <a:spcPts val="0"/>
                        </a:spcAft>
                      </a:pPr>
                      <a:r>
                        <a:rPr lang="en-US" sz="1400" dirty="0">
                          <a:solidFill>
                            <a:srgbClr val="000000"/>
                          </a:solidFill>
                          <a:effectLst/>
                          <a:latin typeface="+mn-lt"/>
                          <a:ea typeface="SimSun" panose="02010600030101010101" pitchFamily="2" charset="-122"/>
                          <a:cs typeface="Times New Roman" panose="02020603050405020304" pitchFamily="18" charset="0"/>
                        </a:rPr>
                        <a:t>0.350</a:t>
                      </a:r>
                      <a:endParaRPr lang="en-US" sz="1400" dirty="0">
                        <a:effectLst/>
                        <a:latin typeface="+mn-lt"/>
                        <a:ea typeface="SimSun" panose="02010600030101010101" pitchFamily="2" charset="-122"/>
                        <a:cs typeface="Times New Roman" panose="02020603050405020304" pitchFamily="18" charset="0"/>
                      </a:endParaRPr>
                    </a:p>
                  </a:txBody>
                  <a:tcPr marL="68580" marR="68580"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algn="r">
                        <a:lnSpc>
                          <a:spcPct val="115000"/>
                        </a:lnSpc>
                        <a:spcBef>
                          <a:spcPts val="0"/>
                        </a:spcBef>
                        <a:spcAft>
                          <a:spcPts val="0"/>
                        </a:spcAft>
                      </a:pPr>
                      <a:r>
                        <a:rPr lang="en-US" sz="1400" dirty="0">
                          <a:solidFill>
                            <a:schemeClr val="bg1"/>
                          </a:solidFill>
                          <a:effectLst/>
                          <a:latin typeface="+mn-lt"/>
                          <a:ea typeface="SimSun" panose="02010600030101010101" pitchFamily="2" charset="-122"/>
                          <a:cs typeface="Times New Roman" panose="02020603050405020304" pitchFamily="18" charset="0"/>
                        </a:rPr>
                        <a:t>-0.0277</a:t>
                      </a:r>
                    </a:p>
                  </a:txBody>
                  <a:tcPr marL="68580" marR="68580"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F1938"/>
                    </a:solidFill>
                  </a:tcPr>
                </a:tc>
                <a:tc>
                  <a:txBody>
                    <a:bodyPr/>
                    <a:lstStyle/>
                    <a:p>
                      <a:pPr marL="0" marR="0" algn="r">
                        <a:lnSpc>
                          <a:spcPct val="115000"/>
                        </a:lnSpc>
                        <a:spcBef>
                          <a:spcPts val="0"/>
                        </a:spcBef>
                        <a:spcAft>
                          <a:spcPts val="0"/>
                        </a:spcAft>
                      </a:pPr>
                      <a:r>
                        <a:rPr lang="en-US" sz="1400" dirty="0">
                          <a:solidFill>
                            <a:schemeClr val="bg1"/>
                          </a:solidFill>
                          <a:effectLst/>
                          <a:latin typeface="+mn-lt"/>
                          <a:ea typeface="SimSun" panose="02010600030101010101" pitchFamily="2" charset="-122"/>
                          <a:cs typeface="Times New Roman" panose="02020603050405020304" pitchFamily="18" charset="0"/>
                        </a:rPr>
                        <a:t>&lt;0.001</a:t>
                      </a:r>
                    </a:p>
                  </a:txBody>
                  <a:tcPr marL="68580" marR="68580"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F1938"/>
                    </a:solidFill>
                  </a:tcPr>
                </a:tc>
                <a:tc>
                  <a:txBody>
                    <a:bodyPr/>
                    <a:lstStyle/>
                    <a:p>
                      <a:pPr marL="0" marR="0" algn="r">
                        <a:lnSpc>
                          <a:spcPct val="115000"/>
                        </a:lnSpc>
                        <a:spcBef>
                          <a:spcPts val="0"/>
                        </a:spcBef>
                        <a:spcAft>
                          <a:spcPts val="0"/>
                        </a:spcAft>
                      </a:pPr>
                      <a:r>
                        <a:rPr lang="en-US" sz="1400" dirty="0">
                          <a:solidFill>
                            <a:srgbClr val="000000"/>
                          </a:solidFill>
                          <a:effectLst/>
                          <a:latin typeface="+mn-lt"/>
                          <a:ea typeface="SimSun" panose="02010600030101010101" pitchFamily="2" charset="-122"/>
                          <a:cs typeface="Times New Roman" panose="02020603050405020304" pitchFamily="18" charset="0"/>
                        </a:rPr>
                        <a:t>0.0372</a:t>
                      </a:r>
                      <a:endParaRPr lang="en-US" sz="1400" dirty="0">
                        <a:effectLst/>
                        <a:latin typeface="+mn-lt"/>
                        <a:ea typeface="SimSun" panose="02010600030101010101" pitchFamily="2" charset="-122"/>
                        <a:cs typeface="Times New Roman" panose="02020603050405020304" pitchFamily="18" charset="0"/>
                      </a:endParaRPr>
                    </a:p>
                  </a:txBody>
                  <a:tcPr marL="68580" marR="68580" marT="0" marB="0">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algn="r">
                        <a:lnSpc>
                          <a:spcPct val="115000"/>
                        </a:lnSpc>
                        <a:spcBef>
                          <a:spcPts val="0"/>
                        </a:spcBef>
                        <a:spcAft>
                          <a:spcPts val="0"/>
                        </a:spcAft>
                      </a:pPr>
                      <a:r>
                        <a:rPr lang="en-US" sz="1400" dirty="0">
                          <a:solidFill>
                            <a:srgbClr val="000000"/>
                          </a:solidFill>
                          <a:effectLst/>
                          <a:latin typeface="+mn-lt"/>
                          <a:ea typeface="SimSun" panose="02010600030101010101" pitchFamily="2" charset="-122"/>
                          <a:cs typeface="Times New Roman" panose="02020603050405020304" pitchFamily="18" charset="0"/>
                        </a:rPr>
                        <a:t>0.017</a:t>
                      </a:r>
                      <a:endParaRPr lang="en-US" sz="1400" dirty="0">
                        <a:effectLst/>
                        <a:latin typeface="+mn-lt"/>
                        <a:ea typeface="SimSun" panose="02010600030101010101" pitchFamily="2" charset="-122"/>
                        <a:cs typeface="Times New Roman" panose="02020603050405020304" pitchFamily="18" charset="0"/>
                      </a:endParaRPr>
                    </a:p>
                  </a:txBody>
                  <a:tcPr marL="68580" marR="68580" marT="0" marB="0">
                    <a:lnL>
                      <a:noFill/>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298331761"/>
                  </a:ext>
                </a:extLst>
              </a:tr>
              <a:tr h="253197">
                <a:tc>
                  <a:txBody>
                    <a:bodyPr/>
                    <a:lstStyle/>
                    <a:p>
                      <a:pPr marL="0" marR="0">
                        <a:lnSpc>
                          <a:spcPct val="115000"/>
                        </a:lnSpc>
                        <a:spcBef>
                          <a:spcPts val="0"/>
                        </a:spcBef>
                        <a:spcAft>
                          <a:spcPts val="0"/>
                        </a:spcAft>
                      </a:pP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w="1905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92511167"/>
                  </a:ext>
                </a:extLst>
              </a:tr>
              <a:tr h="253197">
                <a:tc>
                  <a:txBody>
                    <a:bodyPr/>
                    <a:lstStyle/>
                    <a:p>
                      <a:pPr marL="0" marR="0">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Controls</a:t>
                      </a:r>
                    </a:p>
                  </a:txBody>
                  <a:tcPr marL="58186" marR="58186" marT="0" marB="0">
                    <a:lnL>
                      <a:noFill/>
                    </a:lnL>
                    <a:lnR>
                      <a:noFill/>
                    </a:lnR>
                    <a:lnT>
                      <a:noFill/>
                    </a:lnT>
                    <a:lnB>
                      <a:noFill/>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extLst>
                  <a:ext uri="{0D108BD9-81ED-4DB2-BD59-A6C34878D82A}">
                    <a16:rowId xmlns:a16="http://schemas.microsoft.com/office/drawing/2014/main" val="2093673203"/>
                  </a:ext>
                </a:extLst>
              </a:tr>
              <a:tr h="256032">
                <a:tc>
                  <a:txBody>
                    <a:bodyPr/>
                    <a:lstStyle/>
                    <a:p>
                      <a:pPr marL="0" marR="0">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Year Fixed Effects</a:t>
                      </a:r>
                    </a:p>
                  </a:txBody>
                  <a:tcPr marL="58186" marR="58186" marT="0" marB="0">
                    <a:lnL>
                      <a:noFill/>
                    </a:lnL>
                    <a:lnR>
                      <a:noFill/>
                    </a:lnR>
                    <a:lnT>
                      <a:noFill/>
                    </a:lnT>
                    <a:lnB>
                      <a:noFill/>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extLst>
                  <a:ext uri="{0D108BD9-81ED-4DB2-BD59-A6C34878D82A}">
                    <a16:rowId xmlns:a16="http://schemas.microsoft.com/office/drawing/2014/main" val="3180865195"/>
                  </a:ext>
                </a:extLst>
              </a:tr>
              <a:tr h="256032">
                <a:tc>
                  <a:txBody>
                    <a:bodyPr/>
                    <a:lstStyle/>
                    <a:p>
                      <a:pPr marL="0" marR="0">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Firm Fixed Effects</a:t>
                      </a:r>
                    </a:p>
                  </a:txBody>
                  <a:tcPr marL="58186" marR="58186" marT="0" marB="0">
                    <a:lnL>
                      <a:noFill/>
                    </a:lnL>
                    <a:lnR>
                      <a:noFill/>
                    </a:lnR>
                    <a:lnT>
                      <a:noFill/>
                    </a:lnT>
                    <a:lnB>
                      <a:noFill/>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YES</a:t>
                      </a:r>
                    </a:p>
                  </a:txBody>
                  <a:tcPr marL="58186" marR="58186" marT="0" marB="0">
                    <a:lnL>
                      <a:noFill/>
                    </a:lnL>
                    <a:lnR>
                      <a:noFill/>
                    </a:lnR>
                    <a:lnT>
                      <a:noFill/>
                    </a:lnT>
                    <a:lnB>
                      <a:noFill/>
                    </a:lnB>
                  </a:tcPr>
                </a:tc>
                <a:extLst>
                  <a:ext uri="{0D108BD9-81ED-4DB2-BD59-A6C34878D82A}">
                    <a16:rowId xmlns:a16="http://schemas.microsoft.com/office/drawing/2014/main" val="2560728273"/>
                  </a:ext>
                </a:extLst>
              </a:tr>
              <a:tr h="256032">
                <a:tc>
                  <a:txBody>
                    <a:bodyPr/>
                    <a:lstStyle/>
                    <a:p>
                      <a:pPr marL="0" marR="0">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Adjusted R</a:t>
                      </a:r>
                      <a:r>
                        <a:rPr lang="en-US" sz="1400" baseline="30000" dirty="0">
                          <a:effectLst/>
                          <a:latin typeface="+mn-lt"/>
                          <a:ea typeface="SimSun" panose="02010600030101010101" pitchFamily="2" charset="-122"/>
                          <a:cs typeface="Times New Roman" panose="02020603050405020304" pitchFamily="18" charset="0"/>
                        </a:rPr>
                        <a:t>2</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a:noFill/>
                    </a:lnT>
                    <a:lnB>
                      <a:noFill/>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99.04%</a:t>
                      </a:r>
                    </a:p>
                  </a:txBody>
                  <a:tcPr marL="68580" marR="68580"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68580" marR="68580"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98.70%</a:t>
                      </a:r>
                    </a:p>
                  </a:txBody>
                  <a:tcPr marL="68580" marR="68580"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68580" marR="68580"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17.42%</a:t>
                      </a:r>
                    </a:p>
                  </a:txBody>
                  <a:tcPr marL="68580" marR="68580"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68580" marR="68580" marT="0" marB="0">
                    <a:lnL>
                      <a:noFill/>
                    </a:lnL>
                    <a:lnR>
                      <a:noFill/>
                    </a:lnR>
                    <a:lnT>
                      <a:noFill/>
                    </a:lnT>
                    <a:lnB>
                      <a:noFill/>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17.69%</a:t>
                      </a:r>
                    </a:p>
                  </a:txBody>
                  <a:tcPr marL="68580" marR="68580" marT="0" marB="0">
                    <a:lnL>
                      <a:noFill/>
                    </a:lnL>
                    <a:lnR>
                      <a:noFill/>
                    </a:lnR>
                    <a:lnT>
                      <a:noFill/>
                    </a:lnT>
                    <a:lnB>
                      <a:noFill/>
                    </a:lnB>
                  </a:tcPr>
                </a:tc>
                <a:extLst>
                  <a:ext uri="{0D108BD9-81ED-4DB2-BD59-A6C34878D82A}">
                    <a16:rowId xmlns:a16="http://schemas.microsoft.com/office/drawing/2014/main" val="622005897"/>
                  </a:ext>
                </a:extLst>
              </a:tr>
              <a:tr h="256032">
                <a:tc>
                  <a:txBody>
                    <a:bodyPr/>
                    <a:lstStyle/>
                    <a:p>
                      <a:pPr marL="0" marR="0">
                        <a:lnSpc>
                          <a:spcPct val="115000"/>
                        </a:lnSpc>
                        <a:spcBef>
                          <a:spcPts val="0"/>
                        </a:spcBef>
                        <a:spcAft>
                          <a:spcPts val="0"/>
                        </a:spcAft>
                      </a:pPr>
                      <a:r>
                        <a:rPr lang="en-US" sz="1400" i="1" dirty="0">
                          <a:effectLst/>
                          <a:latin typeface="+mn-lt"/>
                          <a:ea typeface="SimSun" panose="02010600030101010101" pitchFamily="2" charset="-122"/>
                          <a:cs typeface="Times New Roman" panose="02020603050405020304" pitchFamily="18" charset="0"/>
                        </a:rPr>
                        <a:t>N</a:t>
                      </a:r>
                      <a:endParaRPr lang="en-US" sz="1400" dirty="0">
                        <a:effectLst/>
                        <a:latin typeface="+mn-lt"/>
                        <a:ea typeface="SimSun" panose="02010600030101010101" pitchFamily="2" charset="-122"/>
                        <a:cs typeface="Times New Roman" panose="02020603050405020304" pitchFamily="18" charset="0"/>
                      </a:endParaRPr>
                    </a:p>
                  </a:txBody>
                  <a:tcPr marL="58186" marR="5818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58186" marR="5818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522</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385</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26,119</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 </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dirty="0">
                          <a:effectLst/>
                          <a:latin typeface="+mn-lt"/>
                          <a:ea typeface="SimSun" panose="02010600030101010101" pitchFamily="2" charset="-122"/>
                          <a:cs typeface="Times New Roman" panose="02020603050405020304" pitchFamily="18" charset="0"/>
                        </a:rPr>
                        <a:t>27,617</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8299565"/>
                  </a:ext>
                </a:extLst>
              </a:tr>
            </a:tbl>
          </a:graphicData>
        </a:graphic>
      </p:graphicFrame>
      <p:sp>
        <p:nvSpPr>
          <p:cNvPr id="4" name="Slide Number Placeholder 3">
            <a:extLst>
              <a:ext uri="{FF2B5EF4-FFF2-40B4-BE49-F238E27FC236}">
                <a16:creationId xmlns:a16="http://schemas.microsoft.com/office/drawing/2014/main" id="{13C1366E-A1F5-2ACA-A090-7F84EC06D1E9}"/>
              </a:ext>
            </a:extLst>
          </p:cNvPr>
          <p:cNvSpPr>
            <a:spLocks noGrp="1"/>
          </p:cNvSpPr>
          <p:nvPr>
            <p:ph type="sldNum" sz="quarter" idx="12"/>
          </p:nvPr>
        </p:nvSpPr>
        <p:spPr/>
        <p:txBody>
          <a:bodyPr/>
          <a:lstStyle/>
          <a:p>
            <a:fld id="{CC7697F5-3DCA-0A4F-B9EA-FEC2794BD1A6}" type="slidenum">
              <a:rPr lang="en-US" smtClean="0"/>
              <a:t>14</a:t>
            </a:fld>
            <a:endParaRPr lang="en-US" dirty="0"/>
          </a:p>
        </p:txBody>
      </p:sp>
    </p:spTree>
    <p:extLst>
      <p:ext uri="{BB962C8B-B14F-4D97-AF65-F5344CB8AC3E}">
        <p14:creationId xmlns:p14="http://schemas.microsoft.com/office/powerpoint/2010/main" val="2619244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F0C7E-A14B-3171-2E16-C9BCFEC0C561}"/>
              </a:ext>
            </a:extLst>
          </p:cNvPr>
          <p:cNvSpPr>
            <a:spLocks noGrp="1"/>
          </p:cNvSpPr>
          <p:nvPr>
            <p:ph type="title"/>
          </p:nvPr>
        </p:nvSpPr>
        <p:spPr/>
        <p:txBody>
          <a:bodyPr/>
          <a:lstStyle/>
          <a:p>
            <a:r>
              <a:rPr lang="en-US" dirty="0"/>
              <a:t>Contribution</a:t>
            </a:r>
          </a:p>
        </p:txBody>
      </p:sp>
      <p:sp>
        <p:nvSpPr>
          <p:cNvPr id="4" name="Slide Number Placeholder 3">
            <a:extLst>
              <a:ext uri="{FF2B5EF4-FFF2-40B4-BE49-F238E27FC236}">
                <a16:creationId xmlns:a16="http://schemas.microsoft.com/office/drawing/2014/main" id="{46A2EB14-4A3D-B017-8989-A83197E2BE0B}"/>
              </a:ext>
            </a:extLst>
          </p:cNvPr>
          <p:cNvSpPr>
            <a:spLocks noGrp="1"/>
          </p:cNvSpPr>
          <p:nvPr>
            <p:ph type="sldNum" sz="quarter" idx="12"/>
          </p:nvPr>
        </p:nvSpPr>
        <p:spPr/>
        <p:txBody>
          <a:bodyPr/>
          <a:lstStyle/>
          <a:p>
            <a:fld id="{CC7697F5-3DCA-0A4F-B9EA-FEC2794BD1A6}" type="slidenum">
              <a:rPr lang="en-US" smtClean="0"/>
              <a:t>15</a:t>
            </a:fld>
            <a:endParaRPr lang="en-US" dirty="0"/>
          </a:p>
        </p:txBody>
      </p:sp>
      <p:sp>
        <p:nvSpPr>
          <p:cNvPr id="5" name="Rounded Rectangle 17">
            <a:extLst>
              <a:ext uri="{FF2B5EF4-FFF2-40B4-BE49-F238E27FC236}">
                <a16:creationId xmlns:a16="http://schemas.microsoft.com/office/drawing/2014/main" id="{4E57EEF8-02C0-295D-AE3A-E44F047B2459}"/>
              </a:ext>
            </a:extLst>
          </p:cNvPr>
          <p:cNvSpPr/>
          <p:nvPr/>
        </p:nvSpPr>
        <p:spPr>
          <a:xfrm>
            <a:off x="1305164" y="2024063"/>
            <a:ext cx="2658056" cy="2743200"/>
          </a:xfrm>
          <a:custGeom>
            <a:avLst/>
            <a:gdLst>
              <a:gd name="connsiteX0" fmla="*/ 0 w 1981201"/>
              <a:gd name="connsiteY0" fmla="*/ 330207 h 2143771"/>
              <a:gd name="connsiteX1" fmla="*/ 330207 w 1981201"/>
              <a:gd name="connsiteY1" fmla="*/ 0 h 2143771"/>
              <a:gd name="connsiteX2" fmla="*/ 1650994 w 1981201"/>
              <a:gd name="connsiteY2" fmla="*/ 0 h 2143771"/>
              <a:gd name="connsiteX3" fmla="*/ 1981201 w 1981201"/>
              <a:gd name="connsiteY3" fmla="*/ 330207 h 2143771"/>
              <a:gd name="connsiteX4" fmla="*/ 1981201 w 1981201"/>
              <a:gd name="connsiteY4" fmla="*/ 1813564 h 2143771"/>
              <a:gd name="connsiteX5" fmla="*/ 1650994 w 1981201"/>
              <a:gd name="connsiteY5" fmla="*/ 2143771 h 2143771"/>
              <a:gd name="connsiteX6" fmla="*/ 330207 w 1981201"/>
              <a:gd name="connsiteY6" fmla="*/ 2143771 h 2143771"/>
              <a:gd name="connsiteX7" fmla="*/ 0 w 1981201"/>
              <a:gd name="connsiteY7" fmla="*/ 1813564 h 2143771"/>
              <a:gd name="connsiteX8" fmla="*/ 0 w 1981201"/>
              <a:gd name="connsiteY8" fmla="*/ 330207 h 2143771"/>
              <a:gd name="connsiteX0" fmla="*/ 0 w 1981201"/>
              <a:gd name="connsiteY0" fmla="*/ 330207 h 2143771"/>
              <a:gd name="connsiteX1" fmla="*/ 330207 w 1981201"/>
              <a:gd name="connsiteY1" fmla="*/ 0 h 2143771"/>
              <a:gd name="connsiteX2" fmla="*/ 1650994 w 1981201"/>
              <a:gd name="connsiteY2" fmla="*/ 0 h 2143771"/>
              <a:gd name="connsiteX3" fmla="*/ 1981201 w 1981201"/>
              <a:gd name="connsiteY3" fmla="*/ 185828 h 2143771"/>
              <a:gd name="connsiteX4" fmla="*/ 1981201 w 1981201"/>
              <a:gd name="connsiteY4" fmla="*/ 1813564 h 2143771"/>
              <a:gd name="connsiteX5" fmla="*/ 1650994 w 1981201"/>
              <a:gd name="connsiteY5" fmla="*/ 2143771 h 2143771"/>
              <a:gd name="connsiteX6" fmla="*/ 330207 w 1981201"/>
              <a:gd name="connsiteY6" fmla="*/ 2143771 h 2143771"/>
              <a:gd name="connsiteX7" fmla="*/ 0 w 1981201"/>
              <a:gd name="connsiteY7" fmla="*/ 1813564 h 2143771"/>
              <a:gd name="connsiteX8" fmla="*/ 0 w 1981201"/>
              <a:gd name="connsiteY8" fmla="*/ 330207 h 2143771"/>
              <a:gd name="connsiteX0" fmla="*/ 0 w 1981201"/>
              <a:gd name="connsiteY0" fmla="*/ 338228 h 2151792"/>
              <a:gd name="connsiteX1" fmla="*/ 330207 w 1981201"/>
              <a:gd name="connsiteY1" fmla="*/ 8021 h 2151792"/>
              <a:gd name="connsiteX2" fmla="*/ 1763289 w 1981201"/>
              <a:gd name="connsiteY2" fmla="*/ 0 h 2151792"/>
              <a:gd name="connsiteX3" fmla="*/ 1981201 w 1981201"/>
              <a:gd name="connsiteY3" fmla="*/ 193849 h 2151792"/>
              <a:gd name="connsiteX4" fmla="*/ 1981201 w 1981201"/>
              <a:gd name="connsiteY4" fmla="*/ 1821585 h 2151792"/>
              <a:gd name="connsiteX5" fmla="*/ 1650994 w 1981201"/>
              <a:gd name="connsiteY5" fmla="*/ 2151792 h 2151792"/>
              <a:gd name="connsiteX6" fmla="*/ 330207 w 1981201"/>
              <a:gd name="connsiteY6" fmla="*/ 2151792 h 2151792"/>
              <a:gd name="connsiteX7" fmla="*/ 0 w 1981201"/>
              <a:gd name="connsiteY7" fmla="*/ 1821585 h 2151792"/>
              <a:gd name="connsiteX8" fmla="*/ 0 w 1981201"/>
              <a:gd name="connsiteY8" fmla="*/ 338228 h 2151792"/>
              <a:gd name="connsiteX0" fmla="*/ 0 w 1981201"/>
              <a:gd name="connsiteY0" fmla="*/ 338228 h 2152491"/>
              <a:gd name="connsiteX1" fmla="*/ 330207 w 1981201"/>
              <a:gd name="connsiteY1" fmla="*/ 8021 h 2152491"/>
              <a:gd name="connsiteX2" fmla="*/ 1763289 w 1981201"/>
              <a:gd name="connsiteY2" fmla="*/ 0 h 2152491"/>
              <a:gd name="connsiteX3" fmla="*/ 1981201 w 1981201"/>
              <a:gd name="connsiteY3" fmla="*/ 193849 h 2152491"/>
              <a:gd name="connsiteX4" fmla="*/ 1973180 w 1981201"/>
              <a:gd name="connsiteY4" fmla="*/ 1990027 h 2152491"/>
              <a:gd name="connsiteX5" fmla="*/ 1650994 w 1981201"/>
              <a:gd name="connsiteY5" fmla="*/ 2151792 h 2152491"/>
              <a:gd name="connsiteX6" fmla="*/ 330207 w 1981201"/>
              <a:gd name="connsiteY6" fmla="*/ 2151792 h 2152491"/>
              <a:gd name="connsiteX7" fmla="*/ 0 w 1981201"/>
              <a:gd name="connsiteY7" fmla="*/ 1821585 h 2152491"/>
              <a:gd name="connsiteX8" fmla="*/ 0 w 1981201"/>
              <a:gd name="connsiteY8" fmla="*/ 338228 h 2152491"/>
              <a:gd name="connsiteX0" fmla="*/ 0 w 1981201"/>
              <a:gd name="connsiteY0" fmla="*/ 338228 h 2152491"/>
              <a:gd name="connsiteX1" fmla="*/ 330207 w 1981201"/>
              <a:gd name="connsiteY1" fmla="*/ 8021 h 2152491"/>
              <a:gd name="connsiteX2" fmla="*/ 1763289 w 1981201"/>
              <a:gd name="connsiteY2" fmla="*/ 0 h 2152491"/>
              <a:gd name="connsiteX3" fmla="*/ 1981201 w 1981201"/>
              <a:gd name="connsiteY3" fmla="*/ 193849 h 2152491"/>
              <a:gd name="connsiteX4" fmla="*/ 1973180 w 1981201"/>
              <a:gd name="connsiteY4" fmla="*/ 1990027 h 2152491"/>
              <a:gd name="connsiteX5" fmla="*/ 1779331 w 1981201"/>
              <a:gd name="connsiteY5" fmla="*/ 2151792 h 2152491"/>
              <a:gd name="connsiteX6" fmla="*/ 330207 w 1981201"/>
              <a:gd name="connsiteY6" fmla="*/ 2151792 h 2152491"/>
              <a:gd name="connsiteX7" fmla="*/ 0 w 1981201"/>
              <a:gd name="connsiteY7" fmla="*/ 1821585 h 2152491"/>
              <a:gd name="connsiteX8" fmla="*/ 0 w 1981201"/>
              <a:gd name="connsiteY8" fmla="*/ 338228 h 2152491"/>
              <a:gd name="connsiteX0" fmla="*/ 0 w 1997243"/>
              <a:gd name="connsiteY0" fmla="*/ 217912 h 2152491"/>
              <a:gd name="connsiteX1" fmla="*/ 346249 w 1997243"/>
              <a:gd name="connsiteY1" fmla="*/ 8021 h 2152491"/>
              <a:gd name="connsiteX2" fmla="*/ 1779331 w 1997243"/>
              <a:gd name="connsiteY2" fmla="*/ 0 h 2152491"/>
              <a:gd name="connsiteX3" fmla="*/ 1997243 w 1997243"/>
              <a:gd name="connsiteY3" fmla="*/ 193849 h 2152491"/>
              <a:gd name="connsiteX4" fmla="*/ 1989222 w 1997243"/>
              <a:gd name="connsiteY4" fmla="*/ 1990027 h 2152491"/>
              <a:gd name="connsiteX5" fmla="*/ 1795373 w 1997243"/>
              <a:gd name="connsiteY5" fmla="*/ 2151792 h 2152491"/>
              <a:gd name="connsiteX6" fmla="*/ 346249 w 1997243"/>
              <a:gd name="connsiteY6" fmla="*/ 2151792 h 2152491"/>
              <a:gd name="connsiteX7" fmla="*/ 16042 w 1997243"/>
              <a:gd name="connsiteY7" fmla="*/ 1821585 h 2152491"/>
              <a:gd name="connsiteX8" fmla="*/ 0 w 1997243"/>
              <a:gd name="connsiteY8" fmla="*/ 217912 h 2152491"/>
              <a:gd name="connsiteX0" fmla="*/ 184 w 1997427"/>
              <a:gd name="connsiteY0" fmla="*/ 217912 h 2152491"/>
              <a:gd name="connsiteX1" fmla="*/ 169970 w 1997427"/>
              <a:gd name="connsiteY1" fmla="*/ 16042 h 2152491"/>
              <a:gd name="connsiteX2" fmla="*/ 1779515 w 1997427"/>
              <a:gd name="connsiteY2" fmla="*/ 0 h 2152491"/>
              <a:gd name="connsiteX3" fmla="*/ 1997427 w 1997427"/>
              <a:gd name="connsiteY3" fmla="*/ 193849 h 2152491"/>
              <a:gd name="connsiteX4" fmla="*/ 1989406 w 1997427"/>
              <a:gd name="connsiteY4" fmla="*/ 1990027 h 2152491"/>
              <a:gd name="connsiteX5" fmla="*/ 1795557 w 1997427"/>
              <a:gd name="connsiteY5" fmla="*/ 2151792 h 2152491"/>
              <a:gd name="connsiteX6" fmla="*/ 346433 w 1997427"/>
              <a:gd name="connsiteY6" fmla="*/ 2151792 h 2152491"/>
              <a:gd name="connsiteX7" fmla="*/ 16226 w 1997427"/>
              <a:gd name="connsiteY7" fmla="*/ 1821585 h 2152491"/>
              <a:gd name="connsiteX8" fmla="*/ 184 w 1997427"/>
              <a:gd name="connsiteY8" fmla="*/ 217912 h 2152491"/>
              <a:gd name="connsiteX0" fmla="*/ 184 w 1997427"/>
              <a:gd name="connsiteY0" fmla="*/ 217912 h 2152491"/>
              <a:gd name="connsiteX1" fmla="*/ 169970 w 1997427"/>
              <a:gd name="connsiteY1" fmla="*/ 16042 h 2152491"/>
              <a:gd name="connsiteX2" fmla="*/ 1803578 w 1997427"/>
              <a:gd name="connsiteY2" fmla="*/ 0 h 2152491"/>
              <a:gd name="connsiteX3" fmla="*/ 1997427 w 1997427"/>
              <a:gd name="connsiteY3" fmla="*/ 193849 h 2152491"/>
              <a:gd name="connsiteX4" fmla="*/ 1989406 w 1997427"/>
              <a:gd name="connsiteY4" fmla="*/ 1990027 h 2152491"/>
              <a:gd name="connsiteX5" fmla="*/ 1795557 w 1997427"/>
              <a:gd name="connsiteY5" fmla="*/ 2151792 h 2152491"/>
              <a:gd name="connsiteX6" fmla="*/ 346433 w 1997427"/>
              <a:gd name="connsiteY6" fmla="*/ 2151792 h 2152491"/>
              <a:gd name="connsiteX7" fmla="*/ 16226 w 1997427"/>
              <a:gd name="connsiteY7" fmla="*/ 1821585 h 2152491"/>
              <a:gd name="connsiteX8" fmla="*/ 184 w 1997427"/>
              <a:gd name="connsiteY8" fmla="*/ 217912 h 2152491"/>
              <a:gd name="connsiteX0" fmla="*/ 184 w 1997427"/>
              <a:gd name="connsiteY0" fmla="*/ 217912 h 2151792"/>
              <a:gd name="connsiteX1" fmla="*/ 169970 w 1997427"/>
              <a:gd name="connsiteY1" fmla="*/ 16042 h 2151792"/>
              <a:gd name="connsiteX2" fmla="*/ 1803578 w 1997427"/>
              <a:gd name="connsiteY2" fmla="*/ 0 h 2151792"/>
              <a:gd name="connsiteX3" fmla="*/ 1997427 w 1997427"/>
              <a:gd name="connsiteY3" fmla="*/ 193849 h 2151792"/>
              <a:gd name="connsiteX4" fmla="*/ 1989406 w 1997427"/>
              <a:gd name="connsiteY4" fmla="*/ 1965964 h 2151792"/>
              <a:gd name="connsiteX5" fmla="*/ 1795557 w 1997427"/>
              <a:gd name="connsiteY5" fmla="*/ 2151792 h 2151792"/>
              <a:gd name="connsiteX6" fmla="*/ 346433 w 1997427"/>
              <a:gd name="connsiteY6" fmla="*/ 2151792 h 2151792"/>
              <a:gd name="connsiteX7" fmla="*/ 16226 w 1997427"/>
              <a:gd name="connsiteY7" fmla="*/ 1821585 h 2151792"/>
              <a:gd name="connsiteX8" fmla="*/ 184 w 1997427"/>
              <a:gd name="connsiteY8" fmla="*/ 217912 h 2151792"/>
              <a:gd name="connsiteX0" fmla="*/ 184 w 1997427"/>
              <a:gd name="connsiteY0" fmla="*/ 217912 h 2151792"/>
              <a:gd name="connsiteX1" fmla="*/ 169970 w 1997427"/>
              <a:gd name="connsiteY1" fmla="*/ 16042 h 2151792"/>
              <a:gd name="connsiteX2" fmla="*/ 1803578 w 1997427"/>
              <a:gd name="connsiteY2" fmla="*/ 0 h 2151792"/>
              <a:gd name="connsiteX3" fmla="*/ 1997427 w 1997427"/>
              <a:gd name="connsiteY3" fmla="*/ 193849 h 2151792"/>
              <a:gd name="connsiteX4" fmla="*/ 1989406 w 1997427"/>
              <a:gd name="connsiteY4" fmla="*/ 1965964 h 2151792"/>
              <a:gd name="connsiteX5" fmla="*/ 1803578 w 1997427"/>
              <a:gd name="connsiteY5" fmla="*/ 2151792 h 2151792"/>
              <a:gd name="connsiteX6" fmla="*/ 346433 w 1997427"/>
              <a:gd name="connsiteY6" fmla="*/ 2151792 h 2151792"/>
              <a:gd name="connsiteX7" fmla="*/ 16226 w 1997427"/>
              <a:gd name="connsiteY7" fmla="*/ 1821585 h 2151792"/>
              <a:gd name="connsiteX8" fmla="*/ 184 w 1997427"/>
              <a:gd name="connsiteY8" fmla="*/ 217912 h 2151792"/>
              <a:gd name="connsiteX0" fmla="*/ 184 w 1997427"/>
              <a:gd name="connsiteY0" fmla="*/ 217912 h 2151792"/>
              <a:gd name="connsiteX1" fmla="*/ 169970 w 1997427"/>
              <a:gd name="connsiteY1" fmla="*/ 16042 h 2151792"/>
              <a:gd name="connsiteX2" fmla="*/ 1803578 w 1997427"/>
              <a:gd name="connsiteY2" fmla="*/ 0 h 2151792"/>
              <a:gd name="connsiteX3" fmla="*/ 1997427 w 1997427"/>
              <a:gd name="connsiteY3" fmla="*/ 193849 h 2151792"/>
              <a:gd name="connsiteX4" fmla="*/ 1989406 w 1997427"/>
              <a:gd name="connsiteY4" fmla="*/ 1965964 h 2151792"/>
              <a:gd name="connsiteX5" fmla="*/ 1803578 w 1997427"/>
              <a:gd name="connsiteY5" fmla="*/ 2151792 h 2151792"/>
              <a:gd name="connsiteX6" fmla="*/ 210075 w 1997427"/>
              <a:gd name="connsiteY6" fmla="*/ 2151792 h 2151792"/>
              <a:gd name="connsiteX7" fmla="*/ 16226 w 1997427"/>
              <a:gd name="connsiteY7" fmla="*/ 1821585 h 2151792"/>
              <a:gd name="connsiteX8" fmla="*/ 184 w 1997427"/>
              <a:gd name="connsiteY8" fmla="*/ 217912 h 2151792"/>
              <a:gd name="connsiteX0" fmla="*/ 184 w 1997427"/>
              <a:gd name="connsiteY0" fmla="*/ 217912 h 2151792"/>
              <a:gd name="connsiteX1" fmla="*/ 169970 w 1997427"/>
              <a:gd name="connsiteY1" fmla="*/ 16042 h 2151792"/>
              <a:gd name="connsiteX2" fmla="*/ 1803578 w 1997427"/>
              <a:gd name="connsiteY2" fmla="*/ 0 h 2151792"/>
              <a:gd name="connsiteX3" fmla="*/ 1997427 w 1997427"/>
              <a:gd name="connsiteY3" fmla="*/ 193849 h 2151792"/>
              <a:gd name="connsiteX4" fmla="*/ 1989406 w 1997427"/>
              <a:gd name="connsiteY4" fmla="*/ 1965964 h 2151792"/>
              <a:gd name="connsiteX5" fmla="*/ 1803578 w 1997427"/>
              <a:gd name="connsiteY5" fmla="*/ 2151792 h 2151792"/>
              <a:gd name="connsiteX6" fmla="*/ 210075 w 1997427"/>
              <a:gd name="connsiteY6" fmla="*/ 2151792 h 2151792"/>
              <a:gd name="connsiteX7" fmla="*/ 16226 w 1997427"/>
              <a:gd name="connsiteY7" fmla="*/ 1957943 h 2151792"/>
              <a:gd name="connsiteX8" fmla="*/ 184 w 1997427"/>
              <a:gd name="connsiteY8" fmla="*/ 217912 h 2151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97427" h="2151792">
                <a:moveTo>
                  <a:pt x="184" y="217912"/>
                </a:moveTo>
                <a:cubicBezTo>
                  <a:pt x="184" y="35544"/>
                  <a:pt x="-12398" y="16042"/>
                  <a:pt x="169970" y="16042"/>
                </a:cubicBezTo>
                <a:lnTo>
                  <a:pt x="1803578" y="0"/>
                </a:lnTo>
                <a:cubicBezTo>
                  <a:pt x="1985946" y="0"/>
                  <a:pt x="1997427" y="11481"/>
                  <a:pt x="1997427" y="193849"/>
                </a:cubicBezTo>
                <a:cubicBezTo>
                  <a:pt x="1994753" y="792575"/>
                  <a:pt x="1992080" y="1367238"/>
                  <a:pt x="1989406" y="1965964"/>
                </a:cubicBezTo>
                <a:cubicBezTo>
                  <a:pt x="1989406" y="2148332"/>
                  <a:pt x="1985946" y="2151792"/>
                  <a:pt x="1803578" y="2151792"/>
                </a:cubicBezTo>
                <a:lnTo>
                  <a:pt x="210075" y="2151792"/>
                </a:lnTo>
                <a:cubicBezTo>
                  <a:pt x="27707" y="2151792"/>
                  <a:pt x="16226" y="2140311"/>
                  <a:pt x="16226" y="1957943"/>
                </a:cubicBezTo>
                <a:lnTo>
                  <a:pt x="184" y="217912"/>
                </a:lnTo>
                <a:close/>
              </a:path>
            </a:pathLst>
          </a:custGeom>
          <a:solidFill>
            <a:schemeClr val="accent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latin typeface="Arial" panose="020B0604020202020204" pitchFamily="34" charset="0"/>
              <a:cs typeface="Arial" panose="020B0604020202020204" pitchFamily="34" charset="0"/>
            </a:endParaRPr>
          </a:p>
          <a:p>
            <a:pPr algn="ctr"/>
            <a:endParaRPr lang="en-US" sz="1600" b="1" dirty="0">
              <a:latin typeface="Calibri" panose="020F0502020204030204" pitchFamily="34" charset="0"/>
              <a:cs typeface="Calibri" panose="020F0502020204030204" pitchFamily="34" charset="0"/>
            </a:endParaRPr>
          </a:p>
          <a:p>
            <a:pPr algn="ctr"/>
            <a:endParaRPr lang="en-US" sz="1600" b="1" dirty="0">
              <a:latin typeface="Calibri" panose="020F0502020204030204" pitchFamily="34" charset="0"/>
              <a:cs typeface="Calibri" panose="020F0502020204030204" pitchFamily="34" charset="0"/>
            </a:endParaRPr>
          </a:p>
          <a:p>
            <a:pPr algn="ctr"/>
            <a:r>
              <a:rPr lang="en-US" sz="1600" b="1" dirty="0">
                <a:latin typeface="Calibri" panose="020F0502020204030204" pitchFamily="34" charset="0"/>
                <a:cs typeface="Calibri" panose="020F0502020204030204" pitchFamily="34" charset="0"/>
              </a:rPr>
              <a:t>Financial Economics Literature</a:t>
            </a:r>
          </a:p>
          <a:p>
            <a:pPr algn="ctr"/>
            <a:endParaRPr lang="en-US" sz="1600" dirty="0">
              <a:latin typeface="Calibri" panose="020F0502020204030204" pitchFamily="34" charset="0"/>
              <a:cs typeface="Calibri" panose="020F0502020204030204" pitchFamily="34" charset="0"/>
            </a:endParaRPr>
          </a:p>
          <a:p>
            <a:pPr algn="ctr"/>
            <a:r>
              <a:rPr lang="en-US" sz="1200" dirty="0"/>
              <a:t>As labor market regulation evolves to afford employees basic levels of protection, further regulation will exhibit diminishing marginal benefits in incentivizing employees while simultaneously imposing additional costs on constrained employers</a:t>
            </a:r>
            <a:endParaRPr lang="en-US" sz="1200" dirty="0">
              <a:latin typeface="Calibri" panose="020F0502020204030204" pitchFamily="34" charset="0"/>
              <a:cs typeface="Calibri" panose="020F0502020204030204" pitchFamily="34" charset="0"/>
            </a:endParaRPr>
          </a:p>
        </p:txBody>
      </p:sp>
      <p:sp>
        <p:nvSpPr>
          <p:cNvPr id="7" name="Slide Number Placeholder 2">
            <a:extLst>
              <a:ext uri="{FF2B5EF4-FFF2-40B4-BE49-F238E27FC236}">
                <a16:creationId xmlns:a16="http://schemas.microsoft.com/office/drawing/2014/main" id="{1A9781AE-D04D-CC3E-658C-5DC9D95A0D59}"/>
              </a:ext>
            </a:extLst>
          </p:cNvPr>
          <p:cNvSpPr txBox="1">
            <a:spLocks/>
          </p:cNvSpPr>
          <p:nvPr/>
        </p:nvSpPr>
        <p:spPr>
          <a:xfrm>
            <a:off x="6553200" y="4767263"/>
            <a:ext cx="2133600" cy="274637"/>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C7697F5-3DCA-0A4F-B9EA-FEC2794BD1A6}" type="slidenum">
              <a:rPr lang="en-US" smtClean="0"/>
              <a:pPr/>
              <a:t>15</a:t>
            </a:fld>
            <a:endParaRPr lang="en-US" dirty="0"/>
          </a:p>
        </p:txBody>
      </p:sp>
      <p:sp>
        <p:nvSpPr>
          <p:cNvPr id="8" name="Oval 7">
            <a:extLst>
              <a:ext uri="{FF2B5EF4-FFF2-40B4-BE49-F238E27FC236}">
                <a16:creationId xmlns:a16="http://schemas.microsoft.com/office/drawing/2014/main" id="{185B3322-E34E-1C1B-7FCE-A03E9381D8CE}"/>
              </a:ext>
            </a:extLst>
          </p:cNvPr>
          <p:cNvSpPr/>
          <p:nvPr/>
        </p:nvSpPr>
        <p:spPr>
          <a:xfrm>
            <a:off x="2036191" y="1391512"/>
            <a:ext cx="1206674" cy="1160441"/>
          </a:xfrm>
          <a:prstGeom prst="ellipse">
            <a:avLst/>
          </a:prstGeom>
          <a:solidFill>
            <a:schemeClr val="accent2">
              <a:lumMod val="75000"/>
            </a:schemeClr>
          </a:solidFill>
          <a:ln w="2857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9" name="Rounded Rectangle 17">
            <a:extLst>
              <a:ext uri="{FF2B5EF4-FFF2-40B4-BE49-F238E27FC236}">
                <a16:creationId xmlns:a16="http://schemas.microsoft.com/office/drawing/2014/main" id="{B97B502E-08A7-E434-9DAB-AD88D0C88925}"/>
              </a:ext>
            </a:extLst>
          </p:cNvPr>
          <p:cNvSpPr/>
          <p:nvPr/>
        </p:nvSpPr>
        <p:spPr>
          <a:xfrm>
            <a:off x="5180780" y="2024063"/>
            <a:ext cx="2658056" cy="2743200"/>
          </a:xfrm>
          <a:custGeom>
            <a:avLst/>
            <a:gdLst>
              <a:gd name="connsiteX0" fmla="*/ 0 w 1981201"/>
              <a:gd name="connsiteY0" fmla="*/ 330207 h 2143771"/>
              <a:gd name="connsiteX1" fmla="*/ 330207 w 1981201"/>
              <a:gd name="connsiteY1" fmla="*/ 0 h 2143771"/>
              <a:gd name="connsiteX2" fmla="*/ 1650994 w 1981201"/>
              <a:gd name="connsiteY2" fmla="*/ 0 h 2143771"/>
              <a:gd name="connsiteX3" fmla="*/ 1981201 w 1981201"/>
              <a:gd name="connsiteY3" fmla="*/ 330207 h 2143771"/>
              <a:gd name="connsiteX4" fmla="*/ 1981201 w 1981201"/>
              <a:gd name="connsiteY4" fmla="*/ 1813564 h 2143771"/>
              <a:gd name="connsiteX5" fmla="*/ 1650994 w 1981201"/>
              <a:gd name="connsiteY5" fmla="*/ 2143771 h 2143771"/>
              <a:gd name="connsiteX6" fmla="*/ 330207 w 1981201"/>
              <a:gd name="connsiteY6" fmla="*/ 2143771 h 2143771"/>
              <a:gd name="connsiteX7" fmla="*/ 0 w 1981201"/>
              <a:gd name="connsiteY7" fmla="*/ 1813564 h 2143771"/>
              <a:gd name="connsiteX8" fmla="*/ 0 w 1981201"/>
              <a:gd name="connsiteY8" fmla="*/ 330207 h 2143771"/>
              <a:gd name="connsiteX0" fmla="*/ 0 w 1981201"/>
              <a:gd name="connsiteY0" fmla="*/ 330207 h 2143771"/>
              <a:gd name="connsiteX1" fmla="*/ 330207 w 1981201"/>
              <a:gd name="connsiteY1" fmla="*/ 0 h 2143771"/>
              <a:gd name="connsiteX2" fmla="*/ 1650994 w 1981201"/>
              <a:gd name="connsiteY2" fmla="*/ 0 h 2143771"/>
              <a:gd name="connsiteX3" fmla="*/ 1981201 w 1981201"/>
              <a:gd name="connsiteY3" fmla="*/ 185828 h 2143771"/>
              <a:gd name="connsiteX4" fmla="*/ 1981201 w 1981201"/>
              <a:gd name="connsiteY4" fmla="*/ 1813564 h 2143771"/>
              <a:gd name="connsiteX5" fmla="*/ 1650994 w 1981201"/>
              <a:gd name="connsiteY5" fmla="*/ 2143771 h 2143771"/>
              <a:gd name="connsiteX6" fmla="*/ 330207 w 1981201"/>
              <a:gd name="connsiteY6" fmla="*/ 2143771 h 2143771"/>
              <a:gd name="connsiteX7" fmla="*/ 0 w 1981201"/>
              <a:gd name="connsiteY7" fmla="*/ 1813564 h 2143771"/>
              <a:gd name="connsiteX8" fmla="*/ 0 w 1981201"/>
              <a:gd name="connsiteY8" fmla="*/ 330207 h 2143771"/>
              <a:gd name="connsiteX0" fmla="*/ 0 w 1981201"/>
              <a:gd name="connsiteY0" fmla="*/ 338228 h 2151792"/>
              <a:gd name="connsiteX1" fmla="*/ 330207 w 1981201"/>
              <a:gd name="connsiteY1" fmla="*/ 8021 h 2151792"/>
              <a:gd name="connsiteX2" fmla="*/ 1763289 w 1981201"/>
              <a:gd name="connsiteY2" fmla="*/ 0 h 2151792"/>
              <a:gd name="connsiteX3" fmla="*/ 1981201 w 1981201"/>
              <a:gd name="connsiteY3" fmla="*/ 193849 h 2151792"/>
              <a:gd name="connsiteX4" fmla="*/ 1981201 w 1981201"/>
              <a:gd name="connsiteY4" fmla="*/ 1821585 h 2151792"/>
              <a:gd name="connsiteX5" fmla="*/ 1650994 w 1981201"/>
              <a:gd name="connsiteY5" fmla="*/ 2151792 h 2151792"/>
              <a:gd name="connsiteX6" fmla="*/ 330207 w 1981201"/>
              <a:gd name="connsiteY6" fmla="*/ 2151792 h 2151792"/>
              <a:gd name="connsiteX7" fmla="*/ 0 w 1981201"/>
              <a:gd name="connsiteY7" fmla="*/ 1821585 h 2151792"/>
              <a:gd name="connsiteX8" fmla="*/ 0 w 1981201"/>
              <a:gd name="connsiteY8" fmla="*/ 338228 h 2151792"/>
              <a:gd name="connsiteX0" fmla="*/ 0 w 1981201"/>
              <a:gd name="connsiteY0" fmla="*/ 338228 h 2152491"/>
              <a:gd name="connsiteX1" fmla="*/ 330207 w 1981201"/>
              <a:gd name="connsiteY1" fmla="*/ 8021 h 2152491"/>
              <a:gd name="connsiteX2" fmla="*/ 1763289 w 1981201"/>
              <a:gd name="connsiteY2" fmla="*/ 0 h 2152491"/>
              <a:gd name="connsiteX3" fmla="*/ 1981201 w 1981201"/>
              <a:gd name="connsiteY3" fmla="*/ 193849 h 2152491"/>
              <a:gd name="connsiteX4" fmla="*/ 1973180 w 1981201"/>
              <a:gd name="connsiteY4" fmla="*/ 1990027 h 2152491"/>
              <a:gd name="connsiteX5" fmla="*/ 1650994 w 1981201"/>
              <a:gd name="connsiteY5" fmla="*/ 2151792 h 2152491"/>
              <a:gd name="connsiteX6" fmla="*/ 330207 w 1981201"/>
              <a:gd name="connsiteY6" fmla="*/ 2151792 h 2152491"/>
              <a:gd name="connsiteX7" fmla="*/ 0 w 1981201"/>
              <a:gd name="connsiteY7" fmla="*/ 1821585 h 2152491"/>
              <a:gd name="connsiteX8" fmla="*/ 0 w 1981201"/>
              <a:gd name="connsiteY8" fmla="*/ 338228 h 2152491"/>
              <a:gd name="connsiteX0" fmla="*/ 0 w 1981201"/>
              <a:gd name="connsiteY0" fmla="*/ 338228 h 2152491"/>
              <a:gd name="connsiteX1" fmla="*/ 330207 w 1981201"/>
              <a:gd name="connsiteY1" fmla="*/ 8021 h 2152491"/>
              <a:gd name="connsiteX2" fmla="*/ 1763289 w 1981201"/>
              <a:gd name="connsiteY2" fmla="*/ 0 h 2152491"/>
              <a:gd name="connsiteX3" fmla="*/ 1981201 w 1981201"/>
              <a:gd name="connsiteY3" fmla="*/ 193849 h 2152491"/>
              <a:gd name="connsiteX4" fmla="*/ 1973180 w 1981201"/>
              <a:gd name="connsiteY4" fmla="*/ 1990027 h 2152491"/>
              <a:gd name="connsiteX5" fmla="*/ 1779331 w 1981201"/>
              <a:gd name="connsiteY5" fmla="*/ 2151792 h 2152491"/>
              <a:gd name="connsiteX6" fmla="*/ 330207 w 1981201"/>
              <a:gd name="connsiteY6" fmla="*/ 2151792 h 2152491"/>
              <a:gd name="connsiteX7" fmla="*/ 0 w 1981201"/>
              <a:gd name="connsiteY7" fmla="*/ 1821585 h 2152491"/>
              <a:gd name="connsiteX8" fmla="*/ 0 w 1981201"/>
              <a:gd name="connsiteY8" fmla="*/ 338228 h 2152491"/>
              <a:gd name="connsiteX0" fmla="*/ 0 w 1997243"/>
              <a:gd name="connsiteY0" fmla="*/ 217912 h 2152491"/>
              <a:gd name="connsiteX1" fmla="*/ 346249 w 1997243"/>
              <a:gd name="connsiteY1" fmla="*/ 8021 h 2152491"/>
              <a:gd name="connsiteX2" fmla="*/ 1779331 w 1997243"/>
              <a:gd name="connsiteY2" fmla="*/ 0 h 2152491"/>
              <a:gd name="connsiteX3" fmla="*/ 1997243 w 1997243"/>
              <a:gd name="connsiteY3" fmla="*/ 193849 h 2152491"/>
              <a:gd name="connsiteX4" fmla="*/ 1989222 w 1997243"/>
              <a:gd name="connsiteY4" fmla="*/ 1990027 h 2152491"/>
              <a:gd name="connsiteX5" fmla="*/ 1795373 w 1997243"/>
              <a:gd name="connsiteY5" fmla="*/ 2151792 h 2152491"/>
              <a:gd name="connsiteX6" fmla="*/ 346249 w 1997243"/>
              <a:gd name="connsiteY6" fmla="*/ 2151792 h 2152491"/>
              <a:gd name="connsiteX7" fmla="*/ 16042 w 1997243"/>
              <a:gd name="connsiteY7" fmla="*/ 1821585 h 2152491"/>
              <a:gd name="connsiteX8" fmla="*/ 0 w 1997243"/>
              <a:gd name="connsiteY8" fmla="*/ 217912 h 2152491"/>
              <a:gd name="connsiteX0" fmla="*/ 184 w 1997427"/>
              <a:gd name="connsiteY0" fmla="*/ 217912 h 2152491"/>
              <a:gd name="connsiteX1" fmla="*/ 169970 w 1997427"/>
              <a:gd name="connsiteY1" fmla="*/ 16042 h 2152491"/>
              <a:gd name="connsiteX2" fmla="*/ 1779515 w 1997427"/>
              <a:gd name="connsiteY2" fmla="*/ 0 h 2152491"/>
              <a:gd name="connsiteX3" fmla="*/ 1997427 w 1997427"/>
              <a:gd name="connsiteY3" fmla="*/ 193849 h 2152491"/>
              <a:gd name="connsiteX4" fmla="*/ 1989406 w 1997427"/>
              <a:gd name="connsiteY4" fmla="*/ 1990027 h 2152491"/>
              <a:gd name="connsiteX5" fmla="*/ 1795557 w 1997427"/>
              <a:gd name="connsiteY5" fmla="*/ 2151792 h 2152491"/>
              <a:gd name="connsiteX6" fmla="*/ 346433 w 1997427"/>
              <a:gd name="connsiteY6" fmla="*/ 2151792 h 2152491"/>
              <a:gd name="connsiteX7" fmla="*/ 16226 w 1997427"/>
              <a:gd name="connsiteY7" fmla="*/ 1821585 h 2152491"/>
              <a:gd name="connsiteX8" fmla="*/ 184 w 1997427"/>
              <a:gd name="connsiteY8" fmla="*/ 217912 h 2152491"/>
              <a:gd name="connsiteX0" fmla="*/ 184 w 1997427"/>
              <a:gd name="connsiteY0" fmla="*/ 217912 h 2152491"/>
              <a:gd name="connsiteX1" fmla="*/ 169970 w 1997427"/>
              <a:gd name="connsiteY1" fmla="*/ 16042 h 2152491"/>
              <a:gd name="connsiteX2" fmla="*/ 1803578 w 1997427"/>
              <a:gd name="connsiteY2" fmla="*/ 0 h 2152491"/>
              <a:gd name="connsiteX3" fmla="*/ 1997427 w 1997427"/>
              <a:gd name="connsiteY3" fmla="*/ 193849 h 2152491"/>
              <a:gd name="connsiteX4" fmla="*/ 1989406 w 1997427"/>
              <a:gd name="connsiteY4" fmla="*/ 1990027 h 2152491"/>
              <a:gd name="connsiteX5" fmla="*/ 1795557 w 1997427"/>
              <a:gd name="connsiteY5" fmla="*/ 2151792 h 2152491"/>
              <a:gd name="connsiteX6" fmla="*/ 346433 w 1997427"/>
              <a:gd name="connsiteY6" fmla="*/ 2151792 h 2152491"/>
              <a:gd name="connsiteX7" fmla="*/ 16226 w 1997427"/>
              <a:gd name="connsiteY7" fmla="*/ 1821585 h 2152491"/>
              <a:gd name="connsiteX8" fmla="*/ 184 w 1997427"/>
              <a:gd name="connsiteY8" fmla="*/ 217912 h 2152491"/>
              <a:gd name="connsiteX0" fmla="*/ 184 w 1997427"/>
              <a:gd name="connsiteY0" fmla="*/ 217912 h 2151792"/>
              <a:gd name="connsiteX1" fmla="*/ 169970 w 1997427"/>
              <a:gd name="connsiteY1" fmla="*/ 16042 h 2151792"/>
              <a:gd name="connsiteX2" fmla="*/ 1803578 w 1997427"/>
              <a:gd name="connsiteY2" fmla="*/ 0 h 2151792"/>
              <a:gd name="connsiteX3" fmla="*/ 1997427 w 1997427"/>
              <a:gd name="connsiteY3" fmla="*/ 193849 h 2151792"/>
              <a:gd name="connsiteX4" fmla="*/ 1989406 w 1997427"/>
              <a:gd name="connsiteY4" fmla="*/ 1965964 h 2151792"/>
              <a:gd name="connsiteX5" fmla="*/ 1795557 w 1997427"/>
              <a:gd name="connsiteY5" fmla="*/ 2151792 h 2151792"/>
              <a:gd name="connsiteX6" fmla="*/ 346433 w 1997427"/>
              <a:gd name="connsiteY6" fmla="*/ 2151792 h 2151792"/>
              <a:gd name="connsiteX7" fmla="*/ 16226 w 1997427"/>
              <a:gd name="connsiteY7" fmla="*/ 1821585 h 2151792"/>
              <a:gd name="connsiteX8" fmla="*/ 184 w 1997427"/>
              <a:gd name="connsiteY8" fmla="*/ 217912 h 2151792"/>
              <a:gd name="connsiteX0" fmla="*/ 184 w 1997427"/>
              <a:gd name="connsiteY0" fmla="*/ 217912 h 2151792"/>
              <a:gd name="connsiteX1" fmla="*/ 169970 w 1997427"/>
              <a:gd name="connsiteY1" fmla="*/ 16042 h 2151792"/>
              <a:gd name="connsiteX2" fmla="*/ 1803578 w 1997427"/>
              <a:gd name="connsiteY2" fmla="*/ 0 h 2151792"/>
              <a:gd name="connsiteX3" fmla="*/ 1997427 w 1997427"/>
              <a:gd name="connsiteY3" fmla="*/ 193849 h 2151792"/>
              <a:gd name="connsiteX4" fmla="*/ 1989406 w 1997427"/>
              <a:gd name="connsiteY4" fmla="*/ 1965964 h 2151792"/>
              <a:gd name="connsiteX5" fmla="*/ 1803578 w 1997427"/>
              <a:gd name="connsiteY5" fmla="*/ 2151792 h 2151792"/>
              <a:gd name="connsiteX6" fmla="*/ 346433 w 1997427"/>
              <a:gd name="connsiteY6" fmla="*/ 2151792 h 2151792"/>
              <a:gd name="connsiteX7" fmla="*/ 16226 w 1997427"/>
              <a:gd name="connsiteY7" fmla="*/ 1821585 h 2151792"/>
              <a:gd name="connsiteX8" fmla="*/ 184 w 1997427"/>
              <a:gd name="connsiteY8" fmla="*/ 217912 h 2151792"/>
              <a:gd name="connsiteX0" fmla="*/ 184 w 1997427"/>
              <a:gd name="connsiteY0" fmla="*/ 217912 h 2151792"/>
              <a:gd name="connsiteX1" fmla="*/ 169970 w 1997427"/>
              <a:gd name="connsiteY1" fmla="*/ 16042 h 2151792"/>
              <a:gd name="connsiteX2" fmla="*/ 1803578 w 1997427"/>
              <a:gd name="connsiteY2" fmla="*/ 0 h 2151792"/>
              <a:gd name="connsiteX3" fmla="*/ 1997427 w 1997427"/>
              <a:gd name="connsiteY3" fmla="*/ 193849 h 2151792"/>
              <a:gd name="connsiteX4" fmla="*/ 1989406 w 1997427"/>
              <a:gd name="connsiteY4" fmla="*/ 1965964 h 2151792"/>
              <a:gd name="connsiteX5" fmla="*/ 1803578 w 1997427"/>
              <a:gd name="connsiteY5" fmla="*/ 2151792 h 2151792"/>
              <a:gd name="connsiteX6" fmla="*/ 210075 w 1997427"/>
              <a:gd name="connsiteY6" fmla="*/ 2151792 h 2151792"/>
              <a:gd name="connsiteX7" fmla="*/ 16226 w 1997427"/>
              <a:gd name="connsiteY7" fmla="*/ 1821585 h 2151792"/>
              <a:gd name="connsiteX8" fmla="*/ 184 w 1997427"/>
              <a:gd name="connsiteY8" fmla="*/ 217912 h 2151792"/>
              <a:gd name="connsiteX0" fmla="*/ 184 w 1997427"/>
              <a:gd name="connsiteY0" fmla="*/ 217912 h 2151792"/>
              <a:gd name="connsiteX1" fmla="*/ 169970 w 1997427"/>
              <a:gd name="connsiteY1" fmla="*/ 16042 h 2151792"/>
              <a:gd name="connsiteX2" fmla="*/ 1803578 w 1997427"/>
              <a:gd name="connsiteY2" fmla="*/ 0 h 2151792"/>
              <a:gd name="connsiteX3" fmla="*/ 1997427 w 1997427"/>
              <a:gd name="connsiteY3" fmla="*/ 193849 h 2151792"/>
              <a:gd name="connsiteX4" fmla="*/ 1989406 w 1997427"/>
              <a:gd name="connsiteY4" fmla="*/ 1965964 h 2151792"/>
              <a:gd name="connsiteX5" fmla="*/ 1803578 w 1997427"/>
              <a:gd name="connsiteY5" fmla="*/ 2151792 h 2151792"/>
              <a:gd name="connsiteX6" fmla="*/ 210075 w 1997427"/>
              <a:gd name="connsiteY6" fmla="*/ 2151792 h 2151792"/>
              <a:gd name="connsiteX7" fmla="*/ 16226 w 1997427"/>
              <a:gd name="connsiteY7" fmla="*/ 1957943 h 2151792"/>
              <a:gd name="connsiteX8" fmla="*/ 184 w 1997427"/>
              <a:gd name="connsiteY8" fmla="*/ 217912 h 2151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97427" h="2151792">
                <a:moveTo>
                  <a:pt x="184" y="217912"/>
                </a:moveTo>
                <a:cubicBezTo>
                  <a:pt x="184" y="35544"/>
                  <a:pt x="-12398" y="16042"/>
                  <a:pt x="169970" y="16042"/>
                </a:cubicBezTo>
                <a:lnTo>
                  <a:pt x="1803578" y="0"/>
                </a:lnTo>
                <a:cubicBezTo>
                  <a:pt x="1985946" y="0"/>
                  <a:pt x="1997427" y="11481"/>
                  <a:pt x="1997427" y="193849"/>
                </a:cubicBezTo>
                <a:cubicBezTo>
                  <a:pt x="1994753" y="792575"/>
                  <a:pt x="1992080" y="1367238"/>
                  <a:pt x="1989406" y="1965964"/>
                </a:cubicBezTo>
                <a:cubicBezTo>
                  <a:pt x="1989406" y="2148332"/>
                  <a:pt x="1985946" y="2151792"/>
                  <a:pt x="1803578" y="2151792"/>
                </a:cubicBezTo>
                <a:lnTo>
                  <a:pt x="210075" y="2151792"/>
                </a:lnTo>
                <a:cubicBezTo>
                  <a:pt x="27707" y="2151792"/>
                  <a:pt x="16226" y="2140311"/>
                  <a:pt x="16226" y="1957943"/>
                </a:cubicBezTo>
                <a:lnTo>
                  <a:pt x="184" y="217912"/>
                </a:lnTo>
                <a:close/>
              </a:path>
            </a:pathLst>
          </a:cu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cs typeface="Arial" panose="020B0604020202020204" pitchFamily="34" charset="0"/>
              </a:rPr>
              <a:t>Labor Economics Literature</a:t>
            </a:r>
          </a:p>
          <a:p>
            <a:pPr algn="ctr"/>
            <a:endParaRPr lang="en-US" sz="1600" dirty="0">
              <a:cs typeface="Arial" panose="020B0604020202020204" pitchFamily="34" charset="0"/>
            </a:endParaRPr>
          </a:p>
          <a:p>
            <a:pPr algn="ctr"/>
            <a:endParaRPr lang="en-US" sz="1200" dirty="0"/>
          </a:p>
          <a:p>
            <a:pPr algn="ctr"/>
            <a:r>
              <a:rPr lang="en-US" sz="1200" dirty="0"/>
              <a:t>Evidence on the costs of mini-WARN laws for employers complements existing evidence of employee benefits</a:t>
            </a:r>
            <a:endParaRPr lang="en-US" sz="1200" dirty="0">
              <a:cs typeface="Arial" panose="020B0604020202020204" pitchFamily="34" charset="0"/>
            </a:endParaRPr>
          </a:p>
        </p:txBody>
      </p:sp>
      <p:sp>
        <p:nvSpPr>
          <p:cNvPr id="10" name="Oval 9">
            <a:extLst>
              <a:ext uri="{FF2B5EF4-FFF2-40B4-BE49-F238E27FC236}">
                <a16:creationId xmlns:a16="http://schemas.microsoft.com/office/drawing/2014/main" id="{072A953A-9241-CF52-764A-E88A74BCEEE9}"/>
              </a:ext>
            </a:extLst>
          </p:cNvPr>
          <p:cNvSpPr/>
          <p:nvPr/>
        </p:nvSpPr>
        <p:spPr>
          <a:xfrm>
            <a:off x="5911807" y="1443842"/>
            <a:ext cx="1206674" cy="1160441"/>
          </a:xfrm>
          <a:prstGeom prst="ellipse">
            <a:avLst/>
          </a:prstGeom>
          <a:solidFill>
            <a:schemeClr val="tx1">
              <a:lumMod val="65000"/>
              <a:lumOff val="35000"/>
            </a:schemeClr>
          </a:solidFill>
          <a:ln w="2857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pic>
        <p:nvPicPr>
          <p:cNvPr id="12" name="Graphic 11" descr="Internet Of Things outline">
            <a:extLst>
              <a:ext uri="{FF2B5EF4-FFF2-40B4-BE49-F238E27FC236}">
                <a16:creationId xmlns:a16="http://schemas.microsoft.com/office/drawing/2014/main" id="{B4234D4E-88AE-0FCA-108F-698489C88403}"/>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291598" y="1601319"/>
            <a:ext cx="740825" cy="740825"/>
          </a:xfrm>
          <a:prstGeom prst="rect">
            <a:avLst/>
          </a:prstGeom>
        </p:spPr>
      </p:pic>
      <p:pic>
        <p:nvPicPr>
          <p:cNvPr id="13" name="Graphic 12" descr="Classroom outline">
            <a:extLst>
              <a:ext uri="{FF2B5EF4-FFF2-40B4-BE49-F238E27FC236}">
                <a16:creationId xmlns:a16="http://schemas.microsoft.com/office/drawing/2014/main" id="{7B9397D8-C181-EB50-B5E8-375EDEF0D507}"/>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6061884" y="1572161"/>
            <a:ext cx="914400" cy="914400"/>
          </a:xfrm>
          <a:prstGeom prst="rect">
            <a:avLst/>
          </a:prstGeom>
        </p:spPr>
      </p:pic>
    </p:spTree>
    <p:extLst>
      <p:ext uri="{BB962C8B-B14F-4D97-AF65-F5344CB8AC3E}">
        <p14:creationId xmlns:p14="http://schemas.microsoft.com/office/powerpoint/2010/main" val="2535458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C67C4-5522-B8D6-03AC-7F582B9C400B}"/>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0A8CF169-085A-4BC2-8B22-55835506CFBA}"/>
              </a:ext>
            </a:extLst>
          </p:cNvPr>
          <p:cNvSpPr>
            <a:spLocks noGrp="1"/>
          </p:cNvSpPr>
          <p:nvPr>
            <p:ph idx="1"/>
          </p:nvPr>
        </p:nvSpPr>
        <p:spPr/>
        <p:txBody>
          <a:bodyPr/>
          <a:lstStyle/>
          <a:p>
            <a:pPr marL="0" indent="0" algn="ctr">
              <a:buNone/>
            </a:pPr>
            <a:r>
              <a:rPr lang="en-US" dirty="0"/>
              <a:t>For firms headquartered in affected states, the adoption of mini-WARN laws results in:</a:t>
            </a:r>
          </a:p>
        </p:txBody>
      </p:sp>
      <p:sp>
        <p:nvSpPr>
          <p:cNvPr id="4" name="Slide Number Placeholder 3">
            <a:extLst>
              <a:ext uri="{FF2B5EF4-FFF2-40B4-BE49-F238E27FC236}">
                <a16:creationId xmlns:a16="http://schemas.microsoft.com/office/drawing/2014/main" id="{A2E73A32-DB09-FFB8-D346-93C386B738E2}"/>
              </a:ext>
            </a:extLst>
          </p:cNvPr>
          <p:cNvSpPr>
            <a:spLocks noGrp="1"/>
          </p:cNvSpPr>
          <p:nvPr>
            <p:ph type="sldNum" sz="quarter" idx="12"/>
          </p:nvPr>
        </p:nvSpPr>
        <p:spPr/>
        <p:txBody>
          <a:bodyPr/>
          <a:lstStyle/>
          <a:p>
            <a:fld id="{CC7697F5-3DCA-0A4F-B9EA-FEC2794BD1A6}" type="slidenum">
              <a:rPr lang="en-US" smtClean="0"/>
              <a:t>16</a:t>
            </a:fld>
            <a:endParaRPr lang="en-US" dirty="0"/>
          </a:p>
        </p:txBody>
      </p:sp>
      <p:sp>
        <p:nvSpPr>
          <p:cNvPr id="9" name="Down Arrow 8">
            <a:extLst>
              <a:ext uri="{FF2B5EF4-FFF2-40B4-BE49-F238E27FC236}">
                <a16:creationId xmlns:a16="http://schemas.microsoft.com/office/drawing/2014/main" id="{B2700EB9-3721-AECC-701F-C00F1B23B5D3}"/>
              </a:ext>
            </a:extLst>
          </p:cNvPr>
          <p:cNvSpPr/>
          <p:nvPr/>
        </p:nvSpPr>
        <p:spPr>
          <a:xfrm rot="21600000">
            <a:off x="1991812" y="1960199"/>
            <a:ext cx="631301" cy="2031325"/>
          </a:xfrm>
          <a:prstGeom prst="downArrow">
            <a:avLst/>
          </a:prstGeom>
          <a:solidFill>
            <a:srgbClr val="0F1938"/>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CC880E7-590B-EECA-3BA5-FB14959A7734}"/>
              </a:ext>
            </a:extLst>
          </p:cNvPr>
          <p:cNvSpPr txBox="1"/>
          <p:nvPr/>
        </p:nvSpPr>
        <p:spPr>
          <a:xfrm>
            <a:off x="2623116" y="1960199"/>
            <a:ext cx="1197980" cy="2308324"/>
          </a:xfrm>
          <a:prstGeom prst="rect">
            <a:avLst/>
          </a:prstGeom>
          <a:noFill/>
        </p:spPr>
        <p:txBody>
          <a:bodyPr wrap="square" rtlCol="0">
            <a:spAutoFit/>
          </a:bodyPr>
          <a:lstStyle/>
          <a:p>
            <a:pPr algn="ctr"/>
            <a:r>
              <a:rPr lang="en-US" dirty="0">
                <a:solidFill>
                  <a:schemeClr val="accent2">
                    <a:lumMod val="75000"/>
                  </a:schemeClr>
                </a:solidFill>
              </a:rPr>
              <a:t>4.4% </a:t>
            </a:r>
            <a:r>
              <a:rPr lang="en-US" dirty="0"/>
              <a:t>decrease in one-year ahead number of </a:t>
            </a:r>
            <a:r>
              <a:rPr lang="en-US" dirty="0">
                <a:solidFill>
                  <a:schemeClr val="accent2">
                    <a:lumMod val="75000"/>
                  </a:schemeClr>
                </a:solidFill>
              </a:rPr>
              <a:t>patent filings</a:t>
            </a:r>
          </a:p>
        </p:txBody>
      </p:sp>
      <p:sp>
        <p:nvSpPr>
          <p:cNvPr id="13" name="Down Arrow 12">
            <a:extLst>
              <a:ext uri="{FF2B5EF4-FFF2-40B4-BE49-F238E27FC236}">
                <a16:creationId xmlns:a16="http://schemas.microsoft.com/office/drawing/2014/main" id="{1BA4D7C3-BEED-9776-CF38-0D9A789CEDA8}"/>
              </a:ext>
            </a:extLst>
          </p:cNvPr>
          <p:cNvSpPr/>
          <p:nvPr/>
        </p:nvSpPr>
        <p:spPr>
          <a:xfrm rot="21600000">
            <a:off x="5322906" y="1960199"/>
            <a:ext cx="631301" cy="2031325"/>
          </a:xfrm>
          <a:prstGeom prst="downArrow">
            <a:avLst/>
          </a:prstGeom>
          <a:solidFill>
            <a:srgbClr val="0F1938"/>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FFFB3179-A681-C1BC-A47A-B996C0D1B7B9}"/>
              </a:ext>
            </a:extLst>
          </p:cNvPr>
          <p:cNvSpPr txBox="1"/>
          <p:nvPr/>
        </p:nvSpPr>
        <p:spPr>
          <a:xfrm>
            <a:off x="5954210" y="1960199"/>
            <a:ext cx="1197980" cy="2308324"/>
          </a:xfrm>
          <a:prstGeom prst="rect">
            <a:avLst/>
          </a:prstGeom>
          <a:noFill/>
        </p:spPr>
        <p:txBody>
          <a:bodyPr wrap="square" rtlCol="0">
            <a:spAutoFit/>
          </a:bodyPr>
          <a:lstStyle/>
          <a:p>
            <a:pPr algn="ctr"/>
            <a:r>
              <a:rPr lang="en-US" dirty="0">
                <a:solidFill>
                  <a:schemeClr val="accent2">
                    <a:lumMod val="75000"/>
                  </a:schemeClr>
                </a:solidFill>
              </a:rPr>
              <a:t>6.7% </a:t>
            </a:r>
            <a:r>
              <a:rPr lang="en-US" dirty="0"/>
              <a:t>decrease in one-year ahead number of </a:t>
            </a:r>
            <a:r>
              <a:rPr lang="en-US" dirty="0">
                <a:solidFill>
                  <a:schemeClr val="accent2">
                    <a:lumMod val="75000"/>
                  </a:schemeClr>
                </a:solidFill>
              </a:rPr>
              <a:t>patent citations</a:t>
            </a:r>
          </a:p>
        </p:txBody>
      </p:sp>
      <p:sp>
        <p:nvSpPr>
          <p:cNvPr id="15" name="Rounded Rectangle 14">
            <a:extLst>
              <a:ext uri="{FF2B5EF4-FFF2-40B4-BE49-F238E27FC236}">
                <a16:creationId xmlns:a16="http://schemas.microsoft.com/office/drawing/2014/main" id="{2778C0B2-1DCF-6CF9-D627-6707DF4F1A3E}"/>
              </a:ext>
            </a:extLst>
          </p:cNvPr>
          <p:cNvSpPr/>
          <p:nvPr/>
        </p:nvSpPr>
        <p:spPr>
          <a:xfrm>
            <a:off x="457200" y="4213185"/>
            <a:ext cx="8229600" cy="759289"/>
          </a:xfrm>
          <a:prstGeom prst="roundRect">
            <a:avLst/>
          </a:prstGeom>
          <a:solidFill>
            <a:schemeClr val="bg1">
              <a:lumMod val="95000"/>
            </a:schemeClr>
          </a:solidFill>
          <a:ln>
            <a:solidFill>
              <a:srgbClr val="0F1938"/>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0F1938"/>
                </a:solidFill>
              </a:rPr>
              <a:t>Labor dismissal laws requiring advance notice increase dismissal costs and in turn </a:t>
            </a:r>
          </a:p>
          <a:p>
            <a:pPr algn="ctr"/>
            <a:r>
              <a:rPr lang="en-US" dirty="0">
                <a:solidFill>
                  <a:srgbClr val="0F1938"/>
                </a:solidFill>
              </a:rPr>
              <a:t>discourage corporate innovation</a:t>
            </a:r>
          </a:p>
        </p:txBody>
      </p:sp>
    </p:spTree>
    <p:extLst>
      <p:ext uri="{BB962C8B-B14F-4D97-AF65-F5344CB8AC3E}">
        <p14:creationId xmlns:p14="http://schemas.microsoft.com/office/powerpoint/2010/main" val="2285475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B023B-CA42-1B4B-88A1-463E9B808619}"/>
              </a:ext>
            </a:extLst>
          </p:cNvPr>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3988351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38F0363-C1BE-1F4A-89A0-F512D3EFEDC0}"/>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Motivation</a:t>
            </a:r>
          </a:p>
        </p:txBody>
      </p:sp>
      <p:sp>
        <p:nvSpPr>
          <p:cNvPr id="4" name="Content Placeholder 3">
            <a:extLst>
              <a:ext uri="{FF2B5EF4-FFF2-40B4-BE49-F238E27FC236}">
                <a16:creationId xmlns:a16="http://schemas.microsoft.com/office/drawing/2014/main" id="{808BABB9-F2B8-DB4E-92BA-D26A72E5A01A}"/>
              </a:ext>
            </a:extLst>
          </p:cNvPr>
          <p:cNvSpPr>
            <a:spLocks noGrp="1"/>
          </p:cNvSpPr>
          <p:nvPr>
            <p:ph idx="1"/>
          </p:nvPr>
        </p:nvSpPr>
        <p:spPr>
          <a:xfrm>
            <a:off x="457200" y="1244277"/>
            <a:ext cx="8309728" cy="3394075"/>
          </a:xfrm>
        </p:spPr>
        <p:txBody>
          <a:bodyPr>
            <a:normAutofit/>
          </a:bodyPr>
          <a:lstStyle/>
          <a:p>
            <a:pPr marL="0" indent="0">
              <a:buNone/>
            </a:pPr>
            <a:endParaRPr lang="en-US" sz="1600" i="1" dirty="0"/>
          </a:p>
          <a:p>
            <a:pPr marL="0" indent="0">
              <a:buNone/>
            </a:pPr>
            <a:r>
              <a:rPr lang="en-US" sz="1600" i="1" dirty="0"/>
              <a:t>“</a:t>
            </a:r>
            <a:r>
              <a:rPr lang="en-US" sz="1600" i="1" dirty="0">
                <a:solidFill>
                  <a:srgbClr val="FF0000"/>
                </a:solidFill>
              </a:rPr>
              <a:t>For two centuries, America’s free market has not only been the source of dazzling ideas and path-breaking products</a:t>
            </a:r>
            <a:r>
              <a:rPr lang="en-US" sz="1600" i="1" dirty="0"/>
              <a:t>, it has also been the greatest force for prosperity the world has ever known. We have preserved freedom of commerce while applying those rules and regulations necessary to protect the public against threats to our health and safety and to safeguard people and businesses from abuse. </a:t>
            </a:r>
            <a:r>
              <a:rPr lang="en-US" sz="1600" i="1" dirty="0">
                <a:solidFill>
                  <a:srgbClr val="FF0000"/>
                </a:solidFill>
              </a:rPr>
              <a:t>Sometimes, those rules and regulations have gotten out of balance, placing unreasonable burdens on business—burdens that have stifled innovation</a:t>
            </a:r>
            <a:r>
              <a:rPr lang="en-US" sz="1600" i="1" dirty="0"/>
              <a:t>.”</a:t>
            </a:r>
            <a:endParaRPr lang="en-US" sz="1600" i="1" dirty="0">
              <a:latin typeface="+mj-lt"/>
            </a:endParaRPr>
          </a:p>
          <a:p>
            <a:pPr marL="0" indent="0">
              <a:buNone/>
            </a:pPr>
            <a:endParaRPr lang="en-US" b="1" dirty="0">
              <a:latin typeface="+mn-lt"/>
            </a:endParaRPr>
          </a:p>
          <a:p>
            <a:pPr marL="0" indent="0">
              <a:buNone/>
            </a:pPr>
            <a:endParaRPr lang="en-US" sz="2000" dirty="0"/>
          </a:p>
        </p:txBody>
      </p:sp>
      <p:sp>
        <p:nvSpPr>
          <p:cNvPr id="2" name="Slide Number Placeholder 1">
            <a:extLst>
              <a:ext uri="{FF2B5EF4-FFF2-40B4-BE49-F238E27FC236}">
                <a16:creationId xmlns:a16="http://schemas.microsoft.com/office/drawing/2014/main" id="{7ED6E5C5-561A-5D4F-A65D-8BED4E136BB2}"/>
              </a:ext>
            </a:extLst>
          </p:cNvPr>
          <p:cNvSpPr>
            <a:spLocks noGrp="1"/>
          </p:cNvSpPr>
          <p:nvPr>
            <p:ph type="sldNum" sz="quarter" idx="12"/>
          </p:nvPr>
        </p:nvSpPr>
        <p:spPr>
          <a:xfrm>
            <a:off x="8686800" y="4799806"/>
            <a:ext cx="231111" cy="274637"/>
          </a:xfrm>
        </p:spPr>
        <p:txBody>
          <a:bodyPr/>
          <a:lstStyle/>
          <a:p>
            <a:fld id="{CC7697F5-3DCA-0A4F-B9EA-FEC2794BD1A6}" type="slidenum">
              <a:rPr lang="en-US" smtClean="0"/>
              <a:t>2</a:t>
            </a:fld>
            <a:endParaRPr lang="en-US" dirty="0"/>
          </a:p>
        </p:txBody>
      </p:sp>
      <p:sp>
        <p:nvSpPr>
          <p:cNvPr id="5" name="Rounded Rectangle 4">
            <a:extLst>
              <a:ext uri="{FF2B5EF4-FFF2-40B4-BE49-F238E27FC236}">
                <a16:creationId xmlns:a16="http://schemas.microsoft.com/office/drawing/2014/main" id="{00EF1D73-2DF8-4B46-A6CF-EB92431C978E}"/>
              </a:ext>
            </a:extLst>
          </p:cNvPr>
          <p:cNvSpPr/>
          <p:nvPr/>
        </p:nvSpPr>
        <p:spPr>
          <a:xfrm>
            <a:off x="559340" y="3772534"/>
            <a:ext cx="8025319" cy="1000899"/>
          </a:xfrm>
          <a:prstGeom prst="roundRect">
            <a:avLst/>
          </a:prstGeom>
          <a:solidFill>
            <a:srgbClr val="0F1938"/>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 President Barack Obama, The </a:t>
            </a:r>
            <a:r>
              <a:rPr lang="en-US" sz="1600" i="1" dirty="0"/>
              <a:t>Wall Street Journal </a:t>
            </a:r>
            <a:r>
              <a:rPr lang="en-US" sz="1600" dirty="0"/>
              <a:t>(January 18, 2011) </a:t>
            </a:r>
            <a:endParaRPr lang="en-US" sz="1700" dirty="0"/>
          </a:p>
        </p:txBody>
      </p:sp>
    </p:spTree>
    <p:extLst>
      <p:ext uri="{BB962C8B-B14F-4D97-AF65-F5344CB8AC3E}">
        <p14:creationId xmlns:p14="http://schemas.microsoft.com/office/powerpoint/2010/main" val="2979935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4C00-9B06-5BDA-976B-7CDC7FDF7FD4}"/>
              </a:ext>
            </a:extLst>
          </p:cNvPr>
          <p:cNvSpPr>
            <a:spLocks noGrp="1"/>
          </p:cNvSpPr>
          <p:nvPr>
            <p:ph type="title"/>
          </p:nvPr>
        </p:nvSpPr>
        <p:spPr/>
        <p:txBody>
          <a:bodyPr>
            <a:noAutofit/>
          </a:bodyPr>
          <a:lstStyle/>
          <a:p>
            <a:r>
              <a:rPr lang="en-US" sz="2800" dirty="0"/>
              <a:t>Labor Dismissal Laws and Corporate Innovation</a:t>
            </a:r>
          </a:p>
        </p:txBody>
      </p:sp>
      <p:sp>
        <p:nvSpPr>
          <p:cNvPr id="4" name="Slide Number Placeholder 3">
            <a:extLst>
              <a:ext uri="{FF2B5EF4-FFF2-40B4-BE49-F238E27FC236}">
                <a16:creationId xmlns:a16="http://schemas.microsoft.com/office/drawing/2014/main" id="{A28E8E5A-B4B9-01E7-F561-39CF117DECFF}"/>
              </a:ext>
            </a:extLst>
          </p:cNvPr>
          <p:cNvSpPr>
            <a:spLocks noGrp="1"/>
          </p:cNvSpPr>
          <p:nvPr>
            <p:ph type="sldNum" sz="quarter" idx="12"/>
          </p:nvPr>
        </p:nvSpPr>
        <p:spPr/>
        <p:txBody>
          <a:bodyPr/>
          <a:lstStyle/>
          <a:p>
            <a:fld id="{CC7697F5-3DCA-0A4F-B9EA-FEC2794BD1A6}" type="slidenum">
              <a:rPr lang="en-US" smtClean="0">
                <a:solidFill>
                  <a:schemeClr val="bg1">
                    <a:lumMod val="50000"/>
                  </a:schemeClr>
                </a:solidFill>
              </a:rPr>
              <a:t>3</a:t>
            </a:fld>
            <a:endParaRPr lang="en-US" dirty="0">
              <a:solidFill>
                <a:schemeClr val="bg1">
                  <a:lumMod val="50000"/>
                </a:schemeClr>
              </a:solidFill>
            </a:endParaRPr>
          </a:p>
        </p:txBody>
      </p:sp>
      <p:sp>
        <p:nvSpPr>
          <p:cNvPr id="5" name="Rounded Rectangle 4">
            <a:extLst>
              <a:ext uri="{FF2B5EF4-FFF2-40B4-BE49-F238E27FC236}">
                <a16:creationId xmlns:a16="http://schemas.microsoft.com/office/drawing/2014/main" id="{86044950-1758-2FC0-E19C-60EF73D967F4}"/>
              </a:ext>
            </a:extLst>
          </p:cNvPr>
          <p:cNvSpPr/>
          <p:nvPr/>
        </p:nvSpPr>
        <p:spPr>
          <a:xfrm>
            <a:off x="701614" y="1628281"/>
            <a:ext cx="2425700" cy="2433528"/>
          </a:xfrm>
          <a:prstGeom prst="roundRect">
            <a:avLst/>
          </a:prstGeom>
          <a:solidFill>
            <a:schemeClr val="bg1">
              <a:lumMod val="95000"/>
            </a:schemeClr>
          </a:solidFill>
          <a:ln>
            <a:solidFill>
              <a:srgbClr val="100E2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rgbClr val="100E2F"/>
                </a:solidFill>
              </a:rPr>
              <a:t>Research Question</a:t>
            </a:r>
          </a:p>
          <a:p>
            <a:pPr algn="ctr"/>
            <a:r>
              <a:rPr lang="en-US" dirty="0">
                <a:solidFill>
                  <a:srgbClr val="100E2F"/>
                </a:solidFill>
              </a:rPr>
              <a:t>What is the impact of labor dismissal laws on innovation among U.S. firms during the 21</a:t>
            </a:r>
            <a:r>
              <a:rPr lang="en-US" baseline="30000" dirty="0">
                <a:solidFill>
                  <a:srgbClr val="100E2F"/>
                </a:solidFill>
              </a:rPr>
              <a:t>st</a:t>
            </a:r>
            <a:r>
              <a:rPr lang="en-US" dirty="0">
                <a:solidFill>
                  <a:srgbClr val="100E2F"/>
                </a:solidFill>
              </a:rPr>
              <a:t> century?</a:t>
            </a:r>
          </a:p>
        </p:txBody>
      </p:sp>
      <p:sp>
        <p:nvSpPr>
          <p:cNvPr id="7" name="Hexagon 6">
            <a:extLst>
              <a:ext uri="{FF2B5EF4-FFF2-40B4-BE49-F238E27FC236}">
                <a16:creationId xmlns:a16="http://schemas.microsoft.com/office/drawing/2014/main" id="{149D3D31-69AF-666D-A301-DED9F6250B1B}"/>
              </a:ext>
            </a:extLst>
          </p:cNvPr>
          <p:cNvSpPr/>
          <p:nvPr/>
        </p:nvSpPr>
        <p:spPr>
          <a:xfrm rot="5400000">
            <a:off x="3575937" y="1536841"/>
            <a:ext cx="1554480" cy="1554480"/>
          </a:xfrm>
          <a:prstGeom prst="hexagon">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8" name="Hexagon 7">
            <a:extLst>
              <a:ext uri="{FF2B5EF4-FFF2-40B4-BE49-F238E27FC236}">
                <a16:creationId xmlns:a16="http://schemas.microsoft.com/office/drawing/2014/main" id="{3AC1C204-3DFC-5FFE-B082-2DAE8C9124C6}"/>
              </a:ext>
            </a:extLst>
          </p:cNvPr>
          <p:cNvSpPr/>
          <p:nvPr/>
        </p:nvSpPr>
        <p:spPr>
          <a:xfrm rot="5400000">
            <a:off x="3667378" y="1628281"/>
            <a:ext cx="1371600" cy="1371600"/>
          </a:xfrm>
          <a:prstGeom prst="hexagon">
            <a:avLst/>
          </a:prstGeom>
          <a:solidFill>
            <a:srgbClr val="0F1938"/>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9" name="TextBox 8">
            <a:extLst>
              <a:ext uri="{FF2B5EF4-FFF2-40B4-BE49-F238E27FC236}">
                <a16:creationId xmlns:a16="http://schemas.microsoft.com/office/drawing/2014/main" id="{0EA2B0E6-2134-20D1-BE83-B6E54E9CDCFB}"/>
              </a:ext>
            </a:extLst>
          </p:cNvPr>
          <p:cNvSpPr txBox="1"/>
          <p:nvPr/>
        </p:nvSpPr>
        <p:spPr>
          <a:xfrm>
            <a:off x="3803093" y="1820971"/>
            <a:ext cx="1122492" cy="646331"/>
          </a:xfrm>
          <a:prstGeom prst="rect">
            <a:avLst/>
          </a:prstGeom>
          <a:noFill/>
        </p:spPr>
        <p:txBody>
          <a:bodyPr wrap="square" rtlCol="0">
            <a:spAutoFit/>
          </a:bodyPr>
          <a:lstStyle/>
          <a:p>
            <a:pPr algn="ctr"/>
            <a:endParaRPr lang="en-US" dirty="0">
              <a:solidFill>
                <a:schemeClr val="bg1"/>
              </a:solidFill>
            </a:endParaRPr>
          </a:p>
          <a:p>
            <a:pPr algn="ctr"/>
            <a:r>
              <a:rPr lang="en-US" dirty="0">
                <a:solidFill>
                  <a:schemeClr val="bg1"/>
                </a:solidFill>
              </a:rPr>
              <a:t>Increase </a:t>
            </a:r>
          </a:p>
        </p:txBody>
      </p:sp>
      <p:sp>
        <p:nvSpPr>
          <p:cNvPr id="10" name="Hexagon 9">
            <a:extLst>
              <a:ext uri="{FF2B5EF4-FFF2-40B4-BE49-F238E27FC236}">
                <a16:creationId xmlns:a16="http://schemas.microsoft.com/office/drawing/2014/main" id="{99D566F6-2FD3-8FFB-08D1-D80B26D1095B}"/>
              </a:ext>
            </a:extLst>
          </p:cNvPr>
          <p:cNvSpPr/>
          <p:nvPr/>
        </p:nvSpPr>
        <p:spPr>
          <a:xfrm rot="5400000">
            <a:off x="4140971" y="3091321"/>
            <a:ext cx="1554480" cy="1554480"/>
          </a:xfrm>
          <a:prstGeom prst="hexagon">
            <a:avLst/>
          </a:prstGeom>
          <a:solidFill>
            <a:schemeClr val="accent2">
              <a:lumMod val="20000"/>
              <a:lumOff val="80000"/>
            </a:schemeClr>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11" name="Hexagon 10">
            <a:extLst>
              <a:ext uri="{FF2B5EF4-FFF2-40B4-BE49-F238E27FC236}">
                <a16:creationId xmlns:a16="http://schemas.microsoft.com/office/drawing/2014/main" id="{488C5F21-A31F-FDC2-B96D-B0AA92AB96D8}"/>
              </a:ext>
            </a:extLst>
          </p:cNvPr>
          <p:cNvSpPr/>
          <p:nvPr/>
        </p:nvSpPr>
        <p:spPr>
          <a:xfrm rot="5400000">
            <a:off x="4232411" y="3192571"/>
            <a:ext cx="1371600" cy="1371600"/>
          </a:xfrm>
          <a:prstGeom prst="hexagon">
            <a:avLst/>
          </a:prstGeom>
          <a:solidFill>
            <a:schemeClr val="accent2">
              <a:lumMod val="75000"/>
            </a:schemeClr>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12" name="TextBox 11">
            <a:extLst>
              <a:ext uri="{FF2B5EF4-FFF2-40B4-BE49-F238E27FC236}">
                <a16:creationId xmlns:a16="http://schemas.microsoft.com/office/drawing/2014/main" id="{36A03DFE-A3CF-8FB8-110F-6FFF9F7E2EA6}"/>
              </a:ext>
            </a:extLst>
          </p:cNvPr>
          <p:cNvSpPr txBox="1"/>
          <p:nvPr/>
        </p:nvSpPr>
        <p:spPr>
          <a:xfrm>
            <a:off x="4401146" y="3704801"/>
            <a:ext cx="1048878" cy="369332"/>
          </a:xfrm>
          <a:prstGeom prst="rect">
            <a:avLst/>
          </a:prstGeom>
          <a:noFill/>
        </p:spPr>
        <p:txBody>
          <a:bodyPr wrap="none" rtlCol="0">
            <a:spAutoFit/>
          </a:bodyPr>
          <a:lstStyle/>
          <a:p>
            <a:pPr algn="ctr"/>
            <a:r>
              <a:rPr lang="en-US" dirty="0">
                <a:solidFill>
                  <a:schemeClr val="bg1"/>
                </a:solidFill>
              </a:rPr>
              <a:t>Decrease</a:t>
            </a:r>
          </a:p>
        </p:txBody>
      </p:sp>
      <p:sp>
        <p:nvSpPr>
          <p:cNvPr id="18" name="TextBox 17">
            <a:extLst>
              <a:ext uri="{FF2B5EF4-FFF2-40B4-BE49-F238E27FC236}">
                <a16:creationId xmlns:a16="http://schemas.microsoft.com/office/drawing/2014/main" id="{F3B5F40D-0C73-E2F5-24E9-90DFB0FE5695}"/>
              </a:ext>
            </a:extLst>
          </p:cNvPr>
          <p:cNvSpPr txBox="1"/>
          <p:nvPr/>
        </p:nvSpPr>
        <p:spPr>
          <a:xfrm>
            <a:off x="6189227" y="3434846"/>
            <a:ext cx="1286424" cy="369332"/>
          </a:xfrm>
          <a:prstGeom prst="rect">
            <a:avLst/>
          </a:prstGeom>
          <a:noFill/>
        </p:spPr>
        <p:txBody>
          <a:bodyPr wrap="square" rtlCol="0">
            <a:spAutoFit/>
          </a:bodyPr>
          <a:lstStyle/>
          <a:p>
            <a:pPr algn="ctr"/>
            <a:r>
              <a:rPr lang="en-US" dirty="0">
                <a:solidFill>
                  <a:schemeClr val="bg1"/>
                </a:solidFill>
              </a:rPr>
              <a:t>Perception</a:t>
            </a:r>
          </a:p>
        </p:txBody>
      </p:sp>
      <p:sp>
        <p:nvSpPr>
          <p:cNvPr id="19" name="TextBox 18">
            <a:extLst>
              <a:ext uri="{FF2B5EF4-FFF2-40B4-BE49-F238E27FC236}">
                <a16:creationId xmlns:a16="http://schemas.microsoft.com/office/drawing/2014/main" id="{F7D80E66-9F7C-0A9E-F761-CFC6C2A0E912}"/>
              </a:ext>
            </a:extLst>
          </p:cNvPr>
          <p:cNvSpPr txBox="1"/>
          <p:nvPr/>
        </p:nvSpPr>
        <p:spPr>
          <a:xfrm>
            <a:off x="5012950" y="1349016"/>
            <a:ext cx="3366884" cy="369332"/>
          </a:xfrm>
          <a:prstGeom prst="rect">
            <a:avLst/>
          </a:prstGeom>
          <a:noFill/>
        </p:spPr>
        <p:txBody>
          <a:bodyPr wrap="none" rtlCol="0">
            <a:spAutoFit/>
          </a:bodyPr>
          <a:lstStyle/>
          <a:p>
            <a:r>
              <a:rPr lang="en-US" b="1" dirty="0"/>
              <a:t>Impact on corporate innovation?</a:t>
            </a:r>
          </a:p>
        </p:txBody>
      </p:sp>
      <p:sp>
        <p:nvSpPr>
          <p:cNvPr id="3" name="Rectangle 2">
            <a:extLst>
              <a:ext uri="{FF2B5EF4-FFF2-40B4-BE49-F238E27FC236}">
                <a16:creationId xmlns:a16="http://schemas.microsoft.com/office/drawing/2014/main" id="{B4FD1B0C-ECCA-8A5D-7871-CD99B39C12C1}"/>
              </a:ext>
            </a:extLst>
          </p:cNvPr>
          <p:cNvSpPr/>
          <p:nvPr/>
        </p:nvSpPr>
        <p:spPr>
          <a:xfrm>
            <a:off x="5266132" y="1740236"/>
            <a:ext cx="3035808" cy="1291869"/>
          </a:xfrm>
          <a:prstGeom prst="rect">
            <a:avLst/>
          </a:prstGeom>
          <a:solidFill>
            <a:schemeClr val="accent1">
              <a:lumMod val="20000"/>
              <a:lumOff val="80000"/>
            </a:schemeClr>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FF0000"/>
                </a:solidFill>
              </a:rPr>
              <a:t>Increase job security and incentivize employees’ </a:t>
            </a:r>
            <a:r>
              <a:rPr lang="en-US" dirty="0">
                <a:solidFill>
                  <a:schemeClr val="tx1"/>
                </a:solidFill>
              </a:rPr>
              <a:t>investment in firm-specific human capital, including in innovative activities.</a:t>
            </a:r>
          </a:p>
        </p:txBody>
      </p:sp>
      <p:sp>
        <p:nvSpPr>
          <p:cNvPr id="20" name="Rectangle 19">
            <a:extLst>
              <a:ext uri="{FF2B5EF4-FFF2-40B4-BE49-F238E27FC236}">
                <a16:creationId xmlns:a16="http://schemas.microsoft.com/office/drawing/2014/main" id="{E8B102A4-8272-9075-7C45-B75D6A4CAF44}"/>
              </a:ext>
            </a:extLst>
          </p:cNvPr>
          <p:cNvSpPr/>
          <p:nvPr/>
        </p:nvSpPr>
        <p:spPr>
          <a:xfrm>
            <a:off x="5921168" y="3234410"/>
            <a:ext cx="3034295" cy="1291869"/>
          </a:xfrm>
          <a:prstGeom prst="rect">
            <a:avLst/>
          </a:prstGeom>
          <a:solidFill>
            <a:schemeClr val="accent2">
              <a:lumMod val="20000"/>
              <a:lumOff val="80000"/>
            </a:schemeClr>
          </a:solidFill>
          <a:ln>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FF0000"/>
                </a:solidFill>
              </a:rPr>
              <a:t>Increase challenges employers face </a:t>
            </a:r>
            <a:r>
              <a:rPr lang="en-US" dirty="0">
                <a:solidFill>
                  <a:schemeClr val="tx1"/>
                </a:solidFill>
              </a:rPr>
              <a:t>in terminating employment contracts, thereby decreasing corporate risk-taking behavior.</a:t>
            </a:r>
          </a:p>
        </p:txBody>
      </p:sp>
    </p:spTree>
    <p:extLst>
      <p:ext uri="{BB962C8B-B14F-4D97-AF65-F5344CB8AC3E}">
        <p14:creationId xmlns:p14="http://schemas.microsoft.com/office/powerpoint/2010/main" val="1580008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38F0363-C1BE-1F4A-89A0-F512D3EFEDC0}"/>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Hypothesis Development</a:t>
            </a:r>
          </a:p>
        </p:txBody>
      </p:sp>
      <p:sp>
        <p:nvSpPr>
          <p:cNvPr id="4" name="Content Placeholder 3">
            <a:extLst>
              <a:ext uri="{FF2B5EF4-FFF2-40B4-BE49-F238E27FC236}">
                <a16:creationId xmlns:a16="http://schemas.microsoft.com/office/drawing/2014/main" id="{808BABB9-F2B8-DB4E-92BA-D26A72E5A01A}"/>
              </a:ext>
            </a:extLst>
          </p:cNvPr>
          <p:cNvSpPr>
            <a:spLocks noGrp="1"/>
          </p:cNvSpPr>
          <p:nvPr>
            <p:ph idx="1"/>
          </p:nvPr>
        </p:nvSpPr>
        <p:spPr>
          <a:xfrm>
            <a:off x="457200" y="1244277"/>
            <a:ext cx="8309728" cy="3394075"/>
          </a:xfrm>
        </p:spPr>
        <p:txBody>
          <a:bodyPr>
            <a:normAutofit/>
          </a:bodyPr>
          <a:lstStyle/>
          <a:p>
            <a:pPr marL="0" indent="0">
              <a:buNone/>
            </a:pPr>
            <a:r>
              <a:rPr lang="en-US" b="1" dirty="0">
                <a:latin typeface="+mn-lt"/>
              </a:rPr>
              <a:t>Increase innovation (“Employee Incentive Hypothesis”)</a:t>
            </a:r>
          </a:p>
          <a:p>
            <a:r>
              <a:rPr lang="en-US" dirty="0">
                <a:latin typeface="+mn-lt"/>
              </a:rPr>
              <a:t>Employees exert greater effort in innovative activities when labor dismissal laws enhance job security and limit employers’ ability to hold up innovating employees</a:t>
            </a:r>
          </a:p>
          <a:p>
            <a:r>
              <a:rPr lang="en-US" dirty="0">
                <a:latin typeface="+mn-lt"/>
              </a:rPr>
              <a:t>This is especially likely to be the case in institutional settings with flexible labor markets with few firing constraints</a:t>
            </a:r>
          </a:p>
          <a:p>
            <a:pPr lvl="1"/>
            <a:r>
              <a:rPr lang="en-US" dirty="0">
                <a:latin typeface="+mn-lt"/>
              </a:rPr>
              <a:t>Wrongful Discharge Laws (1974-1998): Acharya et al. (2014 RFS)</a:t>
            </a:r>
          </a:p>
          <a:p>
            <a:pPr lvl="1"/>
            <a:r>
              <a:rPr lang="en-US" dirty="0">
                <a:latin typeface="+mn-lt"/>
              </a:rPr>
              <a:t>Federal WARN Act (1989): Acharya et al. (2013 JLE)</a:t>
            </a:r>
          </a:p>
          <a:p>
            <a:endParaRPr lang="en-US" sz="1600" dirty="0">
              <a:latin typeface="+mj-lt"/>
            </a:endParaRPr>
          </a:p>
          <a:p>
            <a:pPr marL="0" indent="0">
              <a:buNone/>
            </a:pPr>
            <a:endParaRPr lang="en-US" b="1" dirty="0">
              <a:latin typeface="+mn-lt"/>
            </a:endParaRPr>
          </a:p>
          <a:p>
            <a:pPr marL="0" indent="0">
              <a:buNone/>
            </a:pPr>
            <a:endParaRPr lang="en-US" sz="2000" dirty="0"/>
          </a:p>
        </p:txBody>
      </p:sp>
      <p:sp>
        <p:nvSpPr>
          <p:cNvPr id="2" name="Slide Number Placeholder 1">
            <a:extLst>
              <a:ext uri="{FF2B5EF4-FFF2-40B4-BE49-F238E27FC236}">
                <a16:creationId xmlns:a16="http://schemas.microsoft.com/office/drawing/2014/main" id="{7ED6E5C5-561A-5D4F-A65D-8BED4E136BB2}"/>
              </a:ext>
            </a:extLst>
          </p:cNvPr>
          <p:cNvSpPr>
            <a:spLocks noGrp="1"/>
          </p:cNvSpPr>
          <p:nvPr>
            <p:ph type="sldNum" sz="quarter" idx="12"/>
          </p:nvPr>
        </p:nvSpPr>
        <p:spPr>
          <a:xfrm>
            <a:off x="8686800" y="4799806"/>
            <a:ext cx="231111" cy="274637"/>
          </a:xfrm>
        </p:spPr>
        <p:txBody>
          <a:bodyPr/>
          <a:lstStyle/>
          <a:p>
            <a:fld id="{CC7697F5-3DCA-0A4F-B9EA-FEC2794BD1A6}" type="slidenum">
              <a:rPr lang="en-US" smtClean="0"/>
              <a:t>4</a:t>
            </a:fld>
            <a:endParaRPr lang="en-US" dirty="0"/>
          </a:p>
        </p:txBody>
      </p:sp>
      <p:sp>
        <p:nvSpPr>
          <p:cNvPr id="5" name="Rounded Rectangle 4">
            <a:extLst>
              <a:ext uri="{FF2B5EF4-FFF2-40B4-BE49-F238E27FC236}">
                <a16:creationId xmlns:a16="http://schemas.microsoft.com/office/drawing/2014/main" id="{00EF1D73-2DF8-4B46-A6CF-EB92431C978E}"/>
              </a:ext>
            </a:extLst>
          </p:cNvPr>
          <p:cNvSpPr/>
          <p:nvPr/>
        </p:nvSpPr>
        <p:spPr>
          <a:xfrm>
            <a:off x="559340" y="3772534"/>
            <a:ext cx="8025319" cy="1000899"/>
          </a:xfrm>
          <a:prstGeom prst="roundRect">
            <a:avLst/>
          </a:prstGeom>
          <a:solidFill>
            <a:srgbClr val="0F1938"/>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b="1" dirty="0"/>
              <a:t>Evidence from 20</a:t>
            </a:r>
            <a:r>
              <a:rPr lang="en-US" sz="1700" b="1" baseline="30000" dirty="0"/>
              <a:t>th</a:t>
            </a:r>
            <a:r>
              <a:rPr lang="en-US" sz="1700" b="1" dirty="0"/>
              <a:t> century sample period when U.S. was primarily an industrial economy that offered limited employee protection </a:t>
            </a:r>
            <a:endParaRPr lang="en-US" sz="1700" dirty="0"/>
          </a:p>
        </p:txBody>
      </p:sp>
    </p:spTree>
    <p:extLst>
      <p:ext uri="{BB962C8B-B14F-4D97-AF65-F5344CB8AC3E}">
        <p14:creationId xmlns:p14="http://schemas.microsoft.com/office/powerpoint/2010/main" val="2637920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38F0363-C1BE-1F4A-89A0-F512D3EFEDC0}"/>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Hypothesis Development</a:t>
            </a:r>
          </a:p>
        </p:txBody>
      </p:sp>
      <p:sp>
        <p:nvSpPr>
          <p:cNvPr id="4" name="Content Placeholder 3">
            <a:extLst>
              <a:ext uri="{FF2B5EF4-FFF2-40B4-BE49-F238E27FC236}">
                <a16:creationId xmlns:a16="http://schemas.microsoft.com/office/drawing/2014/main" id="{808BABB9-F2B8-DB4E-92BA-D26A72E5A01A}"/>
              </a:ext>
            </a:extLst>
          </p:cNvPr>
          <p:cNvSpPr>
            <a:spLocks noGrp="1"/>
          </p:cNvSpPr>
          <p:nvPr>
            <p:ph idx="1"/>
          </p:nvPr>
        </p:nvSpPr>
        <p:spPr>
          <a:xfrm>
            <a:off x="457200" y="1244277"/>
            <a:ext cx="8309728" cy="3394075"/>
          </a:xfrm>
        </p:spPr>
        <p:txBody>
          <a:bodyPr>
            <a:normAutofit/>
          </a:bodyPr>
          <a:lstStyle/>
          <a:p>
            <a:pPr marL="0" indent="0">
              <a:buNone/>
            </a:pPr>
            <a:r>
              <a:rPr lang="en-US" b="1" dirty="0">
                <a:latin typeface="+mn-lt"/>
              </a:rPr>
              <a:t>Decrease innovation (“Employer Constraint Hypothesis”)</a:t>
            </a:r>
          </a:p>
          <a:p>
            <a:r>
              <a:rPr lang="en-US" dirty="0">
                <a:latin typeface="+mn-lt"/>
              </a:rPr>
              <a:t>Employers face greater constraints to innovation when labor dismissal laws increase dismissal costs and make it more difficult to terminate employment contracts</a:t>
            </a:r>
          </a:p>
          <a:p>
            <a:r>
              <a:rPr lang="en-US" dirty="0">
                <a:latin typeface="+mn-lt"/>
              </a:rPr>
              <a:t>This is especially likely to be the case in institutional settings with rigid labor markets with significant firing constraints</a:t>
            </a:r>
          </a:p>
          <a:p>
            <a:pPr lvl="1"/>
            <a:r>
              <a:rPr lang="en-US" dirty="0">
                <a:latin typeface="+mn-lt"/>
              </a:rPr>
              <a:t>France: Aghion et al. (2023 AER)</a:t>
            </a:r>
          </a:p>
          <a:p>
            <a:pPr lvl="1"/>
            <a:r>
              <a:rPr lang="en-US" dirty="0">
                <a:latin typeface="+mn-lt"/>
              </a:rPr>
              <a:t>Spain: Garcia-Vega et al. (2021 RP)</a:t>
            </a:r>
          </a:p>
          <a:p>
            <a:endParaRPr lang="en-US" sz="1600" dirty="0">
              <a:latin typeface="+mj-lt"/>
            </a:endParaRPr>
          </a:p>
          <a:p>
            <a:pPr marL="0" indent="0">
              <a:buNone/>
            </a:pPr>
            <a:endParaRPr lang="en-US" b="1" dirty="0">
              <a:latin typeface="+mn-lt"/>
            </a:endParaRPr>
          </a:p>
          <a:p>
            <a:pPr marL="0" indent="0">
              <a:buNone/>
            </a:pPr>
            <a:endParaRPr lang="en-US" sz="2000" dirty="0"/>
          </a:p>
        </p:txBody>
      </p:sp>
      <p:sp>
        <p:nvSpPr>
          <p:cNvPr id="2" name="Slide Number Placeholder 1">
            <a:extLst>
              <a:ext uri="{FF2B5EF4-FFF2-40B4-BE49-F238E27FC236}">
                <a16:creationId xmlns:a16="http://schemas.microsoft.com/office/drawing/2014/main" id="{7ED6E5C5-561A-5D4F-A65D-8BED4E136BB2}"/>
              </a:ext>
            </a:extLst>
          </p:cNvPr>
          <p:cNvSpPr>
            <a:spLocks noGrp="1"/>
          </p:cNvSpPr>
          <p:nvPr>
            <p:ph type="sldNum" sz="quarter" idx="12"/>
          </p:nvPr>
        </p:nvSpPr>
        <p:spPr>
          <a:xfrm>
            <a:off x="8686800" y="4799806"/>
            <a:ext cx="231111" cy="274637"/>
          </a:xfrm>
        </p:spPr>
        <p:txBody>
          <a:bodyPr/>
          <a:lstStyle/>
          <a:p>
            <a:fld id="{CC7697F5-3DCA-0A4F-B9EA-FEC2794BD1A6}" type="slidenum">
              <a:rPr lang="en-US" smtClean="0"/>
              <a:t>5</a:t>
            </a:fld>
            <a:endParaRPr lang="en-US" dirty="0"/>
          </a:p>
        </p:txBody>
      </p:sp>
      <p:sp>
        <p:nvSpPr>
          <p:cNvPr id="5" name="Rounded Rectangle 4">
            <a:extLst>
              <a:ext uri="{FF2B5EF4-FFF2-40B4-BE49-F238E27FC236}">
                <a16:creationId xmlns:a16="http://schemas.microsoft.com/office/drawing/2014/main" id="{00EF1D73-2DF8-4B46-A6CF-EB92431C978E}"/>
              </a:ext>
            </a:extLst>
          </p:cNvPr>
          <p:cNvSpPr/>
          <p:nvPr/>
        </p:nvSpPr>
        <p:spPr>
          <a:xfrm>
            <a:off x="559340" y="3772534"/>
            <a:ext cx="8025319" cy="1000899"/>
          </a:xfrm>
          <a:prstGeom prst="roundRect">
            <a:avLst/>
          </a:prstGeom>
          <a:solidFill>
            <a:srgbClr val="0F1938"/>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b="1" dirty="0"/>
              <a:t>As labor markets become more rigid, the employer constraint costs of labor dismissal laws are likely to outweigh the employee incentive benefits (Edmans et al. 2023; MS)</a:t>
            </a:r>
            <a:endParaRPr lang="en-US" sz="1700" dirty="0"/>
          </a:p>
        </p:txBody>
      </p:sp>
    </p:spTree>
    <p:extLst>
      <p:ext uri="{BB962C8B-B14F-4D97-AF65-F5344CB8AC3E}">
        <p14:creationId xmlns:p14="http://schemas.microsoft.com/office/powerpoint/2010/main" val="4127583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3BE753-1359-CBAD-AEFB-7CF407889B78}"/>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2DF430EA-B370-90F7-88AC-7744C2235009}"/>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Advance Notice</a:t>
            </a:r>
          </a:p>
        </p:txBody>
      </p:sp>
      <p:sp>
        <p:nvSpPr>
          <p:cNvPr id="4" name="Content Placeholder 3">
            <a:extLst>
              <a:ext uri="{FF2B5EF4-FFF2-40B4-BE49-F238E27FC236}">
                <a16:creationId xmlns:a16="http://schemas.microsoft.com/office/drawing/2014/main" id="{A49C3C35-FE96-A6ED-4B06-207B0B7688AC}"/>
              </a:ext>
            </a:extLst>
          </p:cNvPr>
          <p:cNvSpPr>
            <a:spLocks noGrp="1"/>
          </p:cNvSpPr>
          <p:nvPr>
            <p:ph idx="1"/>
          </p:nvPr>
        </p:nvSpPr>
        <p:spPr>
          <a:xfrm>
            <a:off x="457200" y="1244277"/>
            <a:ext cx="8309728" cy="3394075"/>
          </a:xfrm>
        </p:spPr>
        <p:txBody>
          <a:bodyPr>
            <a:normAutofit/>
          </a:bodyPr>
          <a:lstStyle/>
          <a:p>
            <a:pPr marL="0" indent="0">
              <a:buNone/>
            </a:pPr>
            <a:r>
              <a:rPr lang="en-US" dirty="0">
                <a:latin typeface="+mn-lt"/>
              </a:rPr>
              <a:t>Federal law in the United States requires 60 days advance notice of employment loss from employer to employee, in cases of mass layoffs of large plant closings</a:t>
            </a:r>
          </a:p>
          <a:p>
            <a:pPr marL="0" indent="0">
              <a:buNone/>
            </a:pPr>
            <a:endParaRPr lang="en-US" dirty="0">
              <a:latin typeface="+mn-lt"/>
            </a:endParaRPr>
          </a:p>
          <a:p>
            <a:pPr marL="0" indent="0">
              <a:buNone/>
            </a:pPr>
            <a:r>
              <a:rPr lang="en-US" dirty="0">
                <a:latin typeface="+mn-lt"/>
              </a:rPr>
              <a:t>Some state laws (e.g. New York )increase this requirement to 90 days advance notice</a:t>
            </a:r>
          </a:p>
          <a:p>
            <a:pPr marL="0" indent="0">
              <a:buNone/>
            </a:pPr>
            <a:endParaRPr lang="en-US" sz="2000" dirty="0"/>
          </a:p>
          <a:p>
            <a:pPr marL="0" indent="0">
              <a:buNone/>
            </a:pPr>
            <a:r>
              <a:rPr lang="en-US" dirty="0"/>
              <a:t>In India, the Industrial Disputes Act of 1947 does not require advance notice but does require severance and/or retrenchment pay for layoff events.</a:t>
            </a:r>
          </a:p>
        </p:txBody>
      </p:sp>
      <p:sp>
        <p:nvSpPr>
          <p:cNvPr id="2" name="Slide Number Placeholder 1">
            <a:extLst>
              <a:ext uri="{FF2B5EF4-FFF2-40B4-BE49-F238E27FC236}">
                <a16:creationId xmlns:a16="http://schemas.microsoft.com/office/drawing/2014/main" id="{F157E382-8F5B-6BFA-33C6-7CBF4EACD02F}"/>
              </a:ext>
            </a:extLst>
          </p:cNvPr>
          <p:cNvSpPr>
            <a:spLocks noGrp="1"/>
          </p:cNvSpPr>
          <p:nvPr>
            <p:ph type="sldNum" sz="quarter" idx="12"/>
          </p:nvPr>
        </p:nvSpPr>
        <p:spPr>
          <a:xfrm>
            <a:off x="8686800" y="4799806"/>
            <a:ext cx="231111" cy="274637"/>
          </a:xfrm>
        </p:spPr>
        <p:txBody>
          <a:bodyPr/>
          <a:lstStyle/>
          <a:p>
            <a:fld id="{CC7697F5-3DCA-0A4F-B9EA-FEC2794BD1A6}" type="slidenum">
              <a:rPr lang="en-US" smtClean="0"/>
              <a:t>6</a:t>
            </a:fld>
            <a:endParaRPr lang="en-US" dirty="0"/>
          </a:p>
        </p:txBody>
      </p:sp>
      <p:sp>
        <p:nvSpPr>
          <p:cNvPr id="5" name="Rounded Rectangle 4">
            <a:extLst>
              <a:ext uri="{FF2B5EF4-FFF2-40B4-BE49-F238E27FC236}">
                <a16:creationId xmlns:a16="http://schemas.microsoft.com/office/drawing/2014/main" id="{441FDD28-59FA-54E8-2C14-A2EBFCDD8554}"/>
              </a:ext>
            </a:extLst>
          </p:cNvPr>
          <p:cNvSpPr/>
          <p:nvPr/>
        </p:nvSpPr>
        <p:spPr>
          <a:xfrm>
            <a:off x="559340" y="3772534"/>
            <a:ext cx="8025319" cy="1000899"/>
          </a:xfrm>
          <a:prstGeom prst="roundRect">
            <a:avLst/>
          </a:prstGeom>
          <a:solidFill>
            <a:srgbClr val="0F1938"/>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dirty="0"/>
              <a:t>Advance notice decreases information asymmetry between employers and employees</a:t>
            </a:r>
          </a:p>
        </p:txBody>
      </p:sp>
    </p:spTree>
    <p:extLst>
      <p:ext uri="{BB962C8B-B14F-4D97-AF65-F5344CB8AC3E}">
        <p14:creationId xmlns:p14="http://schemas.microsoft.com/office/powerpoint/2010/main" val="3193981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Hexagon 18">
            <a:extLst>
              <a:ext uri="{FF2B5EF4-FFF2-40B4-BE49-F238E27FC236}">
                <a16:creationId xmlns:a16="http://schemas.microsoft.com/office/drawing/2014/main" id="{7BB967D5-A515-1362-2FE1-4D2061E7F6C6}"/>
              </a:ext>
            </a:extLst>
          </p:cNvPr>
          <p:cNvSpPr/>
          <p:nvPr/>
        </p:nvSpPr>
        <p:spPr>
          <a:xfrm rot="5400000">
            <a:off x="400282" y="1940499"/>
            <a:ext cx="1554480" cy="1554480"/>
          </a:xfrm>
          <a:prstGeom prst="hexagon">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70D1E237-E3AF-67FE-B13C-8AADE1ACCDBA}"/>
              </a:ext>
            </a:extLst>
          </p:cNvPr>
          <p:cNvSpPr>
            <a:spLocks noGrp="1"/>
          </p:cNvSpPr>
          <p:nvPr>
            <p:ph type="title"/>
          </p:nvPr>
        </p:nvSpPr>
        <p:spPr>
          <a:xfrm>
            <a:off x="457199" y="206375"/>
            <a:ext cx="8377311" cy="857250"/>
          </a:xfrm>
        </p:spPr>
        <p:txBody>
          <a:bodyPr>
            <a:noAutofit/>
          </a:bodyPr>
          <a:lstStyle/>
          <a:p>
            <a:r>
              <a:rPr lang="en-US" sz="2800" b="1" dirty="0"/>
              <a:t>Setting: </a:t>
            </a:r>
            <a:r>
              <a:rPr lang="en-US" sz="2800" dirty="0"/>
              <a:t>State-Level Worker Adjustment and Retraining Notification (WARN laws)</a:t>
            </a:r>
          </a:p>
        </p:txBody>
      </p:sp>
      <p:sp>
        <p:nvSpPr>
          <p:cNvPr id="4" name="Slide Number Placeholder 3">
            <a:extLst>
              <a:ext uri="{FF2B5EF4-FFF2-40B4-BE49-F238E27FC236}">
                <a16:creationId xmlns:a16="http://schemas.microsoft.com/office/drawing/2014/main" id="{BDB32CDE-1CB9-BB3C-6178-E18A144AC504}"/>
              </a:ext>
            </a:extLst>
          </p:cNvPr>
          <p:cNvSpPr>
            <a:spLocks noGrp="1"/>
          </p:cNvSpPr>
          <p:nvPr>
            <p:ph type="sldNum" sz="quarter" idx="12"/>
          </p:nvPr>
        </p:nvSpPr>
        <p:spPr/>
        <p:txBody>
          <a:bodyPr/>
          <a:lstStyle/>
          <a:p>
            <a:fld id="{CC7697F5-3DCA-0A4F-B9EA-FEC2794BD1A6}" type="slidenum">
              <a:rPr lang="en-US" smtClean="0"/>
              <a:t>7</a:t>
            </a:fld>
            <a:endParaRPr lang="en-US" dirty="0"/>
          </a:p>
        </p:txBody>
      </p:sp>
      <p:sp>
        <p:nvSpPr>
          <p:cNvPr id="9" name="Hexagon 8">
            <a:extLst>
              <a:ext uri="{FF2B5EF4-FFF2-40B4-BE49-F238E27FC236}">
                <a16:creationId xmlns:a16="http://schemas.microsoft.com/office/drawing/2014/main" id="{F3BF5AEB-68EE-F6C8-6B46-CEEF625B3E23}"/>
              </a:ext>
            </a:extLst>
          </p:cNvPr>
          <p:cNvSpPr/>
          <p:nvPr/>
        </p:nvSpPr>
        <p:spPr>
          <a:xfrm rot="5400000">
            <a:off x="491723" y="2031939"/>
            <a:ext cx="1371600" cy="1371600"/>
          </a:xfrm>
          <a:prstGeom prst="hexagon">
            <a:avLst/>
          </a:prstGeom>
          <a:solidFill>
            <a:srgbClr val="0F1938"/>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10" name="TextBox 9">
            <a:extLst>
              <a:ext uri="{FF2B5EF4-FFF2-40B4-BE49-F238E27FC236}">
                <a16:creationId xmlns:a16="http://schemas.microsoft.com/office/drawing/2014/main" id="{ABA11B44-17AD-5B51-70FB-7D4F56C2AC2C}"/>
              </a:ext>
            </a:extLst>
          </p:cNvPr>
          <p:cNvSpPr txBox="1"/>
          <p:nvPr/>
        </p:nvSpPr>
        <p:spPr>
          <a:xfrm>
            <a:off x="524206" y="2365099"/>
            <a:ext cx="1406123" cy="584775"/>
          </a:xfrm>
          <a:prstGeom prst="rect">
            <a:avLst/>
          </a:prstGeom>
          <a:noFill/>
        </p:spPr>
        <p:txBody>
          <a:bodyPr wrap="square" rtlCol="0">
            <a:spAutoFit/>
          </a:bodyPr>
          <a:lstStyle/>
          <a:p>
            <a:r>
              <a:rPr lang="en-US" sz="1400" dirty="0">
                <a:solidFill>
                  <a:schemeClr val="bg1"/>
                </a:solidFill>
              </a:rPr>
              <a:t>Lower employee</a:t>
            </a:r>
          </a:p>
          <a:p>
            <a:r>
              <a:rPr lang="en-US" sz="1400" dirty="0">
                <a:solidFill>
                  <a:schemeClr val="bg1"/>
                </a:solidFill>
              </a:rPr>
              <a:t>size threshold</a:t>
            </a:r>
            <a:r>
              <a:rPr lang="en-US" dirty="0">
                <a:solidFill>
                  <a:schemeClr val="bg1"/>
                </a:solidFill>
              </a:rPr>
              <a:t> </a:t>
            </a:r>
          </a:p>
        </p:txBody>
      </p:sp>
      <p:sp>
        <p:nvSpPr>
          <p:cNvPr id="20" name="Hexagon 19">
            <a:extLst>
              <a:ext uri="{FF2B5EF4-FFF2-40B4-BE49-F238E27FC236}">
                <a16:creationId xmlns:a16="http://schemas.microsoft.com/office/drawing/2014/main" id="{38634D03-2207-0063-CADA-BB929BBE12D0}"/>
              </a:ext>
            </a:extLst>
          </p:cNvPr>
          <p:cNvSpPr/>
          <p:nvPr/>
        </p:nvSpPr>
        <p:spPr>
          <a:xfrm rot="5400000">
            <a:off x="1191034" y="3204907"/>
            <a:ext cx="1554480" cy="1554480"/>
          </a:xfrm>
          <a:prstGeom prst="hexagon">
            <a:avLst/>
          </a:prstGeom>
          <a:solidFill>
            <a:schemeClr val="bg1">
              <a:lumMod val="85000"/>
            </a:schemeClr>
          </a:solidFill>
          <a:ln>
            <a:solidFill>
              <a:schemeClr val="tx1">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21" name="Hexagon 20">
            <a:extLst>
              <a:ext uri="{FF2B5EF4-FFF2-40B4-BE49-F238E27FC236}">
                <a16:creationId xmlns:a16="http://schemas.microsoft.com/office/drawing/2014/main" id="{A55197C5-51D7-168D-DC44-2B4EAD797C10}"/>
              </a:ext>
            </a:extLst>
          </p:cNvPr>
          <p:cNvSpPr/>
          <p:nvPr/>
        </p:nvSpPr>
        <p:spPr>
          <a:xfrm rot="5400000">
            <a:off x="1282475" y="3296347"/>
            <a:ext cx="1371600" cy="1371600"/>
          </a:xfrm>
          <a:prstGeom prst="hexagon">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23" name="Hexagon 22">
            <a:extLst>
              <a:ext uri="{FF2B5EF4-FFF2-40B4-BE49-F238E27FC236}">
                <a16:creationId xmlns:a16="http://schemas.microsoft.com/office/drawing/2014/main" id="{D3507A19-88B8-D729-87A4-A4F06DC8C4AA}"/>
              </a:ext>
            </a:extLst>
          </p:cNvPr>
          <p:cNvSpPr/>
          <p:nvPr/>
        </p:nvSpPr>
        <p:spPr>
          <a:xfrm rot="5400000">
            <a:off x="2032689" y="1976602"/>
            <a:ext cx="1554480" cy="1554480"/>
          </a:xfrm>
          <a:prstGeom prst="hexagon">
            <a:avLst/>
          </a:prstGeom>
          <a:solidFill>
            <a:schemeClr val="accent2">
              <a:lumMod val="20000"/>
              <a:lumOff val="80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24" name="Hexagon 23">
            <a:extLst>
              <a:ext uri="{FF2B5EF4-FFF2-40B4-BE49-F238E27FC236}">
                <a16:creationId xmlns:a16="http://schemas.microsoft.com/office/drawing/2014/main" id="{B1269037-25C8-C046-8A7B-27BA663D512F}"/>
              </a:ext>
            </a:extLst>
          </p:cNvPr>
          <p:cNvSpPr/>
          <p:nvPr/>
        </p:nvSpPr>
        <p:spPr>
          <a:xfrm rot="5400000">
            <a:off x="2124130" y="2068042"/>
            <a:ext cx="1371600" cy="1371600"/>
          </a:xfrm>
          <a:prstGeom prst="hexagon">
            <a:avLst/>
          </a:prstGeom>
          <a:solidFill>
            <a:schemeClr val="accent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26" name="Hexagon 25">
            <a:extLst>
              <a:ext uri="{FF2B5EF4-FFF2-40B4-BE49-F238E27FC236}">
                <a16:creationId xmlns:a16="http://schemas.microsoft.com/office/drawing/2014/main" id="{E6C7B00A-37E7-EEF7-AC6D-AE4336A91E7F}"/>
              </a:ext>
            </a:extLst>
          </p:cNvPr>
          <p:cNvSpPr/>
          <p:nvPr/>
        </p:nvSpPr>
        <p:spPr>
          <a:xfrm rot="5400000">
            <a:off x="2836955" y="3245930"/>
            <a:ext cx="1554480" cy="1554480"/>
          </a:xfrm>
          <a:prstGeom prst="hexagon">
            <a:avLst/>
          </a:prstGeom>
          <a:solidFill>
            <a:schemeClr val="accent3">
              <a:lumMod val="20000"/>
              <a:lumOff val="8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29" name="TextBox 28">
            <a:extLst>
              <a:ext uri="{FF2B5EF4-FFF2-40B4-BE49-F238E27FC236}">
                <a16:creationId xmlns:a16="http://schemas.microsoft.com/office/drawing/2014/main" id="{252ADA6D-9F8A-60B5-2615-D9A413F80FCC}"/>
              </a:ext>
            </a:extLst>
          </p:cNvPr>
          <p:cNvSpPr txBox="1"/>
          <p:nvPr/>
        </p:nvSpPr>
        <p:spPr>
          <a:xfrm>
            <a:off x="630611" y="1135851"/>
            <a:ext cx="4716484" cy="923330"/>
          </a:xfrm>
          <a:prstGeom prst="rect">
            <a:avLst/>
          </a:prstGeom>
          <a:noFill/>
        </p:spPr>
        <p:txBody>
          <a:bodyPr wrap="none" rtlCol="0">
            <a:spAutoFit/>
          </a:bodyPr>
          <a:lstStyle/>
          <a:p>
            <a:r>
              <a:rPr lang="en-US" b="1" dirty="0"/>
              <a:t>Preceded by federal WARN law which required</a:t>
            </a:r>
          </a:p>
          <a:p>
            <a:r>
              <a:rPr lang="en-US" b="1" dirty="0"/>
              <a:t>employers to provide 60-day advance notice to </a:t>
            </a:r>
          </a:p>
          <a:p>
            <a:r>
              <a:rPr lang="en-US" b="1" dirty="0"/>
              <a:t>employees for plant closures and mass layoffs  </a:t>
            </a:r>
          </a:p>
        </p:txBody>
      </p:sp>
      <p:sp>
        <p:nvSpPr>
          <p:cNvPr id="32" name="TextBox 31">
            <a:extLst>
              <a:ext uri="{FF2B5EF4-FFF2-40B4-BE49-F238E27FC236}">
                <a16:creationId xmlns:a16="http://schemas.microsoft.com/office/drawing/2014/main" id="{F8CA1344-42BD-79CB-4E4D-ABF003DD8FD6}"/>
              </a:ext>
            </a:extLst>
          </p:cNvPr>
          <p:cNvSpPr txBox="1"/>
          <p:nvPr/>
        </p:nvSpPr>
        <p:spPr>
          <a:xfrm>
            <a:off x="5198012" y="1658484"/>
            <a:ext cx="3488788" cy="2862322"/>
          </a:xfrm>
          <a:prstGeom prst="rect">
            <a:avLst/>
          </a:prstGeom>
          <a:noFill/>
        </p:spPr>
        <p:txBody>
          <a:bodyPr wrap="square" rtlCol="0">
            <a:spAutoFit/>
          </a:bodyPr>
          <a:lstStyle/>
          <a:p>
            <a:r>
              <a:rPr lang="en-US" b="1" dirty="0"/>
              <a:t>Number of US states affected:</a:t>
            </a:r>
            <a:r>
              <a:rPr lang="en-US" dirty="0"/>
              <a:t> 7</a:t>
            </a:r>
            <a:endParaRPr lang="en-US" b="1" dirty="0"/>
          </a:p>
          <a:p>
            <a:r>
              <a:rPr lang="en-US" b="1" dirty="0"/>
              <a:t>Years: </a:t>
            </a:r>
            <a:r>
              <a:rPr lang="en-US" dirty="0"/>
              <a:t>2003-2015</a:t>
            </a:r>
          </a:p>
          <a:p>
            <a:endParaRPr lang="en-US" dirty="0"/>
          </a:p>
          <a:p>
            <a:endParaRPr lang="en-US" dirty="0"/>
          </a:p>
          <a:p>
            <a:r>
              <a:rPr lang="en-US" b="1" dirty="0"/>
              <a:t>Appealing setting:</a:t>
            </a:r>
          </a:p>
          <a:p>
            <a:pPr marL="342900" indent="-342900">
              <a:buAutoNum type="arabicPeriod"/>
            </a:pPr>
            <a:r>
              <a:rPr lang="en-US" dirty="0"/>
              <a:t>Potential effects of labor dismissal laws on innovation are likely unintended </a:t>
            </a:r>
          </a:p>
          <a:p>
            <a:pPr marL="342900" indent="-342900">
              <a:buAutoNum type="arabicPeriod"/>
            </a:pPr>
            <a:r>
              <a:rPr lang="en-US" dirty="0"/>
              <a:t>Multiple plausibly exogenous shocks to labor dismissal laws</a:t>
            </a:r>
          </a:p>
        </p:txBody>
      </p:sp>
      <p:sp>
        <p:nvSpPr>
          <p:cNvPr id="3" name="TextBox 2">
            <a:extLst>
              <a:ext uri="{FF2B5EF4-FFF2-40B4-BE49-F238E27FC236}">
                <a16:creationId xmlns:a16="http://schemas.microsoft.com/office/drawing/2014/main" id="{D105CD6C-472E-11B7-59CD-B4D81A2AA215}"/>
              </a:ext>
            </a:extLst>
          </p:cNvPr>
          <p:cNvSpPr txBox="1"/>
          <p:nvPr/>
        </p:nvSpPr>
        <p:spPr>
          <a:xfrm>
            <a:off x="2036171" y="2365099"/>
            <a:ext cx="1682141" cy="584775"/>
          </a:xfrm>
          <a:prstGeom prst="rect">
            <a:avLst/>
          </a:prstGeom>
          <a:noFill/>
        </p:spPr>
        <p:txBody>
          <a:bodyPr wrap="square" rtlCol="0">
            <a:spAutoFit/>
          </a:bodyPr>
          <a:lstStyle/>
          <a:p>
            <a:r>
              <a:rPr lang="en-US" sz="1400" dirty="0">
                <a:solidFill>
                  <a:schemeClr val="bg1"/>
                </a:solidFill>
              </a:rPr>
              <a:t>Lower employment</a:t>
            </a:r>
          </a:p>
          <a:p>
            <a:r>
              <a:rPr lang="en-US" sz="1400" dirty="0">
                <a:solidFill>
                  <a:schemeClr val="bg1"/>
                </a:solidFill>
              </a:rPr>
              <a:t>loss threshold</a:t>
            </a:r>
            <a:r>
              <a:rPr lang="en-US" dirty="0">
                <a:solidFill>
                  <a:schemeClr val="bg1"/>
                </a:solidFill>
              </a:rPr>
              <a:t> </a:t>
            </a:r>
          </a:p>
        </p:txBody>
      </p:sp>
      <p:sp>
        <p:nvSpPr>
          <p:cNvPr id="5" name="TextBox 4">
            <a:extLst>
              <a:ext uri="{FF2B5EF4-FFF2-40B4-BE49-F238E27FC236}">
                <a16:creationId xmlns:a16="http://schemas.microsoft.com/office/drawing/2014/main" id="{9AEEE7B9-C888-BDA9-6545-F08760C86660}"/>
              </a:ext>
            </a:extLst>
          </p:cNvPr>
          <p:cNvSpPr txBox="1"/>
          <p:nvPr/>
        </p:nvSpPr>
        <p:spPr>
          <a:xfrm>
            <a:off x="2848613" y="3843944"/>
            <a:ext cx="1609549" cy="523220"/>
          </a:xfrm>
          <a:prstGeom prst="rect">
            <a:avLst/>
          </a:prstGeom>
          <a:noFill/>
        </p:spPr>
        <p:txBody>
          <a:bodyPr wrap="square" rtlCol="0">
            <a:spAutoFit/>
          </a:bodyPr>
          <a:lstStyle/>
          <a:p>
            <a:r>
              <a:rPr lang="en-US" sz="1400" dirty="0">
                <a:solidFill>
                  <a:schemeClr val="bg1"/>
                </a:solidFill>
              </a:rPr>
              <a:t>Increase fines for non-compliance</a:t>
            </a:r>
            <a:endParaRPr lang="en-US" dirty="0">
              <a:solidFill>
                <a:schemeClr val="bg1"/>
              </a:solidFill>
            </a:endParaRPr>
          </a:p>
        </p:txBody>
      </p:sp>
      <p:sp>
        <p:nvSpPr>
          <p:cNvPr id="6" name="TextBox 5">
            <a:extLst>
              <a:ext uri="{FF2B5EF4-FFF2-40B4-BE49-F238E27FC236}">
                <a16:creationId xmlns:a16="http://schemas.microsoft.com/office/drawing/2014/main" id="{C8F44A29-E14C-6057-14F1-645570CF957B}"/>
              </a:ext>
            </a:extLst>
          </p:cNvPr>
          <p:cNvSpPr txBox="1"/>
          <p:nvPr/>
        </p:nvSpPr>
        <p:spPr>
          <a:xfrm>
            <a:off x="1342094" y="3861666"/>
            <a:ext cx="1609549" cy="523220"/>
          </a:xfrm>
          <a:prstGeom prst="rect">
            <a:avLst/>
          </a:prstGeom>
          <a:noFill/>
        </p:spPr>
        <p:txBody>
          <a:bodyPr wrap="square" rtlCol="0">
            <a:spAutoFit/>
          </a:bodyPr>
          <a:lstStyle/>
          <a:p>
            <a:r>
              <a:rPr lang="en-US" sz="1400" dirty="0">
                <a:solidFill>
                  <a:schemeClr val="bg1"/>
                </a:solidFill>
              </a:rPr>
              <a:t>Increase advance notice period</a:t>
            </a:r>
            <a:endParaRPr lang="en-US" dirty="0">
              <a:solidFill>
                <a:schemeClr val="bg1"/>
              </a:solidFill>
            </a:endParaRPr>
          </a:p>
        </p:txBody>
      </p:sp>
    </p:spTree>
    <p:extLst>
      <p:ext uri="{BB962C8B-B14F-4D97-AF65-F5344CB8AC3E}">
        <p14:creationId xmlns:p14="http://schemas.microsoft.com/office/powerpoint/2010/main" val="281639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A7E78-EEC3-D50D-50D2-EFD3DD442384}"/>
              </a:ext>
            </a:extLst>
          </p:cNvPr>
          <p:cNvSpPr>
            <a:spLocks noGrp="1"/>
          </p:cNvSpPr>
          <p:nvPr>
            <p:ph type="title"/>
          </p:nvPr>
        </p:nvSpPr>
        <p:spPr/>
        <p:txBody>
          <a:bodyPr/>
          <a:lstStyle/>
          <a:p>
            <a:r>
              <a:rPr lang="en-US" dirty="0"/>
              <a:t>Sample Selection</a:t>
            </a:r>
          </a:p>
        </p:txBody>
      </p:sp>
      <p:sp>
        <p:nvSpPr>
          <p:cNvPr id="4" name="Slide Number Placeholder 3">
            <a:extLst>
              <a:ext uri="{FF2B5EF4-FFF2-40B4-BE49-F238E27FC236}">
                <a16:creationId xmlns:a16="http://schemas.microsoft.com/office/drawing/2014/main" id="{5FD0ED1E-E7CC-4C9D-0429-8A8DE9E7A9F2}"/>
              </a:ext>
            </a:extLst>
          </p:cNvPr>
          <p:cNvSpPr>
            <a:spLocks noGrp="1"/>
          </p:cNvSpPr>
          <p:nvPr>
            <p:ph type="sldNum" sz="quarter" idx="12"/>
          </p:nvPr>
        </p:nvSpPr>
        <p:spPr/>
        <p:txBody>
          <a:bodyPr/>
          <a:lstStyle/>
          <a:p>
            <a:fld id="{CC7697F5-3DCA-0A4F-B9EA-FEC2794BD1A6}" type="slidenum">
              <a:rPr lang="en-US" smtClean="0"/>
              <a:t>8</a:t>
            </a:fld>
            <a:endParaRPr lang="en-US" dirty="0"/>
          </a:p>
        </p:txBody>
      </p:sp>
      <p:sp>
        <p:nvSpPr>
          <p:cNvPr id="5" name="Content Placeholder 4">
            <a:extLst>
              <a:ext uri="{FF2B5EF4-FFF2-40B4-BE49-F238E27FC236}">
                <a16:creationId xmlns:a16="http://schemas.microsoft.com/office/drawing/2014/main" id="{84D3D7EF-8439-0927-D487-78A38EB281E5}"/>
              </a:ext>
            </a:extLst>
          </p:cNvPr>
          <p:cNvSpPr>
            <a:spLocks noGrp="1"/>
          </p:cNvSpPr>
          <p:nvPr>
            <p:ph idx="1"/>
          </p:nvPr>
        </p:nvSpPr>
        <p:spPr>
          <a:xfrm>
            <a:off x="457200" y="1373188"/>
            <a:ext cx="8229600" cy="3668712"/>
          </a:xfrm>
        </p:spPr>
        <p:txBody>
          <a:bodyPr>
            <a:normAutofit fontScale="92500" lnSpcReduction="10000"/>
          </a:bodyPr>
          <a:lstStyle/>
          <a:p>
            <a:pPr marL="0" indent="0">
              <a:buNone/>
            </a:pPr>
            <a:r>
              <a:rPr lang="en-US" b="1" dirty="0">
                <a:latin typeface="+mn-lt"/>
              </a:rPr>
              <a:t>Data sources</a:t>
            </a:r>
          </a:p>
          <a:p>
            <a:pPr marL="0" indent="0">
              <a:buNone/>
            </a:pPr>
            <a:r>
              <a:rPr lang="en-US" i="1" dirty="0">
                <a:latin typeface="+mn-lt"/>
              </a:rPr>
              <a:t>Patent data: </a:t>
            </a:r>
            <a:r>
              <a:rPr lang="en-US" dirty="0">
                <a:latin typeface="+mn-lt"/>
              </a:rPr>
              <a:t>Kogan et al. (2017)</a:t>
            </a:r>
          </a:p>
          <a:p>
            <a:pPr marL="0" indent="0">
              <a:buNone/>
            </a:pPr>
            <a:r>
              <a:rPr lang="en-US" i="1" dirty="0">
                <a:latin typeface="+mn-lt"/>
              </a:rPr>
              <a:t>Financial data: </a:t>
            </a:r>
            <a:r>
              <a:rPr lang="en-US" dirty="0">
                <a:latin typeface="+mn-lt"/>
              </a:rPr>
              <a:t>Compustat</a:t>
            </a:r>
          </a:p>
          <a:p>
            <a:pPr marL="0" indent="0">
              <a:buNone/>
            </a:pPr>
            <a:endParaRPr lang="en-US" dirty="0">
              <a:latin typeface="+mn-lt"/>
            </a:endParaRPr>
          </a:p>
          <a:p>
            <a:pPr marL="0" indent="0">
              <a:buNone/>
            </a:pPr>
            <a:r>
              <a:rPr lang="en-US" b="1" dirty="0">
                <a:latin typeface="+mn-lt"/>
              </a:rPr>
              <a:t>Sample requirements </a:t>
            </a:r>
          </a:p>
          <a:p>
            <a:r>
              <a:rPr lang="en-US" dirty="0">
                <a:latin typeface="+mn-lt"/>
              </a:rPr>
              <a:t>All firms in the merged CRSP/Compustat database (2000 – 2018)</a:t>
            </a:r>
          </a:p>
          <a:p>
            <a:r>
              <a:rPr lang="en-US" dirty="0">
                <a:latin typeface="+mn-lt"/>
              </a:rPr>
              <a:t>Exclude firms headquartered outside the U.S.</a:t>
            </a:r>
          </a:p>
          <a:p>
            <a:r>
              <a:rPr lang="en-US" dirty="0">
                <a:latin typeface="+mn-lt"/>
              </a:rPr>
              <a:t>Exclude financial and utility firms </a:t>
            </a:r>
          </a:p>
          <a:p>
            <a:r>
              <a:rPr lang="en-US" dirty="0">
                <a:latin typeface="+mn-lt"/>
              </a:rPr>
              <a:t>Non-missing financial and patent variables</a:t>
            </a:r>
          </a:p>
          <a:p>
            <a:pPr marL="0" indent="0">
              <a:buNone/>
            </a:pPr>
            <a:endParaRPr lang="en-US" b="1" dirty="0">
              <a:latin typeface="+mn-lt"/>
            </a:endParaRPr>
          </a:p>
          <a:p>
            <a:pPr marL="0" indent="0">
              <a:buNone/>
            </a:pPr>
            <a:r>
              <a:rPr lang="en-US" b="1" dirty="0">
                <a:latin typeface="+mn-lt"/>
              </a:rPr>
              <a:t>Number of Firm-Year Observations: </a:t>
            </a:r>
            <a:r>
              <a:rPr lang="en-US" dirty="0">
                <a:latin typeface="+mn-lt"/>
              </a:rPr>
              <a:t>54,607</a:t>
            </a:r>
          </a:p>
          <a:p>
            <a:pPr marL="0" indent="0">
              <a:buNone/>
            </a:pPr>
            <a:r>
              <a:rPr lang="en-US" b="1" dirty="0">
                <a:latin typeface="+mn-lt"/>
              </a:rPr>
              <a:t>Number of Unique Firms: </a:t>
            </a:r>
            <a:r>
              <a:rPr lang="en-US" dirty="0">
                <a:latin typeface="+mn-lt"/>
              </a:rPr>
              <a:t>6,585</a:t>
            </a:r>
          </a:p>
        </p:txBody>
      </p:sp>
    </p:spTree>
    <p:extLst>
      <p:ext uri="{BB962C8B-B14F-4D97-AF65-F5344CB8AC3E}">
        <p14:creationId xmlns:p14="http://schemas.microsoft.com/office/powerpoint/2010/main" val="4071166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3496C-9E56-345E-2E49-182FF325D04D}"/>
              </a:ext>
            </a:extLst>
          </p:cNvPr>
          <p:cNvSpPr>
            <a:spLocks noGrp="1"/>
          </p:cNvSpPr>
          <p:nvPr>
            <p:ph type="title"/>
          </p:nvPr>
        </p:nvSpPr>
        <p:spPr/>
        <p:txBody>
          <a:bodyPr>
            <a:normAutofit/>
          </a:bodyPr>
          <a:lstStyle/>
          <a:p>
            <a:r>
              <a:rPr lang="en-US" sz="3200" dirty="0"/>
              <a:t>Research Design</a:t>
            </a:r>
          </a:p>
        </p:txBody>
      </p:sp>
      <p:sp>
        <p:nvSpPr>
          <p:cNvPr id="3" name="Content Placeholder 2">
            <a:extLst>
              <a:ext uri="{FF2B5EF4-FFF2-40B4-BE49-F238E27FC236}">
                <a16:creationId xmlns:a16="http://schemas.microsoft.com/office/drawing/2014/main" id="{F5089917-D3F5-1EB9-3597-F49E83903D4D}"/>
              </a:ext>
            </a:extLst>
          </p:cNvPr>
          <p:cNvSpPr>
            <a:spLocks noGrp="1"/>
          </p:cNvSpPr>
          <p:nvPr>
            <p:ph idx="1"/>
          </p:nvPr>
        </p:nvSpPr>
        <p:spPr/>
        <p:txBody>
          <a:bodyPr/>
          <a:lstStyle/>
          <a:p>
            <a:pPr marL="0" indent="0" algn="ctr">
              <a:buNone/>
            </a:pPr>
            <a:endParaRPr lang="en-US" i="1" dirty="0">
              <a:latin typeface="Times New Roman" panose="02020603050405020304" pitchFamily="18" charset="0"/>
              <a:ea typeface="SimSun" panose="02010600030101010101" pitchFamily="2" charset="-122"/>
            </a:endParaRPr>
          </a:p>
          <a:p>
            <a:pPr marL="0" indent="0" algn="ctr">
              <a:buNone/>
            </a:pPr>
            <a:endParaRPr lang="en-US" dirty="0"/>
          </a:p>
        </p:txBody>
      </p:sp>
      <p:sp>
        <p:nvSpPr>
          <p:cNvPr id="4" name="Slide Number Placeholder 3">
            <a:extLst>
              <a:ext uri="{FF2B5EF4-FFF2-40B4-BE49-F238E27FC236}">
                <a16:creationId xmlns:a16="http://schemas.microsoft.com/office/drawing/2014/main" id="{20176739-6A07-1212-976E-956425DAAE86}"/>
              </a:ext>
            </a:extLst>
          </p:cNvPr>
          <p:cNvSpPr>
            <a:spLocks noGrp="1"/>
          </p:cNvSpPr>
          <p:nvPr>
            <p:ph type="sldNum" sz="quarter" idx="12"/>
          </p:nvPr>
        </p:nvSpPr>
        <p:spPr/>
        <p:txBody>
          <a:bodyPr/>
          <a:lstStyle/>
          <a:p>
            <a:fld id="{CC7697F5-3DCA-0A4F-B9EA-FEC2794BD1A6}" type="slidenum">
              <a:rPr lang="en-US" smtClean="0"/>
              <a:t>9</a:t>
            </a:fld>
            <a:endParaRPr lang="en-US" dirty="0"/>
          </a:p>
        </p:txBody>
      </p:sp>
      <mc:AlternateContent xmlns:mc="http://schemas.openxmlformats.org/markup-compatibility/2006" xmlns:a14="http://schemas.microsoft.com/office/drawing/2010/main">
        <mc:Choice Requires="a14">
          <p:sp>
            <p:nvSpPr>
              <p:cNvPr id="5" name="Content Placeholder 2">
                <a:extLst>
                  <a:ext uri="{FF2B5EF4-FFF2-40B4-BE49-F238E27FC236}">
                    <a16:creationId xmlns:a16="http://schemas.microsoft.com/office/drawing/2014/main" id="{74A78490-0429-0F77-1778-5CFAA17F87B6}"/>
                  </a:ext>
                </a:extLst>
              </p:cNvPr>
              <p:cNvSpPr txBox="1">
                <a:spLocks/>
              </p:cNvSpPr>
              <p:nvPr/>
            </p:nvSpPr>
            <p:spPr>
              <a:xfrm>
                <a:off x="914400" y="1322022"/>
                <a:ext cx="8229600" cy="48034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1800" kern="1200">
                    <a:solidFill>
                      <a:schemeClr val="tx1"/>
                    </a:solidFill>
                    <a:latin typeface="Calibri" panose="020F0502020204030204" pitchFamily="34" charset="0"/>
                    <a:ea typeface="+mn-ea"/>
                    <a:cs typeface="Calibri" panose="020F0502020204030204" pitchFamily="34" charset="0"/>
                  </a:defRPr>
                </a:lvl1pPr>
                <a:lvl2pPr marL="742950" indent="-285750" algn="l" defTabSz="457200" rtl="0" eaLnBrk="1" latinLnBrk="0" hangingPunct="1">
                  <a:spcBef>
                    <a:spcPct val="20000"/>
                  </a:spcBef>
                  <a:buFont typeface="Arial"/>
                  <a:buChar char="–"/>
                  <a:defRPr sz="1800" kern="1200">
                    <a:solidFill>
                      <a:schemeClr val="tx1"/>
                    </a:solidFill>
                    <a:latin typeface="Calibri" panose="020F0502020204030204" pitchFamily="34" charset="0"/>
                    <a:ea typeface="+mn-ea"/>
                    <a:cs typeface="Calibri" panose="020F050202020403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Calibri" panose="020F0502020204030204" pitchFamily="34" charset="0"/>
                    <a:ea typeface="+mn-ea"/>
                    <a:cs typeface="Calibri" panose="020F0502020204030204" pitchFamily="34" charset="0"/>
                  </a:defRPr>
                </a:lvl3pPr>
                <a:lvl4pPr marL="1600200" indent="-228600" algn="l" defTabSz="457200" rtl="0" eaLnBrk="1" latinLnBrk="0" hangingPunct="1">
                  <a:spcBef>
                    <a:spcPct val="20000"/>
                  </a:spcBef>
                  <a:buFont typeface="Arial"/>
                  <a:buChar char="–"/>
                  <a:defRPr sz="1800" kern="1200">
                    <a:solidFill>
                      <a:schemeClr val="tx1"/>
                    </a:solidFill>
                    <a:latin typeface="Calibri" panose="020F0502020204030204" pitchFamily="34" charset="0"/>
                    <a:ea typeface="+mn-ea"/>
                    <a:cs typeface="Calibri" panose="020F0502020204030204" pitchFamily="34" charset="0"/>
                  </a:defRPr>
                </a:lvl4pPr>
                <a:lvl5pPr marL="2057400" indent="-228600" algn="l" defTabSz="457200" rtl="0" eaLnBrk="1" latinLnBrk="0" hangingPunct="1">
                  <a:spcBef>
                    <a:spcPct val="20000"/>
                  </a:spcBef>
                  <a:buFont typeface="Arial"/>
                  <a:buChar char="»"/>
                  <a:defRPr sz="1800" kern="1200">
                    <a:solidFill>
                      <a:schemeClr val="tx1"/>
                    </a:solidFill>
                    <a:latin typeface="Calibri" panose="020F0502020204030204" pitchFamily="34" charset="0"/>
                    <a:ea typeface="+mn-ea"/>
                    <a:cs typeface="Calibri" panose="020F050202020403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CA" sz="2000" i="1" dirty="0">
                    <a:solidFill>
                      <a:schemeClr val="accent3">
                        <a:lumMod val="50000"/>
                      </a:schemeClr>
                    </a:solidFill>
                  </a:rPr>
                  <a:t>Innovation </a:t>
                </a:r>
                <a:r>
                  <a:rPr lang="en-CA" sz="2000" i="1" dirty="0"/>
                  <a:t>= </a:t>
                </a:r>
                <a14:m>
                  <m:oMath xmlns:m="http://schemas.openxmlformats.org/officeDocument/2006/math">
                    <m:r>
                      <a:rPr lang="en-CA" sz="2000" i="1" smtClean="0">
                        <a:solidFill>
                          <a:srgbClr val="0F1938"/>
                        </a:solidFill>
                        <a:latin typeface="Cambria Math" panose="02040503050406030204" pitchFamily="18" charset="0"/>
                      </a:rPr>
                      <m:t>𝛽</m:t>
                    </m:r>
                  </m:oMath>
                </a14:m>
                <a:r>
                  <a:rPr lang="en-CA" sz="2000" i="1" baseline="-25000" dirty="0">
                    <a:solidFill>
                      <a:srgbClr val="0F1938"/>
                    </a:solidFill>
                  </a:rPr>
                  <a:t>0</a:t>
                </a:r>
                <a:r>
                  <a:rPr lang="en-CA" sz="2000" i="1" dirty="0"/>
                  <a:t> + </a:t>
                </a:r>
                <a14:m>
                  <m:oMath xmlns:m="http://schemas.openxmlformats.org/officeDocument/2006/math">
                    <m:r>
                      <a:rPr lang="en-CA" sz="2000" i="1" smtClean="0">
                        <a:solidFill>
                          <a:srgbClr val="0F1938"/>
                        </a:solidFill>
                        <a:latin typeface="Cambria Math" panose="02040503050406030204" pitchFamily="18" charset="0"/>
                      </a:rPr>
                      <m:t>𝛽</m:t>
                    </m:r>
                  </m:oMath>
                </a14:m>
                <a:r>
                  <a:rPr lang="en-CA" sz="2000" i="1" baseline="-25000" dirty="0">
                    <a:solidFill>
                      <a:srgbClr val="002868"/>
                    </a:solidFill>
                  </a:rPr>
                  <a:t>1</a:t>
                </a:r>
                <a:r>
                  <a:rPr lang="en-CA" sz="2000" i="1" dirty="0">
                    <a:solidFill>
                      <a:srgbClr val="002868"/>
                    </a:solidFill>
                  </a:rPr>
                  <a:t> </a:t>
                </a:r>
                <a:r>
                  <a:rPr lang="en-CA" sz="2000" i="1" dirty="0">
                    <a:solidFill>
                      <a:srgbClr val="0F1938"/>
                    </a:solidFill>
                  </a:rPr>
                  <a:t>MW</a:t>
                </a:r>
                <a:r>
                  <a:rPr lang="en-CA" sz="2000" i="1" dirty="0">
                    <a:solidFill>
                      <a:srgbClr val="002868"/>
                    </a:solidFill>
                  </a:rPr>
                  <a:t> </a:t>
                </a:r>
                <a:r>
                  <a:rPr lang="en-CA" sz="2000" i="1" dirty="0"/>
                  <a:t>+ </a:t>
                </a:r>
                <a14:m>
                  <m:oMath xmlns:m="http://schemas.openxmlformats.org/officeDocument/2006/math">
                    <m:nary>
                      <m:naryPr>
                        <m:chr m:val="∑"/>
                        <m:limLoc m:val="undOvr"/>
                        <m:supHide m:val="on"/>
                        <m:ctrlPr>
                          <a:rPr lang="en-CA" sz="2000" i="1" smtClean="0">
                            <a:solidFill>
                              <a:schemeClr val="accent2">
                                <a:lumMod val="75000"/>
                              </a:schemeClr>
                            </a:solidFill>
                            <a:latin typeface="Cambria Math" panose="02040503050406030204" pitchFamily="18" charset="0"/>
                          </a:rPr>
                        </m:ctrlPr>
                      </m:naryPr>
                      <m:sub>
                        <m:r>
                          <a:rPr lang="en-CA" sz="2000" i="1">
                            <a:solidFill>
                              <a:schemeClr val="accent2">
                                <a:lumMod val="75000"/>
                              </a:schemeClr>
                            </a:solidFill>
                            <a:latin typeface="Cambria Math" panose="02040503050406030204" pitchFamily="18" charset="0"/>
                          </a:rPr>
                          <m:t>𝑘</m:t>
                        </m:r>
                      </m:sub>
                      <m:sup/>
                      <m:e>
                        <m:sSub>
                          <m:sSubPr>
                            <m:ctrlPr>
                              <a:rPr lang="en-CA" sz="2000" i="1">
                                <a:solidFill>
                                  <a:schemeClr val="accent2">
                                    <a:lumMod val="75000"/>
                                  </a:schemeClr>
                                </a:solidFill>
                                <a:latin typeface="Cambria Math" panose="02040503050406030204" pitchFamily="18" charset="0"/>
                              </a:rPr>
                            </m:ctrlPr>
                          </m:sSubPr>
                          <m:e>
                            <m:r>
                              <a:rPr lang="en-CA" sz="2000" i="1">
                                <a:solidFill>
                                  <a:schemeClr val="accent2">
                                    <a:lumMod val="75000"/>
                                  </a:schemeClr>
                                </a:solidFill>
                                <a:latin typeface="Cambria Math" panose="02040503050406030204" pitchFamily="18" charset="0"/>
                              </a:rPr>
                              <m:t>𝛽</m:t>
                            </m:r>
                          </m:e>
                          <m:sub>
                            <m:r>
                              <a:rPr lang="en-CA" sz="2000" i="1">
                                <a:solidFill>
                                  <a:schemeClr val="accent2">
                                    <a:lumMod val="75000"/>
                                  </a:schemeClr>
                                </a:solidFill>
                                <a:latin typeface="Cambria Math" panose="02040503050406030204" pitchFamily="18" charset="0"/>
                              </a:rPr>
                              <m:t>𝑘</m:t>
                            </m:r>
                          </m:sub>
                        </m:sSub>
                      </m:e>
                    </m:nary>
                  </m:oMath>
                </a14:m>
                <a:r>
                  <a:rPr lang="en-CA" sz="2000" i="1" dirty="0">
                    <a:solidFill>
                      <a:schemeClr val="accent2">
                        <a:lumMod val="75000"/>
                      </a:schemeClr>
                    </a:solidFill>
                  </a:rPr>
                  <a:t>* Controls </a:t>
                </a:r>
                <a:r>
                  <a:rPr lang="en-CA" sz="2000" i="1" dirty="0"/>
                  <a:t>+ δ</a:t>
                </a:r>
                <a:r>
                  <a:rPr lang="en-CA" sz="2000" i="1" baseline="-25000" dirty="0"/>
                  <a:t>1</a:t>
                </a:r>
                <a:r>
                  <a:rPr lang="en-CA" sz="2000" i="1" dirty="0"/>
                  <a:t>Firm FE + δ</a:t>
                </a:r>
                <a:r>
                  <a:rPr lang="en-CA" sz="2000" i="1" baseline="-25000" dirty="0"/>
                  <a:t>2</a:t>
                </a:r>
                <a:r>
                  <a:rPr lang="en-CA" sz="2000" i="1" dirty="0"/>
                  <a:t>Year FE</a:t>
                </a:r>
                <a:r>
                  <a:rPr lang="en-CA" sz="2000" i="1" baseline="-25000" dirty="0"/>
                  <a:t> </a:t>
                </a:r>
                <a:r>
                  <a:rPr lang="en-CA" sz="2000" i="1" dirty="0"/>
                  <a:t>+ ε</a:t>
                </a:r>
                <a:r>
                  <a:rPr lang="en-CA" sz="2000" i="1" baseline="-25000" dirty="0"/>
                  <a:t>i,t</a:t>
                </a:r>
                <a:endParaRPr lang="en-US" sz="2000" dirty="0"/>
              </a:p>
            </p:txBody>
          </p:sp>
        </mc:Choice>
        <mc:Fallback xmlns="">
          <p:sp>
            <p:nvSpPr>
              <p:cNvPr id="5" name="Content Placeholder 2">
                <a:extLst>
                  <a:ext uri="{FF2B5EF4-FFF2-40B4-BE49-F238E27FC236}">
                    <a16:creationId xmlns:a16="http://schemas.microsoft.com/office/drawing/2014/main" id="{74A78490-0429-0F77-1778-5CFAA17F87B6}"/>
                  </a:ext>
                </a:extLst>
              </p:cNvPr>
              <p:cNvSpPr txBox="1">
                <a:spLocks noRot="1" noChangeAspect="1" noMove="1" noResize="1" noEditPoints="1" noAdjustHandles="1" noChangeArrowheads="1" noChangeShapeType="1" noTextEdit="1"/>
              </p:cNvSpPr>
              <p:nvPr/>
            </p:nvSpPr>
            <p:spPr>
              <a:xfrm>
                <a:off x="914400" y="1322022"/>
                <a:ext cx="8229600" cy="480346"/>
              </a:xfrm>
              <a:prstGeom prst="rect">
                <a:avLst/>
              </a:prstGeom>
              <a:blipFill>
                <a:blip r:embed="rId2"/>
                <a:stretch>
                  <a:fillRect l="-741" t="-102532" b="-135443"/>
                </a:stretch>
              </a:blipFill>
            </p:spPr>
            <p:txBody>
              <a:bodyPr/>
              <a:lstStyle/>
              <a:p>
                <a:r>
                  <a:rPr lang="en-US">
                    <a:noFill/>
                  </a:rPr>
                  <a:t> </a:t>
                </a:r>
              </a:p>
            </p:txBody>
          </p:sp>
        </mc:Fallback>
      </mc:AlternateContent>
      <p:cxnSp>
        <p:nvCxnSpPr>
          <p:cNvPr id="6" name="Straight Connector 5">
            <a:extLst>
              <a:ext uri="{FF2B5EF4-FFF2-40B4-BE49-F238E27FC236}">
                <a16:creationId xmlns:a16="http://schemas.microsoft.com/office/drawing/2014/main" id="{38C8D75B-BCBF-F33D-7094-9DB46AFB95C0}"/>
              </a:ext>
            </a:extLst>
          </p:cNvPr>
          <p:cNvCxnSpPr>
            <a:cxnSpLocks/>
          </p:cNvCxnSpPr>
          <p:nvPr/>
        </p:nvCxnSpPr>
        <p:spPr>
          <a:xfrm>
            <a:off x="267195" y="1732892"/>
            <a:ext cx="8609610" cy="0"/>
          </a:xfrm>
          <a:prstGeom prst="line">
            <a:avLst/>
          </a:prstGeom>
          <a:ln>
            <a:solidFill>
              <a:srgbClr val="0F1938"/>
            </a:solidFill>
          </a:ln>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429986EC-61D4-1BF2-2597-041E6ECF887E}"/>
              </a:ext>
            </a:extLst>
          </p:cNvPr>
          <p:cNvSpPr txBox="1"/>
          <p:nvPr/>
        </p:nvSpPr>
        <p:spPr>
          <a:xfrm>
            <a:off x="457199" y="1732892"/>
            <a:ext cx="8419606" cy="3693319"/>
          </a:xfrm>
          <a:prstGeom prst="rect">
            <a:avLst/>
          </a:prstGeom>
          <a:noFill/>
        </p:spPr>
        <p:txBody>
          <a:bodyPr wrap="square" rtlCol="0">
            <a:spAutoFit/>
          </a:bodyPr>
          <a:lstStyle/>
          <a:p>
            <a:r>
              <a:rPr lang="en-US" b="1" i="1" dirty="0">
                <a:solidFill>
                  <a:schemeClr val="accent3">
                    <a:lumMod val="50000"/>
                  </a:schemeClr>
                </a:solidFill>
              </a:rPr>
              <a:t>Innovation</a:t>
            </a:r>
          </a:p>
          <a:p>
            <a:r>
              <a:rPr lang="en-US" i="1" dirty="0"/>
              <a:t>LN_NPAT: </a:t>
            </a:r>
            <a:r>
              <a:rPr lang="en-US" dirty="0"/>
              <a:t>Number of patents filed by a firm in year </a:t>
            </a:r>
            <a:r>
              <a:rPr lang="en-US" i="1" dirty="0"/>
              <a:t>t+1</a:t>
            </a:r>
          </a:p>
          <a:p>
            <a:r>
              <a:rPr lang="en-US" i="1" dirty="0"/>
              <a:t>LN_NCITE: </a:t>
            </a:r>
            <a:r>
              <a:rPr lang="en-US" dirty="0"/>
              <a:t>Number of forward citations received on patents filed by a firm in year </a:t>
            </a:r>
            <a:r>
              <a:rPr lang="en-US" i="1" dirty="0"/>
              <a:t>t+1</a:t>
            </a:r>
          </a:p>
          <a:p>
            <a:endParaRPr lang="en-US" b="1" i="1" dirty="0">
              <a:solidFill>
                <a:srgbClr val="002868"/>
              </a:solidFill>
            </a:endParaRPr>
          </a:p>
          <a:p>
            <a:r>
              <a:rPr lang="en-US" b="1" i="1" dirty="0">
                <a:solidFill>
                  <a:srgbClr val="002868"/>
                </a:solidFill>
              </a:rPr>
              <a:t>MW</a:t>
            </a:r>
          </a:p>
          <a:p>
            <a:r>
              <a:rPr lang="en-US" dirty="0"/>
              <a:t>Indicator variable equal to one if a firm is headquartered in a state with a mini-WARN law in year </a:t>
            </a:r>
            <a:r>
              <a:rPr lang="en-US" i="1" dirty="0"/>
              <a:t>t</a:t>
            </a:r>
          </a:p>
          <a:p>
            <a:endParaRPr lang="en-US" dirty="0"/>
          </a:p>
          <a:p>
            <a:r>
              <a:rPr lang="en-US" b="1" i="1" dirty="0">
                <a:solidFill>
                  <a:schemeClr val="accent2">
                    <a:lumMod val="75000"/>
                  </a:schemeClr>
                </a:solidFill>
              </a:rPr>
              <a:t>Controls</a:t>
            </a:r>
          </a:p>
          <a:p>
            <a:r>
              <a:rPr lang="en-US" i="1" dirty="0"/>
              <a:t>Industry:</a:t>
            </a:r>
            <a:r>
              <a:rPr lang="en-US" dirty="0"/>
              <a:t> Industry concentration, squared industry concentration</a:t>
            </a:r>
          </a:p>
          <a:p>
            <a:r>
              <a:rPr lang="en-US" i="1" dirty="0"/>
              <a:t>Firm: </a:t>
            </a:r>
            <a:r>
              <a:rPr lang="en-US" dirty="0"/>
              <a:t>Size, cash holdings, leverage, capital expenditures, return on assets, market-to-</a:t>
            </a:r>
          </a:p>
          <a:p>
            <a:r>
              <a:rPr lang="en-US" dirty="0"/>
              <a:t>          book, R&amp;D, fixed assets</a:t>
            </a:r>
          </a:p>
          <a:p>
            <a:endParaRPr lang="en-US" dirty="0"/>
          </a:p>
        </p:txBody>
      </p:sp>
    </p:spTree>
    <p:extLst>
      <p:ext uri="{BB962C8B-B14F-4D97-AF65-F5344CB8AC3E}">
        <p14:creationId xmlns:p14="http://schemas.microsoft.com/office/powerpoint/2010/main" val="2815824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white-oakleaf-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7B6F2769-7194-4217-93D3-3AF3A4742282}">
  <ds:schemaRef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schemas.microsoft.com/sharepoint/v3/fields"/>
    <ds:schemaRef ds:uri="http://www.w3.org/XML/1998/namespace"/>
    <ds:schemaRef ds:uri="http://purl.org/dc/terms/"/>
  </ds:schemaRefs>
</ds:datastoreItem>
</file>

<file path=customXml/itemProps3.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33494</TotalTime>
  <Words>1481</Words>
  <Application>Microsoft Office PowerPoint</Application>
  <PresentationFormat>On-screen Show (16:9)</PresentationFormat>
  <Paragraphs>449</Paragraphs>
  <Slides>17</Slides>
  <Notes>11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17</vt:i4>
      </vt:variant>
    </vt:vector>
  </HeadingPairs>
  <TitlesOfParts>
    <vt:vector size="24" baseType="lpstr">
      <vt:lpstr>Arial</vt:lpstr>
      <vt:lpstr>Calibri</vt:lpstr>
      <vt:lpstr>Cambria Math</vt:lpstr>
      <vt:lpstr>Times New Roman</vt:lpstr>
      <vt:lpstr>white-oakleaf-template</vt:lpstr>
      <vt:lpstr>1_Custom Design</vt:lpstr>
      <vt:lpstr>Custom Design</vt:lpstr>
      <vt:lpstr>PowerPoint Presentation</vt:lpstr>
      <vt:lpstr>Motivation</vt:lpstr>
      <vt:lpstr>Labor Dismissal Laws and Corporate Innovation</vt:lpstr>
      <vt:lpstr>Hypothesis Development</vt:lpstr>
      <vt:lpstr>Hypothesis Development</vt:lpstr>
      <vt:lpstr>Advance Notice</vt:lpstr>
      <vt:lpstr>Setting: State-Level Worker Adjustment and Retraining Notification (WARN laws)</vt:lpstr>
      <vt:lpstr>Sample Selection</vt:lpstr>
      <vt:lpstr>Research Design</vt:lpstr>
      <vt:lpstr>Table 3 Effects of Labor Dismissal Laws on Number of Patents &amp; Citations</vt:lpstr>
      <vt:lpstr>Cross-Sectional Analysis</vt:lpstr>
      <vt:lpstr>Table 6 Panel B (WDL and IDD states):  Corporate Innovation</vt:lpstr>
      <vt:lpstr>Mechanisms</vt:lpstr>
      <vt:lpstr>Table 7 (WDL and IDD States):  Layoff Activity</vt:lpstr>
      <vt:lpstr>Contribution</vt:lpstr>
      <vt:lpstr>Conclusion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Bastiaansen, Ilona</dc:creator>
  <cp:lastModifiedBy>Baloria, Vishal</cp:lastModifiedBy>
  <cp:revision>402</cp:revision>
  <cp:lastPrinted>2022-11-11T18:09:11Z</cp:lastPrinted>
  <dcterms:created xsi:type="dcterms:W3CDTF">2020-08-25T22:38:37Z</dcterms:created>
  <dcterms:modified xsi:type="dcterms:W3CDTF">2024-12-11T02:18:53Z</dcterms:modified>
</cp:coreProperties>
</file>