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8" r:id="rId2"/>
    <p:sldId id="286" r:id="rId3"/>
    <p:sldId id="290" r:id="rId4"/>
    <p:sldId id="281" r:id="rId5"/>
    <p:sldId id="291" r:id="rId6"/>
    <p:sldId id="287"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p:restoredTop sz="90272" autoAdjust="0"/>
  </p:normalViewPr>
  <p:slideViewPr>
    <p:cSldViewPr snapToGrid="0" snapToObjects="1">
      <p:cViewPr varScale="1">
        <p:scale>
          <a:sx n="115" d="100"/>
          <a:sy n="115" d="100"/>
        </p:scale>
        <p:origin x="1096"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riyadarshini Ganesan | Dvara Research" userId="01d2a685-a0bf-4b49-83eb-fa41b3e43bd5" providerId="ADAL" clId="{C84EEDCA-7215-4DDA-A16F-FBC98F49DCF0}"/>
    <pc:docChg chg="undo redo custSel addSld modSld">
      <pc:chgData name="Priyadarshini Ganesan | Dvara Research" userId="01d2a685-a0bf-4b49-83eb-fa41b3e43bd5" providerId="ADAL" clId="{C84EEDCA-7215-4DDA-A16F-FBC98F49DCF0}" dt="2023-12-10T17:42:36.310" v="10016" actId="20577"/>
      <pc:docMkLst>
        <pc:docMk/>
      </pc:docMkLst>
      <pc:sldChg chg="modSp mod">
        <pc:chgData name="Priyadarshini Ganesan | Dvara Research" userId="01d2a685-a0bf-4b49-83eb-fa41b3e43bd5" providerId="ADAL" clId="{C84EEDCA-7215-4DDA-A16F-FBC98F49DCF0}" dt="2023-12-07T16:41:58.724" v="1841" actId="20577"/>
        <pc:sldMkLst>
          <pc:docMk/>
          <pc:sldMk cId="880430509" sldId="258"/>
        </pc:sldMkLst>
        <pc:spChg chg="mod">
          <ac:chgData name="Priyadarshini Ganesan | Dvara Research" userId="01d2a685-a0bf-4b49-83eb-fa41b3e43bd5" providerId="ADAL" clId="{C84EEDCA-7215-4DDA-A16F-FBC98F49DCF0}" dt="2023-12-07T16:41:58.724" v="1841" actId="20577"/>
          <ac:spMkLst>
            <pc:docMk/>
            <pc:sldMk cId="880430509" sldId="258"/>
            <ac:spMk id="2" creationId="{00000000-0000-0000-0000-000000000000}"/>
          </ac:spMkLst>
        </pc:spChg>
      </pc:sldChg>
      <pc:sldChg chg="modSp mod modNotesTx">
        <pc:chgData name="Priyadarshini Ganesan | Dvara Research" userId="01d2a685-a0bf-4b49-83eb-fa41b3e43bd5" providerId="ADAL" clId="{C84EEDCA-7215-4DDA-A16F-FBC98F49DCF0}" dt="2023-12-10T17:20:02.174" v="9034" actId="20577"/>
        <pc:sldMkLst>
          <pc:docMk/>
          <pc:sldMk cId="2533304391" sldId="281"/>
        </pc:sldMkLst>
        <pc:spChg chg="mod">
          <ac:chgData name="Priyadarshini Ganesan | Dvara Research" userId="01d2a685-a0bf-4b49-83eb-fa41b3e43bd5" providerId="ADAL" clId="{C84EEDCA-7215-4DDA-A16F-FBC98F49DCF0}" dt="2023-12-07T16:53:02.147" v="1871" actId="403"/>
          <ac:spMkLst>
            <pc:docMk/>
            <pc:sldMk cId="2533304391" sldId="281"/>
            <ac:spMk id="2" creationId="{00000000-0000-0000-0000-000000000000}"/>
          </ac:spMkLst>
        </pc:spChg>
        <pc:spChg chg="mod">
          <ac:chgData name="Priyadarshini Ganesan | Dvara Research" userId="01d2a685-a0bf-4b49-83eb-fa41b3e43bd5" providerId="ADAL" clId="{C84EEDCA-7215-4DDA-A16F-FBC98F49DCF0}" dt="2023-12-10T17:13:38.575" v="8475" actId="20577"/>
          <ac:spMkLst>
            <pc:docMk/>
            <pc:sldMk cId="2533304391" sldId="281"/>
            <ac:spMk id="3" creationId="{00000000-0000-0000-0000-000000000000}"/>
          </ac:spMkLst>
        </pc:spChg>
      </pc:sldChg>
      <pc:sldChg chg="modSp mod modNotesTx">
        <pc:chgData name="Priyadarshini Ganesan | Dvara Research" userId="01d2a685-a0bf-4b49-83eb-fa41b3e43bd5" providerId="ADAL" clId="{C84EEDCA-7215-4DDA-A16F-FBC98F49DCF0}" dt="2023-12-10T17:05:49.982" v="8161" actId="20577"/>
        <pc:sldMkLst>
          <pc:docMk/>
          <pc:sldMk cId="209338082" sldId="286"/>
        </pc:sldMkLst>
        <pc:spChg chg="mod">
          <ac:chgData name="Priyadarshini Ganesan | Dvara Research" userId="01d2a685-a0bf-4b49-83eb-fa41b3e43bd5" providerId="ADAL" clId="{C84EEDCA-7215-4DDA-A16F-FBC98F49DCF0}" dt="2023-12-07T11:52:15.834" v="1225" actId="120"/>
          <ac:spMkLst>
            <pc:docMk/>
            <pc:sldMk cId="209338082" sldId="286"/>
            <ac:spMk id="2" creationId="{00000000-0000-0000-0000-000000000000}"/>
          </ac:spMkLst>
        </pc:spChg>
        <pc:spChg chg="mod">
          <ac:chgData name="Priyadarshini Ganesan | Dvara Research" userId="01d2a685-a0bf-4b49-83eb-fa41b3e43bd5" providerId="ADAL" clId="{C84EEDCA-7215-4DDA-A16F-FBC98F49DCF0}" dt="2023-12-10T16:59:18.720" v="7647" actId="20577"/>
          <ac:spMkLst>
            <pc:docMk/>
            <pc:sldMk cId="209338082" sldId="286"/>
            <ac:spMk id="3" creationId="{00000000-0000-0000-0000-000000000000}"/>
          </ac:spMkLst>
        </pc:spChg>
      </pc:sldChg>
      <pc:sldChg chg="modSp mod modNotesTx">
        <pc:chgData name="Priyadarshini Ganesan | Dvara Research" userId="01d2a685-a0bf-4b49-83eb-fa41b3e43bd5" providerId="ADAL" clId="{C84EEDCA-7215-4DDA-A16F-FBC98F49DCF0}" dt="2023-12-10T17:34:57.080" v="9827" actId="20577"/>
        <pc:sldMkLst>
          <pc:docMk/>
          <pc:sldMk cId="3421813365" sldId="287"/>
        </pc:sldMkLst>
        <pc:spChg chg="mod">
          <ac:chgData name="Priyadarshini Ganesan | Dvara Research" userId="01d2a685-a0bf-4b49-83eb-fa41b3e43bd5" providerId="ADAL" clId="{C84EEDCA-7215-4DDA-A16F-FBC98F49DCF0}" dt="2023-12-07T16:53:57.941" v="1904" actId="1076"/>
          <ac:spMkLst>
            <pc:docMk/>
            <pc:sldMk cId="3421813365" sldId="287"/>
            <ac:spMk id="2" creationId="{00000000-0000-0000-0000-000000000000}"/>
          </ac:spMkLst>
        </pc:spChg>
        <pc:spChg chg="mod">
          <ac:chgData name="Priyadarshini Ganesan | Dvara Research" userId="01d2a685-a0bf-4b49-83eb-fa41b3e43bd5" providerId="ADAL" clId="{C84EEDCA-7215-4DDA-A16F-FBC98F49DCF0}" dt="2023-12-10T17:33:35.463" v="9636" actId="6549"/>
          <ac:spMkLst>
            <pc:docMk/>
            <pc:sldMk cId="3421813365" sldId="287"/>
            <ac:spMk id="3" creationId="{00000000-0000-0000-0000-000000000000}"/>
          </ac:spMkLst>
        </pc:spChg>
      </pc:sldChg>
      <pc:sldChg chg="modSp add mod">
        <pc:chgData name="Priyadarshini Ganesan | Dvara Research" userId="01d2a685-a0bf-4b49-83eb-fa41b3e43bd5" providerId="ADAL" clId="{C84EEDCA-7215-4DDA-A16F-FBC98F49DCF0}" dt="2023-12-10T17:42:36.310" v="10016" actId="20577"/>
        <pc:sldMkLst>
          <pc:docMk/>
          <pc:sldMk cId="170006358" sldId="288"/>
        </pc:sldMkLst>
        <pc:spChg chg="mod">
          <ac:chgData name="Priyadarshini Ganesan | Dvara Research" userId="01d2a685-a0bf-4b49-83eb-fa41b3e43bd5" providerId="ADAL" clId="{C84EEDCA-7215-4DDA-A16F-FBC98F49DCF0}" dt="2023-12-08T06:03:59.216" v="4646" actId="1076"/>
          <ac:spMkLst>
            <pc:docMk/>
            <pc:sldMk cId="170006358" sldId="288"/>
            <ac:spMk id="2" creationId="{00000000-0000-0000-0000-000000000000}"/>
          </ac:spMkLst>
        </pc:spChg>
        <pc:spChg chg="mod">
          <ac:chgData name="Priyadarshini Ganesan | Dvara Research" userId="01d2a685-a0bf-4b49-83eb-fa41b3e43bd5" providerId="ADAL" clId="{C84EEDCA-7215-4DDA-A16F-FBC98F49DCF0}" dt="2023-12-10T17:42:36.310" v="10016" actId="20577"/>
          <ac:spMkLst>
            <pc:docMk/>
            <pc:sldMk cId="170006358" sldId="288"/>
            <ac:spMk id="3" creationId="{00000000-0000-0000-0000-000000000000}"/>
          </ac:spMkLst>
        </pc:spChg>
      </pc:sldChg>
      <pc:sldChg chg="modSp add mod">
        <pc:chgData name="Priyadarshini Ganesan | Dvara Research" userId="01d2a685-a0bf-4b49-83eb-fa41b3e43bd5" providerId="ADAL" clId="{C84EEDCA-7215-4DDA-A16F-FBC98F49DCF0}" dt="2023-12-08T12:34:54.755" v="7605" actId="20577"/>
        <pc:sldMkLst>
          <pc:docMk/>
          <pc:sldMk cId="2437318422" sldId="289"/>
        </pc:sldMkLst>
        <pc:spChg chg="mod">
          <ac:chgData name="Priyadarshini Ganesan | Dvara Research" userId="01d2a685-a0bf-4b49-83eb-fa41b3e43bd5" providerId="ADAL" clId="{C84EEDCA-7215-4DDA-A16F-FBC98F49DCF0}" dt="2023-12-08T10:38:44.827" v="6394" actId="20577"/>
          <ac:spMkLst>
            <pc:docMk/>
            <pc:sldMk cId="2437318422" sldId="289"/>
            <ac:spMk id="2" creationId="{00000000-0000-0000-0000-000000000000}"/>
          </ac:spMkLst>
        </pc:spChg>
        <pc:spChg chg="mod">
          <ac:chgData name="Priyadarshini Ganesan | Dvara Research" userId="01d2a685-a0bf-4b49-83eb-fa41b3e43bd5" providerId="ADAL" clId="{C84EEDCA-7215-4DDA-A16F-FBC98F49DCF0}" dt="2023-12-08T12:34:54.755" v="7605" actId="20577"/>
          <ac:spMkLst>
            <pc:docMk/>
            <pc:sldMk cId="2437318422" sldId="289"/>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512EE7-06A7-F549-8567-CA421E3FDC32}" type="datetimeFigureOut">
              <a:rPr lang="en-US" smtClean="0"/>
              <a:t>12/13/23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85A096-AFC2-A14F-BF06-5E5FA17B5F60}" type="slidenum">
              <a:rPr lang="en-US" smtClean="0"/>
              <a:t>‹#›</a:t>
            </a:fld>
            <a:endParaRPr lang="en-US"/>
          </a:p>
        </p:txBody>
      </p:sp>
    </p:spTree>
    <p:extLst>
      <p:ext uri="{BB962C8B-B14F-4D97-AF65-F5344CB8AC3E}">
        <p14:creationId xmlns:p14="http://schemas.microsoft.com/office/powerpoint/2010/main" val="220481092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485A096-AFC2-A14F-BF06-5E5FA17B5F60}" type="slidenum">
              <a:rPr lang="en-US" smtClean="0"/>
              <a:t>2</a:t>
            </a:fld>
            <a:endParaRPr lang="en-US"/>
          </a:p>
        </p:txBody>
      </p:sp>
    </p:spTree>
    <p:extLst>
      <p:ext uri="{BB962C8B-B14F-4D97-AF65-F5344CB8AC3E}">
        <p14:creationId xmlns:p14="http://schemas.microsoft.com/office/powerpoint/2010/main" val="3689623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485A096-AFC2-A14F-BF06-5E5FA17B5F60}" type="slidenum">
              <a:rPr lang="en-US" smtClean="0"/>
              <a:t>3</a:t>
            </a:fld>
            <a:endParaRPr lang="en-US"/>
          </a:p>
        </p:txBody>
      </p:sp>
    </p:spTree>
    <p:extLst>
      <p:ext uri="{BB962C8B-B14F-4D97-AF65-F5344CB8AC3E}">
        <p14:creationId xmlns:p14="http://schemas.microsoft.com/office/powerpoint/2010/main" val="618195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485A096-AFC2-A14F-BF06-5E5FA17B5F60}" type="slidenum">
              <a:rPr lang="en-US" smtClean="0"/>
              <a:t>4</a:t>
            </a:fld>
            <a:endParaRPr lang="en-US"/>
          </a:p>
        </p:txBody>
      </p:sp>
    </p:spTree>
    <p:extLst>
      <p:ext uri="{BB962C8B-B14F-4D97-AF65-F5344CB8AC3E}">
        <p14:creationId xmlns:p14="http://schemas.microsoft.com/office/powerpoint/2010/main" val="3448765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485A096-AFC2-A14F-BF06-5E5FA17B5F60}" type="slidenum">
              <a:rPr lang="en-US" smtClean="0"/>
              <a:t>5</a:t>
            </a:fld>
            <a:endParaRPr lang="en-US"/>
          </a:p>
        </p:txBody>
      </p:sp>
    </p:spTree>
    <p:extLst>
      <p:ext uri="{BB962C8B-B14F-4D97-AF65-F5344CB8AC3E}">
        <p14:creationId xmlns:p14="http://schemas.microsoft.com/office/powerpoint/2010/main" val="1666673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777777"/>
                </a:solidFill>
                <a:effectLst/>
                <a:latin typeface="poppins" panose="00000500000000000000" pitchFamily="2" charset="0"/>
              </a:rPr>
              <a:t>There are three modes of OP capture. </a:t>
            </a:r>
            <a:r>
              <a:rPr lang="en-US" b="0" i="0" dirty="0" err="1">
                <a:solidFill>
                  <a:srgbClr val="777777"/>
                </a:solidFill>
                <a:effectLst/>
                <a:latin typeface="poppins" panose="00000500000000000000" pitchFamily="2" charset="0"/>
              </a:rPr>
              <a:t>Aarogya</a:t>
            </a:r>
            <a:r>
              <a:rPr lang="en-US" b="0" i="0" dirty="0">
                <a:solidFill>
                  <a:srgbClr val="777777"/>
                </a:solidFill>
                <a:effectLst/>
                <a:latin typeface="poppins" panose="00000500000000000000" pitchFamily="2" charset="0"/>
              </a:rPr>
              <a:t> </a:t>
            </a:r>
            <a:r>
              <a:rPr lang="en-US" b="0" i="0" dirty="0" err="1">
                <a:solidFill>
                  <a:srgbClr val="777777"/>
                </a:solidFill>
                <a:effectLst/>
                <a:latin typeface="poppins" panose="00000500000000000000" pitchFamily="2" charset="0"/>
              </a:rPr>
              <a:t>mithra</a:t>
            </a:r>
            <a:r>
              <a:rPr lang="en-US" b="0" i="0" dirty="0">
                <a:solidFill>
                  <a:srgbClr val="777777"/>
                </a:solidFill>
                <a:effectLst/>
                <a:latin typeface="poppins" panose="00000500000000000000" pitchFamily="2" charset="0"/>
              </a:rPr>
              <a:t> counters at PHC. Registration in a Health Camp organized by the PHCs or NWHs and Directly at the NWH in case of emergencies or through referral.</a:t>
            </a:r>
            <a:endParaRPr lang="en-IN" dirty="0"/>
          </a:p>
        </p:txBody>
      </p:sp>
      <p:sp>
        <p:nvSpPr>
          <p:cNvPr id="4" name="Slide Number Placeholder 3"/>
          <p:cNvSpPr>
            <a:spLocks noGrp="1"/>
          </p:cNvSpPr>
          <p:nvPr>
            <p:ph type="sldNum" sz="quarter" idx="5"/>
          </p:nvPr>
        </p:nvSpPr>
        <p:spPr/>
        <p:txBody>
          <a:bodyPr/>
          <a:lstStyle/>
          <a:p>
            <a:fld id="{9485A096-AFC2-A14F-BF06-5E5FA17B5F60}" type="slidenum">
              <a:rPr lang="en-US" smtClean="0"/>
              <a:t>6</a:t>
            </a:fld>
            <a:endParaRPr lang="en-US"/>
          </a:p>
        </p:txBody>
      </p:sp>
    </p:spTree>
    <p:extLst>
      <p:ext uri="{BB962C8B-B14F-4D97-AF65-F5344CB8AC3E}">
        <p14:creationId xmlns:p14="http://schemas.microsoft.com/office/powerpoint/2010/main" val="2454358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43C79D7A-97F1-2047-A0C9-279DA28BB64C}" type="datetimeFigureOut">
              <a:rPr lang="en-US" smtClean="0"/>
              <a:t>12/13/23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A67739-D8DE-3C4D-9830-93CAD38FD9B0}" type="slidenum">
              <a:rPr lang="en-US" smtClean="0"/>
              <a:t>‹#›</a:t>
            </a:fld>
            <a:endParaRPr lang="en-US"/>
          </a:p>
        </p:txBody>
      </p:sp>
    </p:spTree>
    <p:extLst>
      <p:ext uri="{BB962C8B-B14F-4D97-AF65-F5344CB8AC3E}">
        <p14:creationId xmlns:p14="http://schemas.microsoft.com/office/powerpoint/2010/main" val="2534622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43C79D7A-97F1-2047-A0C9-279DA28BB64C}" type="datetimeFigureOut">
              <a:rPr lang="en-US" smtClean="0"/>
              <a:t>12/13/23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A67739-D8DE-3C4D-9830-93CAD38FD9B0}" type="slidenum">
              <a:rPr lang="en-US" smtClean="0"/>
              <a:t>‹#›</a:t>
            </a:fld>
            <a:endParaRPr lang="en-US"/>
          </a:p>
        </p:txBody>
      </p:sp>
    </p:spTree>
    <p:extLst>
      <p:ext uri="{BB962C8B-B14F-4D97-AF65-F5344CB8AC3E}">
        <p14:creationId xmlns:p14="http://schemas.microsoft.com/office/powerpoint/2010/main" val="305224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43C79D7A-97F1-2047-A0C9-279DA28BB64C}" type="datetimeFigureOut">
              <a:rPr lang="en-US" smtClean="0"/>
              <a:t>12/13/23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A67739-D8DE-3C4D-9830-93CAD38FD9B0}" type="slidenum">
              <a:rPr lang="en-US" smtClean="0"/>
              <a:t>‹#›</a:t>
            </a:fld>
            <a:endParaRPr lang="en-US"/>
          </a:p>
        </p:txBody>
      </p:sp>
    </p:spTree>
    <p:extLst>
      <p:ext uri="{BB962C8B-B14F-4D97-AF65-F5344CB8AC3E}">
        <p14:creationId xmlns:p14="http://schemas.microsoft.com/office/powerpoint/2010/main" val="3119209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43C79D7A-97F1-2047-A0C9-279DA28BB64C}" type="datetimeFigureOut">
              <a:rPr lang="en-US" smtClean="0"/>
              <a:t>12/13/23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A67739-D8DE-3C4D-9830-93CAD38FD9B0}" type="slidenum">
              <a:rPr lang="en-US" smtClean="0"/>
              <a:t>‹#›</a:t>
            </a:fld>
            <a:endParaRPr lang="en-US"/>
          </a:p>
        </p:txBody>
      </p:sp>
    </p:spTree>
    <p:extLst>
      <p:ext uri="{BB962C8B-B14F-4D97-AF65-F5344CB8AC3E}">
        <p14:creationId xmlns:p14="http://schemas.microsoft.com/office/powerpoint/2010/main" val="1468008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3C79D7A-97F1-2047-A0C9-279DA28BB64C}" type="datetimeFigureOut">
              <a:rPr lang="en-US" smtClean="0"/>
              <a:t>12/13/23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A67739-D8DE-3C4D-9830-93CAD38FD9B0}" type="slidenum">
              <a:rPr lang="en-US" smtClean="0"/>
              <a:t>‹#›</a:t>
            </a:fld>
            <a:endParaRPr lang="en-US"/>
          </a:p>
        </p:txBody>
      </p:sp>
    </p:spTree>
    <p:extLst>
      <p:ext uri="{BB962C8B-B14F-4D97-AF65-F5344CB8AC3E}">
        <p14:creationId xmlns:p14="http://schemas.microsoft.com/office/powerpoint/2010/main" val="2443767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43C79D7A-97F1-2047-A0C9-279DA28BB64C}" type="datetimeFigureOut">
              <a:rPr lang="en-US" smtClean="0"/>
              <a:t>12/13/23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A67739-D8DE-3C4D-9830-93CAD38FD9B0}" type="slidenum">
              <a:rPr lang="en-US" smtClean="0"/>
              <a:t>‹#›</a:t>
            </a:fld>
            <a:endParaRPr lang="en-US"/>
          </a:p>
        </p:txBody>
      </p:sp>
    </p:spTree>
    <p:extLst>
      <p:ext uri="{BB962C8B-B14F-4D97-AF65-F5344CB8AC3E}">
        <p14:creationId xmlns:p14="http://schemas.microsoft.com/office/powerpoint/2010/main" val="954047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43C79D7A-97F1-2047-A0C9-279DA28BB64C}" type="datetimeFigureOut">
              <a:rPr lang="en-US" smtClean="0"/>
              <a:t>12/13/23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A67739-D8DE-3C4D-9830-93CAD38FD9B0}" type="slidenum">
              <a:rPr lang="en-US" smtClean="0"/>
              <a:t>‹#›</a:t>
            </a:fld>
            <a:endParaRPr lang="en-US"/>
          </a:p>
        </p:txBody>
      </p:sp>
    </p:spTree>
    <p:extLst>
      <p:ext uri="{BB962C8B-B14F-4D97-AF65-F5344CB8AC3E}">
        <p14:creationId xmlns:p14="http://schemas.microsoft.com/office/powerpoint/2010/main" val="1757452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43C79D7A-97F1-2047-A0C9-279DA28BB64C}" type="datetimeFigureOut">
              <a:rPr lang="en-US" smtClean="0"/>
              <a:t>12/13/23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A67739-D8DE-3C4D-9830-93CAD38FD9B0}" type="slidenum">
              <a:rPr lang="en-US" smtClean="0"/>
              <a:t>‹#›</a:t>
            </a:fld>
            <a:endParaRPr lang="en-US"/>
          </a:p>
        </p:txBody>
      </p:sp>
    </p:spTree>
    <p:extLst>
      <p:ext uri="{BB962C8B-B14F-4D97-AF65-F5344CB8AC3E}">
        <p14:creationId xmlns:p14="http://schemas.microsoft.com/office/powerpoint/2010/main" val="2126858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C79D7A-97F1-2047-A0C9-279DA28BB64C}" type="datetimeFigureOut">
              <a:rPr lang="en-US" smtClean="0"/>
              <a:t>12/13/23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A67739-D8DE-3C4D-9830-93CAD38FD9B0}" type="slidenum">
              <a:rPr lang="en-US" smtClean="0"/>
              <a:t>‹#›</a:t>
            </a:fld>
            <a:endParaRPr lang="en-US"/>
          </a:p>
        </p:txBody>
      </p:sp>
    </p:spTree>
    <p:extLst>
      <p:ext uri="{BB962C8B-B14F-4D97-AF65-F5344CB8AC3E}">
        <p14:creationId xmlns:p14="http://schemas.microsoft.com/office/powerpoint/2010/main" val="2695701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43C79D7A-97F1-2047-A0C9-279DA28BB64C}" type="datetimeFigureOut">
              <a:rPr lang="en-US" smtClean="0"/>
              <a:t>12/13/23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A67739-D8DE-3C4D-9830-93CAD38FD9B0}" type="slidenum">
              <a:rPr lang="en-US" smtClean="0"/>
              <a:t>‹#›</a:t>
            </a:fld>
            <a:endParaRPr lang="en-US"/>
          </a:p>
        </p:txBody>
      </p:sp>
    </p:spTree>
    <p:extLst>
      <p:ext uri="{BB962C8B-B14F-4D97-AF65-F5344CB8AC3E}">
        <p14:creationId xmlns:p14="http://schemas.microsoft.com/office/powerpoint/2010/main" val="3019075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43C79D7A-97F1-2047-A0C9-279DA28BB64C}" type="datetimeFigureOut">
              <a:rPr lang="en-US" smtClean="0"/>
              <a:t>12/13/23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A67739-D8DE-3C4D-9830-93CAD38FD9B0}" type="slidenum">
              <a:rPr lang="en-US" smtClean="0"/>
              <a:t>‹#›</a:t>
            </a:fld>
            <a:endParaRPr lang="en-US"/>
          </a:p>
        </p:txBody>
      </p:sp>
    </p:spTree>
    <p:extLst>
      <p:ext uri="{BB962C8B-B14F-4D97-AF65-F5344CB8AC3E}">
        <p14:creationId xmlns:p14="http://schemas.microsoft.com/office/powerpoint/2010/main" val="566882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C79D7A-97F1-2047-A0C9-279DA28BB64C}" type="datetimeFigureOut">
              <a:rPr lang="en-US" smtClean="0"/>
              <a:t>12/13/23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A67739-D8DE-3C4D-9830-93CAD38FD9B0}" type="slidenum">
              <a:rPr lang="en-US" smtClean="0"/>
              <a:t>‹#›</a:t>
            </a:fld>
            <a:endParaRPr lang="en-US"/>
          </a:p>
        </p:txBody>
      </p:sp>
    </p:spTree>
    <p:extLst>
      <p:ext uri="{BB962C8B-B14F-4D97-AF65-F5344CB8AC3E}">
        <p14:creationId xmlns:p14="http://schemas.microsoft.com/office/powerpoint/2010/main" val="1804602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975350"/>
          </a:xfrm>
        </p:spPr>
        <p:txBody>
          <a:bodyPr>
            <a:normAutofit fontScale="90000"/>
          </a:bodyPr>
          <a:lstStyle/>
          <a:p>
            <a:pPr algn="l"/>
            <a:r>
              <a:rPr lang="en-US" b="1" dirty="0">
                <a:latin typeface="Garamond" panose="02020404030301010803" pitchFamily="18" charset="0"/>
              </a:rPr>
              <a:t>Adoption of Formal Health Insurance: Financial and Informational Role of Informal Networks</a:t>
            </a:r>
            <a:br>
              <a:rPr lang="en-US" dirty="0">
                <a:latin typeface="Garamond" panose="02020404030301010803" pitchFamily="18" charset="0"/>
              </a:rPr>
            </a:br>
            <a:r>
              <a:rPr lang="en-US" sz="4000" dirty="0">
                <a:latin typeface="Garamond" panose="02020404030301010803" pitchFamily="18" charset="0"/>
              </a:rPr>
              <a:t>(Bhattacharya, Chakraborty &amp; Mukherjee)</a:t>
            </a:r>
            <a:br>
              <a:rPr lang="en-US" dirty="0">
                <a:latin typeface="Garamond" panose="02020404030301010803" pitchFamily="18" charset="0"/>
              </a:rPr>
            </a:br>
            <a:br>
              <a:rPr lang="en-US" dirty="0">
                <a:latin typeface="Garamond" panose="02020404030301010803" pitchFamily="18" charset="0"/>
              </a:rPr>
            </a:br>
            <a:br>
              <a:rPr lang="en-US" dirty="0">
                <a:latin typeface="Garamond" panose="02020404030301010803" pitchFamily="18" charset="0"/>
              </a:rPr>
            </a:br>
            <a:r>
              <a:rPr lang="en-US" sz="2700" dirty="0">
                <a:latin typeface="Garamond" panose="02020404030301010803" pitchFamily="18" charset="0"/>
              </a:rPr>
              <a:t>Discussion by: </a:t>
            </a:r>
            <a:r>
              <a:rPr lang="en-US" sz="2700" b="1" dirty="0">
                <a:latin typeface="Garamond" panose="02020404030301010803" pitchFamily="18" charset="0"/>
              </a:rPr>
              <a:t>Indradeep Ghosh</a:t>
            </a:r>
            <a:br>
              <a:rPr lang="en-US" sz="3100" dirty="0">
                <a:latin typeface="Garamond" panose="02020404030301010803" pitchFamily="18" charset="0"/>
              </a:rPr>
            </a:br>
            <a:r>
              <a:rPr lang="en-US" sz="3100" dirty="0">
                <a:latin typeface="Garamond" panose="02020404030301010803" pitchFamily="18" charset="0"/>
              </a:rPr>
              <a:t>			     </a:t>
            </a:r>
            <a:r>
              <a:rPr lang="en-US" sz="2700" dirty="0">
                <a:latin typeface="Garamond" panose="02020404030301010803" pitchFamily="18" charset="0"/>
              </a:rPr>
              <a:t>Executive Director, Dvara Research</a:t>
            </a:r>
            <a:br>
              <a:rPr lang="en-US" sz="3600" dirty="0">
                <a:latin typeface="Garamond" panose="02020404030301010803" pitchFamily="18" charset="0"/>
              </a:rPr>
            </a:br>
            <a:endParaRPr lang="en-US" dirty="0">
              <a:latin typeface="Garamond" panose="02020404030301010803" pitchFamily="18" charset="0"/>
            </a:endParaRPr>
          </a:p>
        </p:txBody>
      </p:sp>
      <p:sp>
        <p:nvSpPr>
          <p:cNvPr id="4" name="Slide Number Placeholder 3"/>
          <p:cNvSpPr>
            <a:spLocks noGrp="1"/>
          </p:cNvSpPr>
          <p:nvPr>
            <p:ph type="sldNum" sz="quarter" idx="12"/>
          </p:nvPr>
        </p:nvSpPr>
        <p:spPr/>
        <p:txBody>
          <a:bodyPr/>
          <a:lstStyle/>
          <a:p>
            <a:fld id="{CF423CAF-EF78-A246-A136-25B463AB8534}" type="slidenum">
              <a:rPr lang="en-US" smtClean="0">
                <a:solidFill>
                  <a:prstClr val="black">
                    <a:tint val="75000"/>
                  </a:prstClr>
                </a:solidFill>
                <a:latin typeface="Calibri"/>
              </a:rPr>
              <a:pPr/>
              <a:t>1</a:t>
            </a:fld>
            <a:endParaRPr lang="en-US">
              <a:solidFill>
                <a:prstClr val="black">
                  <a:tint val="75000"/>
                </a:prstClr>
              </a:solidFill>
              <a:latin typeface="Calibri"/>
            </a:endParaRPr>
          </a:p>
        </p:txBody>
      </p:sp>
    </p:spTree>
    <p:extLst>
      <p:ext uri="{BB962C8B-B14F-4D97-AF65-F5344CB8AC3E}">
        <p14:creationId xmlns:p14="http://schemas.microsoft.com/office/powerpoint/2010/main" val="880430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7974"/>
            <a:ext cx="8229600" cy="1143000"/>
          </a:xfrm>
        </p:spPr>
        <p:txBody>
          <a:bodyPr>
            <a:normAutofit/>
          </a:bodyPr>
          <a:lstStyle/>
          <a:p>
            <a:pPr algn="l"/>
            <a:r>
              <a:rPr lang="en-US" sz="3600" dirty="0">
                <a:latin typeface="Garamond" panose="02020404030301010803" pitchFamily="18" charset="0"/>
              </a:rPr>
              <a:t>Description of Paper</a:t>
            </a:r>
          </a:p>
        </p:txBody>
      </p:sp>
      <p:sp>
        <p:nvSpPr>
          <p:cNvPr id="3" name="Content Placeholder 2"/>
          <p:cNvSpPr>
            <a:spLocks noGrp="1"/>
          </p:cNvSpPr>
          <p:nvPr>
            <p:ph idx="1"/>
          </p:nvPr>
        </p:nvSpPr>
        <p:spPr>
          <a:xfrm>
            <a:off x="457200" y="902543"/>
            <a:ext cx="8229600" cy="5775387"/>
          </a:xfrm>
        </p:spPr>
        <p:txBody>
          <a:bodyPr>
            <a:noAutofit/>
          </a:bodyPr>
          <a:lstStyle/>
          <a:p>
            <a:pPr marL="114300" indent="0">
              <a:buNone/>
            </a:pPr>
            <a:r>
              <a:rPr lang="en-US" sz="2000" dirty="0">
                <a:latin typeface="Garamond" panose="02020404030301010803" pitchFamily="18" charset="0"/>
              </a:rPr>
              <a:t>Authors study the role of informal networks in explaining the low usage of publicly provided free health insurance schemes. </a:t>
            </a:r>
          </a:p>
          <a:p>
            <a:pPr marL="114300" indent="0">
              <a:buNone/>
            </a:pPr>
            <a:endParaRPr lang="en-US" sz="2000" dirty="0">
              <a:latin typeface="Garamond" panose="02020404030301010803" pitchFamily="18" charset="0"/>
            </a:endParaRPr>
          </a:p>
          <a:p>
            <a:pPr marL="114300" indent="0">
              <a:buNone/>
            </a:pPr>
            <a:r>
              <a:rPr lang="en-US" sz="2000" dirty="0">
                <a:latin typeface="Garamond" panose="02020404030301010803" pitchFamily="18" charset="0"/>
              </a:rPr>
              <a:t>They hypothesize that unlike in the case of individuals who will adopt the free insurance only if they expect net positive benefits, for members of informal networks where financial fallouts of health shocks to any member are borne by the entire community (partly or wholly), it is in the interest of all members to adopt and use insurance. </a:t>
            </a:r>
          </a:p>
          <a:p>
            <a:pPr marL="114300" indent="0">
              <a:buNone/>
            </a:pPr>
            <a:endParaRPr lang="en-US" sz="2000" dirty="0">
              <a:latin typeface="Garamond" panose="02020404030301010803" pitchFamily="18" charset="0"/>
            </a:endParaRPr>
          </a:p>
          <a:p>
            <a:pPr marL="114300" indent="0">
              <a:buNone/>
            </a:pPr>
            <a:r>
              <a:rPr lang="en-US" sz="2000" dirty="0">
                <a:latin typeface="Garamond" panose="02020404030301010803" pitchFamily="18" charset="0"/>
              </a:rPr>
              <a:t>They empirically test this hypothesis in the context of Andhra Pradesh’s </a:t>
            </a:r>
            <a:r>
              <a:rPr lang="en-US" sz="2000" dirty="0" err="1">
                <a:latin typeface="Garamond" panose="02020404030301010803" pitchFamily="18" charset="0"/>
              </a:rPr>
              <a:t>Aryogasri</a:t>
            </a:r>
            <a:r>
              <a:rPr lang="en-US" sz="2000" dirty="0">
                <a:latin typeface="Garamond" panose="02020404030301010803" pitchFamily="18" charset="0"/>
              </a:rPr>
              <a:t> health insurance program.</a:t>
            </a:r>
          </a:p>
          <a:p>
            <a:pPr marL="114300" indent="0">
              <a:buNone/>
            </a:pPr>
            <a:endParaRPr lang="en-US" sz="2000" dirty="0">
              <a:latin typeface="Garamond" panose="02020404030301010803" pitchFamily="18" charset="0"/>
            </a:endParaRPr>
          </a:p>
          <a:p>
            <a:pPr marL="114300" indent="0">
              <a:buNone/>
            </a:pPr>
            <a:r>
              <a:rPr lang="en-US" sz="2000" dirty="0">
                <a:latin typeface="Garamond" panose="02020404030301010803" pitchFamily="18" charset="0"/>
              </a:rPr>
              <a:t>They find that (1) adoption and utilization are higher for households with informal networks, (2) for households outside informal networks, adoption and utilization increase after experiencing a health shock, (3) there is heterogeneity in these effects based on access to medical facilities, and (4) informal insurance complements formal insurance.</a:t>
            </a:r>
          </a:p>
        </p:txBody>
      </p:sp>
      <p:sp>
        <p:nvSpPr>
          <p:cNvPr id="4" name="Slide Number Placeholder 3"/>
          <p:cNvSpPr>
            <a:spLocks noGrp="1"/>
          </p:cNvSpPr>
          <p:nvPr>
            <p:ph type="sldNum" sz="quarter" idx="12"/>
          </p:nvPr>
        </p:nvSpPr>
        <p:spPr/>
        <p:txBody>
          <a:bodyPr/>
          <a:lstStyle/>
          <a:p>
            <a:fld id="{CF423CAF-EF78-A246-A136-25B463AB8534}" type="slidenum">
              <a:rPr lang="en-US" smtClean="0">
                <a:solidFill>
                  <a:prstClr val="black">
                    <a:tint val="75000"/>
                  </a:prstClr>
                </a:solidFill>
                <a:latin typeface="Calibri"/>
              </a:rPr>
              <a:pPr/>
              <a:t>2</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209338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458"/>
            <a:ext cx="8229600" cy="1143000"/>
          </a:xfrm>
        </p:spPr>
        <p:txBody>
          <a:bodyPr>
            <a:normAutofit/>
          </a:bodyPr>
          <a:lstStyle/>
          <a:p>
            <a:pPr algn="l"/>
            <a:r>
              <a:rPr lang="en-US" sz="3600" dirty="0">
                <a:latin typeface="Garamond" panose="02020404030301010803" pitchFamily="18" charset="0"/>
              </a:rPr>
              <a:t>Comments on Style</a:t>
            </a:r>
          </a:p>
        </p:txBody>
      </p:sp>
      <p:sp>
        <p:nvSpPr>
          <p:cNvPr id="3" name="Content Placeholder 2"/>
          <p:cNvSpPr>
            <a:spLocks noGrp="1"/>
          </p:cNvSpPr>
          <p:nvPr>
            <p:ph idx="1"/>
          </p:nvPr>
        </p:nvSpPr>
        <p:spPr>
          <a:xfrm>
            <a:off x="457200" y="1072874"/>
            <a:ext cx="8229600" cy="5648601"/>
          </a:xfrm>
        </p:spPr>
        <p:txBody>
          <a:bodyPr>
            <a:noAutofit/>
          </a:bodyPr>
          <a:lstStyle/>
          <a:p>
            <a:pPr marL="114300" indent="0">
              <a:buNone/>
            </a:pPr>
            <a:r>
              <a:rPr lang="en-IN" sz="2200" dirty="0">
                <a:latin typeface="Garamond" panose="02020404030301010803" pitchFamily="18" charset="0"/>
              </a:rPr>
              <a:t>The paper needs harmonization – the different parts of the paper don’t hang together as one coherent piece; for example</a:t>
            </a:r>
          </a:p>
          <a:p>
            <a:pPr marL="800100" lvl="1">
              <a:buFont typeface="Arial" panose="020B0604020202020204" pitchFamily="34" charset="0"/>
              <a:buChar char="•"/>
            </a:pPr>
            <a:r>
              <a:rPr lang="en-IN" sz="1900" dirty="0">
                <a:latin typeface="Garamond" panose="02020404030301010803" pitchFamily="18" charset="0"/>
              </a:rPr>
              <a:t>The last sentence of the abstract appears to summarize the paper’s finding as “informal insurance complements formal insurance” – but this is not what the paper actually finds</a:t>
            </a:r>
          </a:p>
          <a:p>
            <a:pPr marL="800100" lvl="1">
              <a:buFont typeface="Arial" panose="020B0604020202020204" pitchFamily="34" charset="0"/>
              <a:buChar char="•"/>
            </a:pPr>
            <a:r>
              <a:rPr lang="en-IN" sz="1900" dirty="0">
                <a:latin typeface="Garamond" panose="02020404030301010803" pitchFamily="18" charset="0"/>
              </a:rPr>
              <a:t>The introduction suggests that both pecuniary and non-pecuniary costs of take up and utilization will be accounted for, the theoretical section only allows for non-pecuniary costs while the empirical section appears to cover both types</a:t>
            </a:r>
          </a:p>
          <a:p>
            <a:pPr marL="800100" lvl="1">
              <a:buFont typeface="Arial" panose="020B0604020202020204" pitchFamily="34" charset="0"/>
              <a:buChar char="•"/>
            </a:pPr>
            <a:r>
              <a:rPr lang="en-IN" sz="1900" dirty="0">
                <a:latin typeface="Garamond" panose="02020404030301010803" pitchFamily="18" charset="0"/>
              </a:rPr>
              <a:t>The theoretical section says nothing about the nature of information networks, but the empirical section claims that it does</a:t>
            </a:r>
          </a:p>
          <a:p>
            <a:pPr marL="800100" lvl="1">
              <a:buFont typeface="Arial" panose="020B0604020202020204" pitchFamily="34" charset="0"/>
              <a:buChar char="•"/>
            </a:pPr>
            <a:r>
              <a:rPr lang="en-IN" sz="1900" dirty="0">
                <a:latin typeface="Garamond" panose="02020404030301010803" pitchFamily="18" charset="0"/>
              </a:rPr>
              <a:t>The theoretical section assumes a static model, but the empirical section presumes a dynamic setting</a:t>
            </a:r>
          </a:p>
          <a:p>
            <a:pPr marL="114300" indent="0">
              <a:buNone/>
            </a:pPr>
            <a:endParaRPr lang="en-IN" sz="2000" dirty="0">
              <a:latin typeface="Garamond" panose="02020404030301010803" pitchFamily="18" charset="0"/>
            </a:endParaRPr>
          </a:p>
          <a:p>
            <a:pPr marL="114300" indent="0">
              <a:buNone/>
            </a:pPr>
            <a:r>
              <a:rPr lang="en-IN" sz="2200" dirty="0">
                <a:latin typeface="Garamond" panose="02020404030301010803" pitchFamily="18" charset="0"/>
              </a:rPr>
              <a:t>The paper needs proofreading – typos abound, prepositions are missing, singular and plural are mixed up, etc.</a:t>
            </a:r>
          </a:p>
        </p:txBody>
      </p:sp>
      <p:sp>
        <p:nvSpPr>
          <p:cNvPr id="4" name="Slide Number Placeholder 3"/>
          <p:cNvSpPr>
            <a:spLocks noGrp="1"/>
          </p:cNvSpPr>
          <p:nvPr>
            <p:ph type="sldNum" sz="quarter" idx="12"/>
          </p:nvPr>
        </p:nvSpPr>
        <p:spPr/>
        <p:txBody>
          <a:bodyPr/>
          <a:lstStyle/>
          <a:p>
            <a:fld id="{CF423CAF-EF78-A246-A136-25B463AB8534}" type="slidenum">
              <a:rPr lang="en-US" smtClean="0">
                <a:solidFill>
                  <a:prstClr val="black">
                    <a:tint val="75000"/>
                  </a:prstClr>
                </a:solidFill>
                <a:latin typeface="Calibri"/>
              </a:rPr>
              <a:pPr/>
              <a:t>3</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983080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458"/>
            <a:ext cx="8229600" cy="1143000"/>
          </a:xfrm>
        </p:spPr>
        <p:txBody>
          <a:bodyPr>
            <a:normAutofit/>
          </a:bodyPr>
          <a:lstStyle/>
          <a:p>
            <a:pPr algn="l"/>
            <a:r>
              <a:rPr lang="en-US" sz="3600" dirty="0">
                <a:latin typeface="Garamond" panose="02020404030301010803" pitchFamily="18" charset="0"/>
              </a:rPr>
              <a:t>Comments on Theoretical Model</a:t>
            </a:r>
          </a:p>
        </p:txBody>
      </p:sp>
      <p:sp>
        <p:nvSpPr>
          <p:cNvPr id="3" name="Content Placeholder 2"/>
          <p:cNvSpPr>
            <a:spLocks noGrp="1"/>
          </p:cNvSpPr>
          <p:nvPr>
            <p:ph idx="1"/>
          </p:nvPr>
        </p:nvSpPr>
        <p:spPr>
          <a:xfrm>
            <a:off x="457200" y="890311"/>
            <a:ext cx="8229600" cy="5648601"/>
          </a:xfrm>
        </p:spPr>
        <p:txBody>
          <a:bodyPr>
            <a:noAutofit/>
          </a:bodyPr>
          <a:lstStyle/>
          <a:p>
            <a:pPr marL="114300" indent="0">
              <a:buNone/>
            </a:pPr>
            <a:r>
              <a:rPr lang="en-IN" sz="2100" dirty="0">
                <a:latin typeface="Garamond" panose="02020404030301010803" pitchFamily="18" charset="0"/>
              </a:rPr>
              <a:t>The model seems too contrived</a:t>
            </a:r>
          </a:p>
          <a:p>
            <a:pPr marL="800100" lvl="1">
              <a:buFont typeface="Arial" panose="020B0604020202020204" pitchFamily="34" charset="0"/>
              <a:buChar char="•"/>
            </a:pPr>
            <a:r>
              <a:rPr lang="en-IN" sz="1800" dirty="0">
                <a:latin typeface="Garamond" panose="02020404030301010803" pitchFamily="18" charset="0"/>
              </a:rPr>
              <a:t>The static nature of the model hides dynamic aspects of informal networks that could matter (what if the informal insurance takes the form of a loan?)</a:t>
            </a:r>
          </a:p>
          <a:p>
            <a:pPr marL="800100" lvl="1">
              <a:buFont typeface="Arial" panose="020B0604020202020204" pitchFamily="34" charset="0"/>
              <a:buChar char="•"/>
            </a:pPr>
            <a:r>
              <a:rPr lang="en-IN" sz="1800" dirty="0">
                <a:latin typeface="Garamond" panose="02020404030301010803" pitchFamily="18" charset="0"/>
              </a:rPr>
              <a:t>The nature of non-pecuniary costs is not adequately circumscribed (what if the non-pecuniary costs are </a:t>
            </a:r>
            <a:r>
              <a:rPr lang="en-IN" sz="1800" i="1" dirty="0">
                <a:latin typeface="Garamond" panose="02020404030301010803" pitchFamily="18" charset="0"/>
              </a:rPr>
              <a:t>also</a:t>
            </a:r>
            <a:r>
              <a:rPr lang="en-IN" sz="1800" dirty="0">
                <a:latin typeface="Garamond" panose="02020404030301010803" pitchFamily="18" charset="0"/>
              </a:rPr>
              <a:t> shared – this is not unlikely at all), so the inequalities are too hastily arrived at</a:t>
            </a:r>
          </a:p>
          <a:p>
            <a:pPr marL="800100" lvl="1">
              <a:buFont typeface="Arial" panose="020B0604020202020204" pitchFamily="34" charset="0"/>
              <a:buChar char="•"/>
            </a:pPr>
            <a:r>
              <a:rPr lang="en-IN" sz="1800" dirty="0">
                <a:latin typeface="Garamond" panose="02020404030301010803" pitchFamily="18" charset="0"/>
              </a:rPr>
              <a:t>There is only the possibility for informal insurance to substitute for formal insurance</a:t>
            </a:r>
          </a:p>
          <a:p>
            <a:pPr marL="800100" lvl="1">
              <a:buFont typeface="Arial" panose="020B0604020202020204" pitchFamily="34" charset="0"/>
              <a:buChar char="•"/>
            </a:pPr>
            <a:r>
              <a:rPr lang="en-IN" sz="1800" dirty="0">
                <a:latin typeface="Garamond" panose="02020404030301010803" pitchFamily="18" charset="0"/>
              </a:rPr>
              <a:t>Why must q0 be the same for all subjects? Why must q1 &gt; q0? Why must T &lt; q0*K &lt; q1*K? The distance between assumptions and results is minimal</a:t>
            </a:r>
          </a:p>
          <a:p>
            <a:pPr marL="57150" indent="0">
              <a:buNone/>
            </a:pPr>
            <a:endParaRPr lang="en-US" sz="2100" dirty="0">
              <a:latin typeface="Garamond" panose="02020404030301010803" pitchFamily="18" charset="0"/>
            </a:endParaRPr>
          </a:p>
          <a:p>
            <a:pPr marL="57150" indent="0">
              <a:buNone/>
            </a:pPr>
            <a:r>
              <a:rPr lang="en-US" sz="2100" dirty="0">
                <a:latin typeface="Garamond" panose="02020404030301010803" pitchFamily="18" charset="0"/>
              </a:rPr>
              <a:t>The model </a:t>
            </a:r>
            <a:r>
              <a:rPr lang="en-US" sz="2100" i="1" dirty="0">
                <a:latin typeface="Garamond" panose="02020404030301010803" pitchFamily="18" charset="0"/>
              </a:rPr>
              <a:t>only</a:t>
            </a:r>
            <a:r>
              <a:rPr lang="en-US" sz="2100" dirty="0">
                <a:latin typeface="Garamond" panose="02020404030301010803" pitchFamily="18" charset="0"/>
              </a:rPr>
              <a:t> makes predictions about the take up and utilization of formal health insurance by non-members</a:t>
            </a:r>
          </a:p>
          <a:p>
            <a:pPr marL="57150" indent="0">
              <a:buNone/>
            </a:pPr>
            <a:endParaRPr lang="en-IN" sz="2100" dirty="0">
              <a:latin typeface="Garamond" panose="02020404030301010803" pitchFamily="18" charset="0"/>
            </a:endParaRPr>
          </a:p>
          <a:p>
            <a:pPr marL="57150" indent="0">
              <a:buNone/>
            </a:pPr>
            <a:r>
              <a:rPr lang="en-IN" sz="2100" dirty="0">
                <a:latin typeface="Garamond" panose="02020404030301010803" pitchFamily="18" charset="0"/>
              </a:rPr>
              <a:t>Some field work to understand the local context (e.g. nature of non-pecuniary costs, nature of financial and information networks) would have been highly beneficial for model construction and descriptive richness</a:t>
            </a:r>
            <a:endParaRPr lang="en-US" sz="2100" dirty="0">
              <a:latin typeface="Garamond" panose="02020404030301010803" pitchFamily="18" charset="0"/>
            </a:endParaRPr>
          </a:p>
        </p:txBody>
      </p:sp>
      <p:sp>
        <p:nvSpPr>
          <p:cNvPr id="4" name="Slide Number Placeholder 3"/>
          <p:cNvSpPr>
            <a:spLocks noGrp="1"/>
          </p:cNvSpPr>
          <p:nvPr>
            <p:ph type="sldNum" sz="quarter" idx="12"/>
          </p:nvPr>
        </p:nvSpPr>
        <p:spPr/>
        <p:txBody>
          <a:bodyPr/>
          <a:lstStyle/>
          <a:p>
            <a:fld id="{CF423CAF-EF78-A246-A136-25B463AB8534}" type="slidenum">
              <a:rPr lang="en-US" smtClean="0">
                <a:solidFill>
                  <a:prstClr val="black">
                    <a:tint val="75000"/>
                  </a:prstClr>
                </a:solidFill>
                <a:latin typeface="Calibri"/>
              </a:rPr>
              <a:pPr/>
              <a:t>4</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2533304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458"/>
            <a:ext cx="8229600" cy="1143000"/>
          </a:xfrm>
        </p:spPr>
        <p:txBody>
          <a:bodyPr>
            <a:normAutofit/>
          </a:bodyPr>
          <a:lstStyle/>
          <a:p>
            <a:pPr algn="l"/>
            <a:r>
              <a:rPr lang="en-US" sz="3600" dirty="0">
                <a:latin typeface="Garamond" panose="02020404030301010803" pitchFamily="18" charset="0"/>
              </a:rPr>
              <a:t>Comments on Data Descriptions</a:t>
            </a:r>
          </a:p>
        </p:txBody>
      </p:sp>
      <p:sp>
        <p:nvSpPr>
          <p:cNvPr id="3" name="Content Placeholder 2"/>
          <p:cNvSpPr>
            <a:spLocks noGrp="1"/>
          </p:cNvSpPr>
          <p:nvPr>
            <p:ph idx="1"/>
          </p:nvPr>
        </p:nvSpPr>
        <p:spPr>
          <a:xfrm>
            <a:off x="457200" y="904146"/>
            <a:ext cx="8229600" cy="5648601"/>
          </a:xfrm>
        </p:spPr>
        <p:txBody>
          <a:bodyPr>
            <a:noAutofit/>
          </a:bodyPr>
          <a:lstStyle/>
          <a:p>
            <a:pPr marL="114300" indent="0">
              <a:buNone/>
            </a:pPr>
            <a:r>
              <a:rPr lang="en-IN" sz="2200" dirty="0">
                <a:latin typeface="Garamond" panose="02020404030301010803" pitchFamily="18" charset="0"/>
              </a:rPr>
              <a:t>No explanation is provided for why IHDS was not considered</a:t>
            </a:r>
          </a:p>
          <a:p>
            <a:pPr marL="114300" indent="0">
              <a:buNone/>
            </a:pPr>
            <a:endParaRPr lang="en-IN" sz="2200" dirty="0">
              <a:latin typeface="Garamond" panose="02020404030301010803" pitchFamily="18" charset="0"/>
            </a:endParaRPr>
          </a:p>
          <a:p>
            <a:pPr marL="114300" indent="0">
              <a:buNone/>
            </a:pPr>
            <a:r>
              <a:rPr lang="en-IN" sz="2200" dirty="0">
                <a:latin typeface="Garamond" panose="02020404030301010803" pitchFamily="18" charset="0"/>
              </a:rPr>
              <a:t>It would be helpful to understand (for modelling purposes as well as interpretation of results): </a:t>
            </a:r>
          </a:p>
          <a:p>
            <a:pPr marL="800100" lvl="1">
              <a:buFont typeface="Arial" panose="020B0604020202020204" pitchFamily="34" charset="0"/>
              <a:buChar char="•"/>
            </a:pPr>
            <a:r>
              <a:rPr lang="en-IN" sz="1900" dirty="0">
                <a:latin typeface="Garamond" panose="02020404030301010803" pitchFamily="18" charset="0"/>
              </a:rPr>
              <a:t>what form the renewal process of RAS takes – is it automatic or is re-registration required (in which case, how are drop offs treated/theorized?)</a:t>
            </a:r>
          </a:p>
          <a:p>
            <a:pPr marL="800100" lvl="1">
              <a:buFont typeface="Arial" panose="020B0604020202020204" pitchFamily="34" charset="0"/>
              <a:buChar char="•"/>
            </a:pPr>
            <a:r>
              <a:rPr lang="en-IN" sz="1900" dirty="0">
                <a:latin typeface="Garamond" panose="02020404030301010803" pitchFamily="18" charset="0"/>
              </a:rPr>
              <a:t>the role that participation in formal finance (e.g. ownership and usage of a bank account) plays in the lives of subjects</a:t>
            </a:r>
          </a:p>
          <a:p>
            <a:pPr marL="800100" lvl="1">
              <a:buFont typeface="Arial" panose="020B0604020202020204" pitchFamily="34" charset="0"/>
              <a:buChar char="•"/>
            </a:pPr>
            <a:r>
              <a:rPr lang="en-IN" sz="1900" dirty="0">
                <a:latin typeface="Garamond" panose="02020404030301010803" pitchFamily="18" charset="0"/>
              </a:rPr>
              <a:t>the reasons for the trends we see in expected and actual participation rates in informal financial networks</a:t>
            </a:r>
          </a:p>
          <a:p>
            <a:pPr marL="800100" lvl="1">
              <a:buFont typeface="Arial" panose="020B0604020202020204" pitchFamily="34" charset="0"/>
              <a:buChar char="•"/>
            </a:pPr>
            <a:r>
              <a:rPr lang="en-IN" sz="1900" dirty="0">
                <a:latin typeface="Garamond" panose="02020404030301010803" pitchFamily="18" charset="0"/>
              </a:rPr>
              <a:t>the reasons for the inverse trends we see for social group membership and community engagement</a:t>
            </a:r>
          </a:p>
          <a:p>
            <a:pPr marL="800100" lvl="1">
              <a:buFont typeface="Arial" panose="020B0604020202020204" pitchFamily="34" charset="0"/>
              <a:buChar char="•"/>
            </a:pPr>
            <a:r>
              <a:rPr lang="en-IN" sz="1900" dirty="0">
                <a:latin typeface="Garamond" panose="02020404030301010803" pitchFamily="18" charset="0"/>
              </a:rPr>
              <a:t>the data constraints that compel the authors to define the current health shock in the way that they do (because if they were not so compelled or constrained, the data itself could have provided a straightforward test of whether q1 may be presumed to be greater than q0)</a:t>
            </a:r>
            <a:endParaRPr lang="en-IN" sz="2000" dirty="0">
              <a:latin typeface="Garamond" panose="02020404030301010803" pitchFamily="18" charset="0"/>
            </a:endParaRPr>
          </a:p>
          <a:p>
            <a:pPr marL="114300" indent="0">
              <a:buNone/>
            </a:pPr>
            <a:endParaRPr lang="en-IN" sz="2000" dirty="0">
              <a:latin typeface="Garamond" panose="02020404030301010803" pitchFamily="18" charset="0"/>
            </a:endParaRPr>
          </a:p>
        </p:txBody>
      </p:sp>
      <p:sp>
        <p:nvSpPr>
          <p:cNvPr id="4" name="Slide Number Placeholder 3"/>
          <p:cNvSpPr>
            <a:spLocks noGrp="1"/>
          </p:cNvSpPr>
          <p:nvPr>
            <p:ph type="sldNum" sz="quarter" idx="12"/>
          </p:nvPr>
        </p:nvSpPr>
        <p:spPr/>
        <p:txBody>
          <a:bodyPr/>
          <a:lstStyle/>
          <a:p>
            <a:fld id="{CF423CAF-EF78-A246-A136-25B463AB8534}" type="slidenum">
              <a:rPr lang="en-US" smtClean="0">
                <a:solidFill>
                  <a:prstClr val="black">
                    <a:tint val="75000"/>
                  </a:prstClr>
                </a:solidFill>
                <a:latin typeface="Calibri"/>
              </a:rPr>
              <a:pPr/>
              <a:t>5</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926267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1572"/>
            <a:ext cx="8229600" cy="1143000"/>
          </a:xfrm>
        </p:spPr>
        <p:txBody>
          <a:bodyPr/>
          <a:lstStyle/>
          <a:p>
            <a:r>
              <a:rPr lang="en-US" sz="3600" dirty="0">
                <a:latin typeface="Garamond" panose="02020404030301010803" pitchFamily="18" charset="0"/>
              </a:rPr>
              <a:t>Comments on Empirical Analysis</a:t>
            </a:r>
            <a:endParaRPr lang="en-US" dirty="0">
              <a:latin typeface="Garamond" panose="02020404030301010803" pitchFamily="18" charset="0"/>
            </a:endParaRPr>
          </a:p>
        </p:txBody>
      </p:sp>
      <p:sp>
        <p:nvSpPr>
          <p:cNvPr id="3" name="Content Placeholder 2"/>
          <p:cNvSpPr>
            <a:spLocks noGrp="1"/>
          </p:cNvSpPr>
          <p:nvPr>
            <p:ph idx="1"/>
          </p:nvPr>
        </p:nvSpPr>
        <p:spPr>
          <a:xfrm>
            <a:off x="457200" y="931118"/>
            <a:ext cx="8229600" cy="5283476"/>
          </a:xfrm>
        </p:spPr>
        <p:txBody>
          <a:bodyPr>
            <a:noAutofit/>
          </a:bodyPr>
          <a:lstStyle/>
          <a:p>
            <a:pPr marL="0" indent="0">
              <a:buNone/>
            </a:pPr>
            <a:r>
              <a:rPr lang="en-US" sz="2000" dirty="0">
                <a:latin typeface="Garamond" panose="02020404030301010803" pitchFamily="18" charset="0"/>
              </a:rPr>
              <a:t>The interpretation of the results as saying anything positive about members of informal financial networks is problematic – it is the non-members that should have been coded 1 and the members 0</a:t>
            </a:r>
          </a:p>
          <a:p>
            <a:pPr marL="0" indent="0">
              <a:buNone/>
            </a:pPr>
            <a:endParaRPr lang="en-US" sz="2000" dirty="0">
              <a:latin typeface="Garamond" panose="02020404030301010803" pitchFamily="18" charset="0"/>
            </a:endParaRPr>
          </a:p>
          <a:p>
            <a:pPr marL="0" indent="0">
              <a:buNone/>
            </a:pPr>
            <a:r>
              <a:rPr lang="en-US" sz="2000" dirty="0">
                <a:latin typeface="Garamond" panose="02020404030301010803" pitchFamily="18" charset="0"/>
              </a:rPr>
              <a:t>The interpretation of the results pertaining to informal information networks requires proper theoretical foundation</a:t>
            </a:r>
          </a:p>
          <a:p>
            <a:pPr marL="0" indent="0">
              <a:buNone/>
            </a:pPr>
            <a:endParaRPr lang="en-US" sz="2000" dirty="0">
              <a:latin typeface="Garamond" panose="02020404030301010803" pitchFamily="18" charset="0"/>
            </a:endParaRPr>
          </a:p>
          <a:p>
            <a:pPr marL="0" indent="0">
              <a:buNone/>
            </a:pPr>
            <a:r>
              <a:rPr lang="en-US" sz="2000" dirty="0">
                <a:latin typeface="Garamond" panose="02020404030301010803" pitchFamily="18" charset="0"/>
              </a:rPr>
              <a:t>The measurement of current health shock by children’s ailments has consequences for interpretation – for instance, children’s health issues may be of a more urgent nature and not so conducive to the Patient Process Flow of the RAS, and therefore the negative coefficient on the interaction term (informal financial network * current health shock) could well be biased in terms of attributing more to the presence of the financial network than is reasonable</a:t>
            </a:r>
          </a:p>
          <a:p>
            <a:pPr marL="0" indent="0">
              <a:buNone/>
            </a:pPr>
            <a:endParaRPr lang="en-US" sz="2000" dirty="0">
              <a:latin typeface="Garamond" panose="02020404030301010803" pitchFamily="18" charset="0"/>
            </a:endParaRPr>
          </a:p>
          <a:p>
            <a:pPr marL="0" indent="0">
              <a:buNone/>
            </a:pPr>
            <a:r>
              <a:rPr lang="en-US" sz="2000" dirty="0">
                <a:latin typeface="Garamond" panose="02020404030301010803" pitchFamily="18" charset="0"/>
              </a:rPr>
              <a:t>Linear probability models cannot tell us anything about probability magnitudes</a:t>
            </a:r>
          </a:p>
          <a:p>
            <a:pPr marL="0" indent="0">
              <a:buNone/>
            </a:pPr>
            <a:endParaRPr lang="en-US" sz="2000" dirty="0">
              <a:latin typeface="Garamond" panose="02020404030301010803" pitchFamily="18" charset="0"/>
            </a:endParaRPr>
          </a:p>
          <a:p>
            <a:pPr marL="0" indent="0">
              <a:buNone/>
            </a:pPr>
            <a:endParaRPr lang="en-US" sz="2000" dirty="0">
              <a:latin typeface="Garamond" panose="02020404030301010803" pitchFamily="18" charset="0"/>
            </a:endParaRPr>
          </a:p>
        </p:txBody>
      </p:sp>
      <p:sp>
        <p:nvSpPr>
          <p:cNvPr id="4" name="Slide Number Placeholder 3"/>
          <p:cNvSpPr>
            <a:spLocks noGrp="1"/>
          </p:cNvSpPr>
          <p:nvPr>
            <p:ph type="sldNum" sz="quarter" idx="12"/>
          </p:nvPr>
        </p:nvSpPr>
        <p:spPr/>
        <p:txBody>
          <a:bodyPr/>
          <a:lstStyle/>
          <a:p>
            <a:fld id="{CF423CAF-EF78-A246-A136-25B463AB8534}" type="slidenum">
              <a:rPr lang="en-US" smtClean="0">
                <a:solidFill>
                  <a:prstClr val="black">
                    <a:tint val="75000"/>
                  </a:prstClr>
                </a:solidFill>
                <a:latin typeface="Calibri"/>
              </a:rPr>
              <a:pPr/>
              <a:t>6</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34218133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3966</TotalTime>
  <Words>878</Words>
  <Application>Microsoft Macintosh PowerPoint</Application>
  <PresentationFormat>On-screen Show (4:3)</PresentationFormat>
  <Paragraphs>56</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Garamond</vt:lpstr>
      <vt:lpstr>poppins</vt:lpstr>
      <vt:lpstr>Office Theme</vt:lpstr>
      <vt:lpstr>Adoption of Formal Health Insurance: Financial and Informational Role of Informal Networks (Bhattacharya, Chakraborty &amp; Mukherjee)   Discussion by: Indradeep Ghosh         Executive Director, Dvara Research </vt:lpstr>
      <vt:lpstr>Description of Paper</vt:lpstr>
      <vt:lpstr>Comments on Style</vt:lpstr>
      <vt:lpstr>Comments on Theoretical Model</vt:lpstr>
      <vt:lpstr>Comments on Data Descriptions</vt:lpstr>
      <vt:lpstr>Comments on Empirical Analysis</vt:lpstr>
    </vt:vector>
  </TitlesOfParts>
  <Company>Pietas Consulting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Bishop</dc:creator>
  <cp:lastModifiedBy>Indradeep Ghosh | Dvara Research</cp:lastModifiedBy>
  <cp:revision>284</cp:revision>
  <dcterms:created xsi:type="dcterms:W3CDTF">2020-02-25T10:57:10Z</dcterms:created>
  <dcterms:modified xsi:type="dcterms:W3CDTF">2023-12-13T14:30:27Z</dcterms:modified>
</cp:coreProperties>
</file>