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73" r:id="rId5"/>
    <p:sldId id="264" r:id="rId6"/>
    <p:sldId id="261" r:id="rId7"/>
    <p:sldId id="262" r:id="rId8"/>
    <p:sldId id="266" r:id="rId9"/>
    <p:sldId id="267" r:id="rId10"/>
    <p:sldId id="268" r:id="rId11"/>
    <p:sldId id="272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-7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B9004-9190-42A0-A3CA-28E9DF79639F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ADEE4F-F434-4007-8D1F-96BBB2DF810E}">
      <dgm:prSet phldrT="[Text]"/>
      <dgm:spPr/>
      <dgm:t>
        <a:bodyPr/>
        <a:lstStyle/>
        <a:p>
          <a:r>
            <a:rPr lang="en-US" dirty="0"/>
            <a:t>Coverage Firms</a:t>
          </a:r>
        </a:p>
      </dgm:t>
    </dgm:pt>
    <dgm:pt modelId="{FAEC9C95-DA94-4334-9545-956E5A5BFA3C}" type="parTrans" cxnId="{A2A3EB3A-C470-4646-B987-D5BF0D1D90FC}">
      <dgm:prSet/>
      <dgm:spPr/>
      <dgm:t>
        <a:bodyPr/>
        <a:lstStyle/>
        <a:p>
          <a:endParaRPr lang="en-US"/>
        </a:p>
      </dgm:t>
    </dgm:pt>
    <dgm:pt modelId="{D1BFBF30-E907-41A4-A370-614A58A046DB}" type="sibTrans" cxnId="{A2A3EB3A-C470-4646-B987-D5BF0D1D90FC}">
      <dgm:prSet/>
      <dgm:spPr/>
      <dgm:t>
        <a:bodyPr/>
        <a:lstStyle/>
        <a:p>
          <a:endParaRPr lang="en-US"/>
        </a:p>
      </dgm:t>
    </dgm:pt>
    <dgm:pt modelId="{03A12C92-1DB3-43D0-8C96-EADED9816D53}">
      <dgm:prSet phldrT="[Text]"/>
      <dgm:spPr/>
      <dgm:t>
        <a:bodyPr/>
        <a:lstStyle/>
        <a:p>
          <a:r>
            <a:rPr lang="en-US" dirty="0"/>
            <a:t>Investors are inattentive</a:t>
          </a:r>
        </a:p>
      </dgm:t>
    </dgm:pt>
    <dgm:pt modelId="{44C36816-005F-426E-A567-F28C5D29E01C}" type="parTrans" cxnId="{6520FF12-7477-45F2-AAB3-9B634E30E3D7}">
      <dgm:prSet/>
      <dgm:spPr/>
      <dgm:t>
        <a:bodyPr/>
        <a:lstStyle/>
        <a:p>
          <a:endParaRPr lang="en-US"/>
        </a:p>
      </dgm:t>
    </dgm:pt>
    <dgm:pt modelId="{61BCFCED-9339-4B0B-9D6E-C371AE5D72A9}" type="sibTrans" cxnId="{6520FF12-7477-45F2-AAB3-9B634E30E3D7}">
      <dgm:prSet/>
      <dgm:spPr/>
      <dgm:t>
        <a:bodyPr/>
        <a:lstStyle/>
        <a:p>
          <a:endParaRPr lang="en-US"/>
        </a:p>
      </dgm:t>
    </dgm:pt>
    <dgm:pt modelId="{628B96A2-9F0E-4BCD-9C11-93792FE6A27F}">
      <dgm:prSet phldrT="[Text]"/>
      <dgm:spPr/>
      <dgm:t>
        <a:bodyPr/>
        <a:lstStyle/>
        <a:p>
          <a:r>
            <a:rPr lang="en-US" dirty="0"/>
            <a:t>Use more Heuristics </a:t>
          </a:r>
        </a:p>
      </dgm:t>
    </dgm:pt>
    <dgm:pt modelId="{E0D58DB9-3284-474A-8F32-474DEA3920E3}" type="parTrans" cxnId="{277AA826-2811-4568-8DEE-19C4768DDAC5}">
      <dgm:prSet/>
      <dgm:spPr/>
      <dgm:t>
        <a:bodyPr/>
        <a:lstStyle/>
        <a:p>
          <a:endParaRPr lang="en-US"/>
        </a:p>
      </dgm:t>
    </dgm:pt>
    <dgm:pt modelId="{EF82CF90-4B6F-4382-91E0-5ECBC6AA1375}" type="sibTrans" cxnId="{277AA826-2811-4568-8DEE-19C4768DDAC5}">
      <dgm:prSet/>
      <dgm:spPr/>
      <dgm:t>
        <a:bodyPr/>
        <a:lstStyle/>
        <a:p>
          <a:endParaRPr lang="en-US"/>
        </a:p>
      </dgm:t>
    </dgm:pt>
    <dgm:pt modelId="{13D5A559-3A70-4627-963A-266008929937}">
      <dgm:prSet phldrT="[Text]"/>
      <dgm:spPr/>
      <dgm:t>
        <a:bodyPr/>
        <a:lstStyle/>
        <a:p>
          <a:r>
            <a:rPr lang="en-US" dirty="0"/>
            <a:t>Non-Coverage Firms</a:t>
          </a:r>
        </a:p>
      </dgm:t>
    </dgm:pt>
    <dgm:pt modelId="{CE9D613E-B069-4CA9-A359-8ACE437023F5}" type="parTrans" cxnId="{64113BD1-50DB-46A5-B6AB-1F921121BB57}">
      <dgm:prSet/>
      <dgm:spPr/>
      <dgm:t>
        <a:bodyPr/>
        <a:lstStyle/>
        <a:p>
          <a:endParaRPr lang="en-US"/>
        </a:p>
      </dgm:t>
    </dgm:pt>
    <dgm:pt modelId="{6ACE0BEE-8D90-4E36-B916-D3E706A4044E}" type="sibTrans" cxnId="{64113BD1-50DB-46A5-B6AB-1F921121BB57}">
      <dgm:prSet/>
      <dgm:spPr/>
      <dgm:t>
        <a:bodyPr/>
        <a:lstStyle/>
        <a:p>
          <a:endParaRPr lang="en-US"/>
        </a:p>
      </dgm:t>
    </dgm:pt>
    <dgm:pt modelId="{FBBFABA5-55F7-4FB6-A3F8-CE438B178F14}">
      <dgm:prSet phldrT="[Text]"/>
      <dgm:spPr/>
      <dgm:t>
        <a:bodyPr/>
        <a:lstStyle/>
        <a:p>
          <a:r>
            <a:rPr lang="en-US" dirty="0"/>
            <a:t>Investors are attentive </a:t>
          </a:r>
        </a:p>
      </dgm:t>
    </dgm:pt>
    <dgm:pt modelId="{D400F09D-0B9C-4C8F-8446-773BA3A112AA}" type="parTrans" cxnId="{D636F51D-02DB-4248-B1F1-8BFB31434F7A}">
      <dgm:prSet/>
      <dgm:spPr/>
      <dgm:t>
        <a:bodyPr/>
        <a:lstStyle/>
        <a:p>
          <a:endParaRPr lang="en-US"/>
        </a:p>
      </dgm:t>
    </dgm:pt>
    <dgm:pt modelId="{F3085073-33BB-484D-B2AC-0C936904E84A}" type="sibTrans" cxnId="{D636F51D-02DB-4248-B1F1-8BFB31434F7A}">
      <dgm:prSet/>
      <dgm:spPr/>
      <dgm:t>
        <a:bodyPr/>
        <a:lstStyle/>
        <a:p>
          <a:endParaRPr lang="en-US"/>
        </a:p>
      </dgm:t>
    </dgm:pt>
    <dgm:pt modelId="{63EE5C08-3C09-40F5-82BE-D96269C79AC4}">
      <dgm:prSet phldrT="[Text]"/>
      <dgm:spPr/>
      <dgm:t>
        <a:bodyPr/>
        <a:lstStyle/>
        <a:p>
          <a:r>
            <a:rPr lang="en-US" dirty="0"/>
            <a:t>Need more information than simple heuristics</a:t>
          </a:r>
        </a:p>
      </dgm:t>
    </dgm:pt>
    <dgm:pt modelId="{2F570BEF-455B-4AA4-856D-F59564C3345A}" type="parTrans" cxnId="{BC246D72-9AE3-4800-AB63-5DD271A4C3C2}">
      <dgm:prSet/>
      <dgm:spPr/>
      <dgm:t>
        <a:bodyPr/>
        <a:lstStyle/>
        <a:p>
          <a:endParaRPr lang="en-US"/>
        </a:p>
      </dgm:t>
    </dgm:pt>
    <dgm:pt modelId="{4227DDE0-4271-4D87-B18B-2D53F6F18290}" type="sibTrans" cxnId="{BC246D72-9AE3-4800-AB63-5DD271A4C3C2}">
      <dgm:prSet/>
      <dgm:spPr/>
      <dgm:t>
        <a:bodyPr/>
        <a:lstStyle/>
        <a:p>
          <a:endParaRPr lang="en-US"/>
        </a:p>
      </dgm:t>
    </dgm:pt>
    <dgm:pt modelId="{BB8F6C66-874C-444D-8741-1B60DBFAC733}">
      <dgm:prSet phldrT="[Text]"/>
      <dgm:spPr/>
      <dgm:t>
        <a:bodyPr/>
        <a:lstStyle/>
        <a:p>
          <a:r>
            <a:rPr lang="en-US" dirty="0"/>
            <a:t>More pricing errors </a:t>
          </a:r>
        </a:p>
      </dgm:t>
    </dgm:pt>
    <dgm:pt modelId="{2EE5E60D-7F2A-4470-8B30-9E269E2B0F18}" type="parTrans" cxnId="{3B5262B5-C21A-45A8-9D48-A92F87DC0070}">
      <dgm:prSet/>
      <dgm:spPr/>
      <dgm:t>
        <a:bodyPr/>
        <a:lstStyle/>
        <a:p>
          <a:endParaRPr lang="en-US"/>
        </a:p>
      </dgm:t>
    </dgm:pt>
    <dgm:pt modelId="{C4E37440-1361-422F-A2CE-D29830CB14E1}" type="sibTrans" cxnId="{3B5262B5-C21A-45A8-9D48-A92F87DC0070}">
      <dgm:prSet/>
      <dgm:spPr/>
      <dgm:t>
        <a:bodyPr/>
        <a:lstStyle/>
        <a:p>
          <a:endParaRPr lang="en-US"/>
        </a:p>
      </dgm:t>
    </dgm:pt>
    <dgm:pt modelId="{13AA7920-09A1-4F99-AF5B-B393FEB4447C}">
      <dgm:prSet phldrT="[Text]"/>
      <dgm:spPr/>
      <dgm:t>
        <a:bodyPr/>
        <a:lstStyle/>
        <a:p>
          <a:r>
            <a:rPr lang="en-US" dirty="0"/>
            <a:t>Returns are predictable </a:t>
          </a:r>
        </a:p>
      </dgm:t>
    </dgm:pt>
    <dgm:pt modelId="{B945DD68-465C-4249-94D2-6A351CC66945}" type="parTrans" cxnId="{ACA520F1-B3DB-4F9A-B7ED-5FE4E380BDCD}">
      <dgm:prSet/>
      <dgm:spPr/>
      <dgm:t>
        <a:bodyPr/>
        <a:lstStyle/>
        <a:p>
          <a:endParaRPr lang="en-US"/>
        </a:p>
      </dgm:t>
    </dgm:pt>
    <dgm:pt modelId="{97CE53AF-71BF-44D8-9660-6C6B5533310A}" type="sibTrans" cxnId="{ACA520F1-B3DB-4F9A-B7ED-5FE4E380BDCD}">
      <dgm:prSet/>
      <dgm:spPr/>
      <dgm:t>
        <a:bodyPr/>
        <a:lstStyle/>
        <a:p>
          <a:endParaRPr lang="en-US"/>
        </a:p>
      </dgm:t>
    </dgm:pt>
    <dgm:pt modelId="{E5FE6E9B-03E3-44B1-9294-BDB772EC63A8}">
      <dgm:prSet phldrT="[Text]"/>
      <dgm:spPr/>
      <dgm:t>
        <a:bodyPr/>
        <a:lstStyle/>
        <a:p>
          <a:r>
            <a:rPr lang="en-US" dirty="0"/>
            <a:t>Less pricing errors </a:t>
          </a:r>
        </a:p>
      </dgm:t>
    </dgm:pt>
    <dgm:pt modelId="{C04FDD5F-D3EC-4887-B9A6-D22FB7505178}" type="parTrans" cxnId="{D0163DD4-54BC-4A2C-8198-17915A913E17}">
      <dgm:prSet/>
      <dgm:spPr/>
      <dgm:t>
        <a:bodyPr/>
        <a:lstStyle/>
        <a:p>
          <a:endParaRPr lang="en-US"/>
        </a:p>
      </dgm:t>
    </dgm:pt>
    <dgm:pt modelId="{963FC669-3338-4AA2-AB4C-83D84D0859A4}" type="sibTrans" cxnId="{D0163DD4-54BC-4A2C-8198-17915A913E17}">
      <dgm:prSet/>
      <dgm:spPr/>
      <dgm:t>
        <a:bodyPr/>
        <a:lstStyle/>
        <a:p>
          <a:endParaRPr lang="en-US"/>
        </a:p>
      </dgm:t>
    </dgm:pt>
    <dgm:pt modelId="{B3654153-608B-432C-838F-FDB5BBBDED29}">
      <dgm:prSet phldrT="[Text]"/>
      <dgm:spPr/>
      <dgm:t>
        <a:bodyPr/>
        <a:lstStyle/>
        <a:p>
          <a:r>
            <a:rPr lang="en-US" dirty="0"/>
            <a:t>Returns are less predictable </a:t>
          </a:r>
        </a:p>
      </dgm:t>
    </dgm:pt>
    <dgm:pt modelId="{D5B640F5-32AC-4775-B3C3-375E61500503}" type="parTrans" cxnId="{A18A55CA-45DC-4A43-9A45-260DEE17DFA7}">
      <dgm:prSet/>
      <dgm:spPr/>
      <dgm:t>
        <a:bodyPr/>
        <a:lstStyle/>
        <a:p>
          <a:endParaRPr lang="en-US"/>
        </a:p>
      </dgm:t>
    </dgm:pt>
    <dgm:pt modelId="{F67A3AAB-D00D-46BB-9B09-5F31548B2E94}" type="sibTrans" cxnId="{A18A55CA-45DC-4A43-9A45-260DEE17DFA7}">
      <dgm:prSet/>
      <dgm:spPr/>
      <dgm:t>
        <a:bodyPr/>
        <a:lstStyle/>
        <a:p>
          <a:endParaRPr lang="en-US"/>
        </a:p>
      </dgm:t>
    </dgm:pt>
    <dgm:pt modelId="{A3E8334E-D714-4325-9B7C-02AD021F04C6}" type="pres">
      <dgm:prSet presAssocID="{027B9004-9190-42A0-A3CA-28E9DF79639F}" presName="Name0" presStyleCnt="0">
        <dgm:presLayoutVars>
          <dgm:dir/>
          <dgm:animLvl val="lvl"/>
          <dgm:resizeHandles val="exact"/>
        </dgm:presLayoutVars>
      </dgm:prSet>
      <dgm:spPr/>
    </dgm:pt>
    <dgm:pt modelId="{4485DDCB-B9A6-4B41-948D-85819B7625F3}" type="pres">
      <dgm:prSet presAssocID="{BAADEE4F-F434-4007-8D1F-96BBB2DF810E}" presName="composite" presStyleCnt="0"/>
      <dgm:spPr/>
    </dgm:pt>
    <dgm:pt modelId="{B4DBFD95-0282-40CC-B2D7-C8CCAF28484C}" type="pres">
      <dgm:prSet presAssocID="{BAADEE4F-F434-4007-8D1F-96BBB2DF810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C2CE36A1-DA3F-42D2-AFBD-57FF1897FEAD}" type="pres">
      <dgm:prSet presAssocID="{BAADEE4F-F434-4007-8D1F-96BBB2DF810E}" presName="desTx" presStyleLbl="alignAccFollowNode1" presStyleIdx="0" presStyleCnt="2">
        <dgm:presLayoutVars>
          <dgm:bulletEnabled val="1"/>
        </dgm:presLayoutVars>
      </dgm:prSet>
      <dgm:spPr/>
    </dgm:pt>
    <dgm:pt modelId="{F7E05535-F1FC-4913-8369-8B31B5D45675}" type="pres">
      <dgm:prSet presAssocID="{D1BFBF30-E907-41A4-A370-614A58A046DB}" presName="space" presStyleCnt="0"/>
      <dgm:spPr/>
    </dgm:pt>
    <dgm:pt modelId="{B3F3A22A-8177-4BBF-A65C-C0F8410D8442}" type="pres">
      <dgm:prSet presAssocID="{13D5A559-3A70-4627-963A-266008929937}" presName="composite" presStyleCnt="0"/>
      <dgm:spPr/>
    </dgm:pt>
    <dgm:pt modelId="{917A1C8A-E43D-452B-8A2B-038B4EBE3959}" type="pres">
      <dgm:prSet presAssocID="{13D5A559-3A70-4627-963A-26600892993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C0BDA2AE-1C08-495B-B931-BE483EA0C75A}" type="pres">
      <dgm:prSet presAssocID="{13D5A559-3A70-4627-963A-266008929937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5523302-67B8-4DC6-8647-CD9128D77A72}" type="presOf" srcId="{B3654153-608B-432C-838F-FDB5BBBDED29}" destId="{C0BDA2AE-1C08-495B-B931-BE483EA0C75A}" srcOrd="0" destOrd="3" presId="urn:microsoft.com/office/officeart/2005/8/layout/hList1"/>
    <dgm:cxn modelId="{6520FF12-7477-45F2-AAB3-9B634E30E3D7}" srcId="{BAADEE4F-F434-4007-8D1F-96BBB2DF810E}" destId="{03A12C92-1DB3-43D0-8C96-EADED9816D53}" srcOrd="0" destOrd="0" parTransId="{44C36816-005F-426E-A567-F28C5D29E01C}" sibTransId="{61BCFCED-9339-4B0B-9D6E-C371AE5D72A9}"/>
    <dgm:cxn modelId="{B5188F18-1B4A-45EE-B8D7-49D0DDD85499}" type="presOf" srcId="{027B9004-9190-42A0-A3CA-28E9DF79639F}" destId="{A3E8334E-D714-4325-9B7C-02AD021F04C6}" srcOrd="0" destOrd="0" presId="urn:microsoft.com/office/officeart/2005/8/layout/hList1"/>
    <dgm:cxn modelId="{D636F51D-02DB-4248-B1F1-8BFB31434F7A}" srcId="{13D5A559-3A70-4627-963A-266008929937}" destId="{FBBFABA5-55F7-4FB6-A3F8-CE438B178F14}" srcOrd="0" destOrd="0" parTransId="{D400F09D-0B9C-4C8F-8446-773BA3A112AA}" sibTransId="{F3085073-33BB-484D-B2AC-0C936904E84A}"/>
    <dgm:cxn modelId="{277AA826-2811-4568-8DEE-19C4768DDAC5}" srcId="{BAADEE4F-F434-4007-8D1F-96BBB2DF810E}" destId="{628B96A2-9F0E-4BCD-9C11-93792FE6A27F}" srcOrd="1" destOrd="0" parTransId="{E0D58DB9-3284-474A-8F32-474DEA3920E3}" sibTransId="{EF82CF90-4B6F-4382-91E0-5ECBC6AA1375}"/>
    <dgm:cxn modelId="{A2A3EB3A-C470-4646-B987-D5BF0D1D90FC}" srcId="{027B9004-9190-42A0-A3CA-28E9DF79639F}" destId="{BAADEE4F-F434-4007-8D1F-96BBB2DF810E}" srcOrd="0" destOrd="0" parTransId="{FAEC9C95-DA94-4334-9545-956E5A5BFA3C}" sibTransId="{D1BFBF30-E907-41A4-A370-614A58A046DB}"/>
    <dgm:cxn modelId="{2463BC4E-284D-462A-8512-D8AA07F0BE33}" type="presOf" srcId="{13AA7920-09A1-4F99-AF5B-B393FEB4447C}" destId="{C2CE36A1-DA3F-42D2-AFBD-57FF1897FEAD}" srcOrd="0" destOrd="3" presId="urn:microsoft.com/office/officeart/2005/8/layout/hList1"/>
    <dgm:cxn modelId="{BC246D72-9AE3-4800-AB63-5DD271A4C3C2}" srcId="{13D5A559-3A70-4627-963A-266008929937}" destId="{63EE5C08-3C09-40F5-82BE-D96269C79AC4}" srcOrd="1" destOrd="0" parTransId="{2F570BEF-455B-4AA4-856D-F59564C3345A}" sibTransId="{4227DDE0-4271-4D87-B18B-2D53F6F18290}"/>
    <dgm:cxn modelId="{00696153-CAFC-49B2-BF86-1846B08196FE}" type="presOf" srcId="{E5FE6E9B-03E3-44B1-9294-BDB772EC63A8}" destId="{C0BDA2AE-1C08-495B-B931-BE483EA0C75A}" srcOrd="0" destOrd="2" presId="urn:microsoft.com/office/officeart/2005/8/layout/hList1"/>
    <dgm:cxn modelId="{C2B6B277-A5AD-4E1C-9FAA-60C4FE69A4D7}" type="presOf" srcId="{BAADEE4F-F434-4007-8D1F-96BBB2DF810E}" destId="{B4DBFD95-0282-40CC-B2D7-C8CCAF28484C}" srcOrd="0" destOrd="0" presId="urn:microsoft.com/office/officeart/2005/8/layout/hList1"/>
    <dgm:cxn modelId="{3B5262B5-C21A-45A8-9D48-A92F87DC0070}" srcId="{BAADEE4F-F434-4007-8D1F-96BBB2DF810E}" destId="{BB8F6C66-874C-444D-8741-1B60DBFAC733}" srcOrd="2" destOrd="0" parTransId="{2EE5E60D-7F2A-4470-8B30-9E269E2B0F18}" sibTransId="{C4E37440-1361-422F-A2CE-D29830CB14E1}"/>
    <dgm:cxn modelId="{E1B1F8C4-DFA4-4AAB-B0E9-BF2888F37F81}" type="presOf" srcId="{63EE5C08-3C09-40F5-82BE-D96269C79AC4}" destId="{C0BDA2AE-1C08-495B-B931-BE483EA0C75A}" srcOrd="0" destOrd="1" presId="urn:microsoft.com/office/officeart/2005/8/layout/hList1"/>
    <dgm:cxn modelId="{A18A55CA-45DC-4A43-9A45-260DEE17DFA7}" srcId="{13D5A559-3A70-4627-963A-266008929937}" destId="{B3654153-608B-432C-838F-FDB5BBBDED29}" srcOrd="3" destOrd="0" parTransId="{D5B640F5-32AC-4775-B3C3-375E61500503}" sibTransId="{F67A3AAB-D00D-46BB-9B09-5F31548B2E94}"/>
    <dgm:cxn modelId="{64113BD1-50DB-46A5-B6AB-1F921121BB57}" srcId="{027B9004-9190-42A0-A3CA-28E9DF79639F}" destId="{13D5A559-3A70-4627-963A-266008929937}" srcOrd="1" destOrd="0" parTransId="{CE9D613E-B069-4CA9-A359-8ACE437023F5}" sibTransId="{6ACE0BEE-8D90-4E36-B916-D3E706A4044E}"/>
    <dgm:cxn modelId="{D0163DD4-54BC-4A2C-8198-17915A913E17}" srcId="{13D5A559-3A70-4627-963A-266008929937}" destId="{E5FE6E9B-03E3-44B1-9294-BDB772EC63A8}" srcOrd="2" destOrd="0" parTransId="{C04FDD5F-D3EC-4887-B9A6-D22FB7505178}" sibTransId="{963FC669-3338-4AA2-AB4C-83D84D0859A4}"/>
    <dgm:cxn modelId="{7B243FD7-6EFD-43FA-9CC0-FFB06F670C80}" type="presOf" srcId="{13D5A559-3A70-4627-963A-266008929937}" destId="{917A1C8A-E43D-452B-8A2B-038B4EBE3959}" srcOrd="0" destOrd="0" presId="urn:microsoft.com/office/officeart/2005/8/layout/hList1"/>
    <dgm:cxn modelId="{8A7CC9E6-EF52-4FEA-A78E-C91A811519B5}" type="presOf" srcId="{03A12C92-1DB3-43D0-8C96-EADED9816D53}" destId="{C2CE36A1-DA3F-42D2-AFBD-57FF1897FEAD}" srcOrd="0" destOrd="0" presId="urn:microsoft.com/office/officeart/2005/8/layout/hList1"/>
    <dgm:cxn modelId="{F200CEED-5B3E-4203-A31D-12BCB26E34B2}" type="presOf" srcId="{BB8F6C66-874C-444D-8741-1B60DBFAC733}" destId="{C2CE36A1-DA3F-42D2-AFBD-57FF1897FEAD}" srcOrd="0" destOrd="2" presId="urn:microsoft.com/office/officeart/2005/8/layout/hList1"/>
    <dgm:cxn modelId="{E81112F0-3E30-4810-9F14-DF6CCC2FEE87}" type="presOf" srcId="{628B96A2-9F0E-4BCD-9C11-93792FE6A27F}" destId="{C2CE36A1-DA3F-42D2-AFBD-57FF1897FEAD}" srcOrd="0" destOrd="1" presId="urn:microsoft.com/office/officeart/2005/8/layout/hList1"/>
    <dgm:cxn modelId="{ACA520F1-B3DB-4F9A-B7ED-5FE4E380BDCD}" srcId="{BAADEE4F-F434-4007-8D1F-96BBB2DF810E}" destId="{13AA7920-09A1-4F99-AF5B-B393FEB4447C}" srcOrd="3" destOrd="0" parTransId="{B945DD68-465C-4249-94D2-6A351CC66945}" sibTransId="{97CE53AF-71BF-44D8-9660-6C6B5533310A}"/>
    <dgm:cxn modelId="{16C224F1-DACA-477D-9319-9E3F3218F364}" type="presOf" srcId="{FBBFABA5-55F7-4FB6-A3F8-CE438B178F14}" destId="{C0BDA2AE-1C08-495B-B931-BE483EA0C75A}" srcOrd="0" destOrd="0" presId="urn:microsoft.com/office/officeart/2005/8/layout/hList1"/>
    <dgm:cxn modelId="{BC6DAD54-7C23-4FCC-B3E0-710748FACB59}" type="presParOf" srcId="{A3E8334E-D714-4325-9B7C-02AD021F04C6}" destId="{4485DDCB-B9A6-4B41-948D-85819B7625F3}" srcOrd="0" destOrd="0" presId="urn:microsoft.com/office/officeart/2005/8/layout/hList1"/>
    <dgm:cxn modelId="{E0BABEF5-FC1E-425E-8005-A20AC27E4EB7}" type="presParOf" srcId="{4485DDCB-B9A6-4B41-948D-85819B7625F3}" destId="{B4DBFD95-0282-40CC-B2D7-C8CCAF28484C}" srcOrd="0" destOrd="0" presId="urn:microsoft.com/office/officeart/2005/8/layout/hList1"/>
    <dgm:cxn modelId="{6D7C38E4-3C19-4A96-ACF3-A8DD7892A9A7}" type="presParOf" srcId="{4485DDCB-B9A6-4B41-948D-85819B7625F3}" destId="{C2CE36A1-DA3F-42D2-AFBD-57FF1897FEAD}" srcOrd="1" destOrd="0" presId="urn:microsoft.com/office/officeart/2005/8/layout/hList1"/>
    <dgm:cxn modelId="{A23E671A-9932-413B-AD7F-AB518E0D5E2D}" type="presParOf" srcId="{A3E8334E-D714-4325-9B7C-02AD021F04C6}" destId="{F7E05535-F1FC-4913-8369-8B31B5D45675}" srcOrd="1" destOrd="0" presId="urn:microsoft.com/office/officeart/2005/8/layout/hList1"/>
    <dgm:cxn modelId="{CD93758E-124F-41B7-A426-CAA240EFC90E}" type="presParOf" srcId="{A3E8334E-D714-4325-9B7C-02AD021F04C6}" destId="{B3F3A22A-8177-4BBF-A65C-C0F8410D8442}" srcOrd="2" destOrd="0" presId="urn:microsoft.com/office/officeart/2005/8/layout/hList1"/>
    <dgm:cxn modelId="{6966ED8A-CB92-447A-B23A-56AF2CEDE619}" type="presParOf" srcId="{B3F3A22A-8177-4BBF-A65C-C0F8410D8442}" destId="{917A1C8A-E43D-452B-8A2B-038B4EBE3959}" srcOrd="0" destOrd="0" presId="urn:microsoft.com/office/officeart/2005/8/layout/hList1"/>
    <dgm:cxn modelId="{E23A9447-D3C6-4DB7-A407-827061C31932}" type="presParOf" srcId="{B3F3A22A-8177-4BBF-A65C-C0F8410D8442}" destId="{C0BDA2AE-1C08-495B-B931-BE483EA0C75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7D81B2-4306-4FE0-9EA3-A26CC4E5E28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4D6EBC-188E-4DF1-8604-558AF4DCEBF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Interesting paper and new approaches</a:t>
          </a:r>
        </a:p>
      </dgm:t>
    </dgm:pt>
    <dgm:pt modelId="{C95DFFAA-D419-4DB2-BA7F-87B0DBAC757B}" type="parTrans" cxnId="{3BF0D422-618E-4E4D-879A-3283AA5955EE}">
      <dgm:prSet/>
      <dgm:spPr/>
      <dgm:t>
        <a:bodyPr/>
        <a:lstStyle/>
        <a:p>
          <a:endParaRPr lang="en-US"/>
        </a:p>
      </dgm:t>
    </dgm:pt>
    <dgm:pt modelId="{4898D3B1-FC8E-47E2-B5F9-4018CD25CAB5}" type="sibTrans" cxnId="{3BF0D422-618E-4E4D-879A-3283AA5955EE}">
      <dgm:prSet/>
      <dgm:spPr/>
      <dgm:t>
        <a:bodyPr/>
        <a:lstStyle/>
        <a:p>
          <a:endParaRPr lang="en-US"/>
        </a:p>
      </dgm:t>
    </dgm:pt>
    <dgm:pt modelId="{3D590E79-43B7-4364-9F1D-BD94DF06DAA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 like the way the authors have used staggered announcements to isolate sentiment from financial information</a:t>
          </a:r>
        </a:p>
      </dgm:t>
    </dgm:pt>
    <dgm:pt modelId="{07C9FF76-9239-4B96-B4CB-00DF50254BE3}" type="parTrans" cxnId="{1625280B-738E-4688-B3C0-5248A471CAA8}">
      <dgm:prSet/>
      <dgm:spPr/>
      <dgm:t>
        <a:bodyPr/>
        <a:lstStyle/>
        <a:p>
          <a:endParaRPr lang="en-US"/>
        </a:p>
      </dgm:t>
    </dgm:pt>
    <dgm:pt modelId="{4571A339-7B20-4D87-8845-0D5C71F4FB04}" type="sibTrans" cxnId="{1625280B-738E-4688-B3C0-5248A471CAA8}">
      <dgm:prSet/>
      <dgm:spPr/>
      <dgm:t>
        <a:bodyPr/>
        <a:lstStyle/>
        <a:p>
          <a:endParaRPr lang="en-US"/>
        </a:p>
      </dgm:t>
    </dgm:pt>
    <dgm:pt modelId="{04F48AB6-901F-403B-AE13-2E67B5CDA88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 bit complex to read and comprehend (not an easy paper for a journal reviewer) </a:t>
          </a:r>
        </a:p>
      </dgm:t>
    </dgm:pt>
    <dgm:pt modelId="{E55B49B6-8538-4609-84F3-9140EBB99061}" type="parTrans" cxnId="{D55C1519-A9DD-4BE6-AA83-1768D902E8BC}">
      <dgm:prSet/>
      <dgm:spPr/>
      <dgm:t>
        <a:bodyPr/>
        <a:lstStyle/>
        <a:p>
          <a:endParaRPr lang="en-US"/>
        </a:p>
      </dgm:t>
    </dgm:pt>
    <dgm:pt modelId="{21B7264C-EBE9-4386-87C5-6698D390F740}" type="sibTrans" cxnId="{D55C1519-A9DD-4BE6-AA83-1768D902E8BC}">
      <dgm:prSet/>
      <dgm:spPr/>
      <dgm:t>
        <a:bodyPr/>
        <a:lstStyle/>
        <a:p>
          <a:endParaRPr lang="en-US"/>
        </a:p>
      </dgm:t>
    </dgm:pt>
    <dgm:pt modelId="{A5DA6BD4-5C64-49E7-80B7-695E2FFA684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Needs to clarity on several issues that I discovered while reading the paper. </a:t>
          </a:r>
        </a:p>
      </dgm:t>
    </dgm:pt>
    <dgm:pt modelId="{B6CA8665-9D0F-4099-8E15-B72859395E60}" type="parTrans" cxnId="{170E5AB5-7C32-4986-A8A4-50CECB77133C}">
      <dgm:prSet/>
      <dgm:spPr/>
      <dgm:t>
        <a:bodyPr/>
        <a:lstStyle/>
        <a:p>
          <a:endParaRPr lang="en-US"/>
        </a:p>
      </dgm:t>
    </dgm:pt>
    <dgm:pt modelId="{7D4E166E-69A3-474A-9DCD-55E5E91F9E27}" type="sibTrans" cxnId="{170E5AB5-7C32-4986-A8A4-50CECB77133C}">
      <dgm:prSet/>
      <dgm:spPr/>
      <dgm:t>
        <a:bodyPr/>
        <a:lstStyle/>
        <a:p>
          <a:endParaRPr lang="en-US"/>
        </a:p>
      </dgm:t>
    </dgm:pt>
    <dgm:pt modelId="{729607F2-962E-4289-9175-406D92DF0BBB}" type="pres">
      <dgm:prSet presAssocID="{987D81B2-4306-4FE0-9EA3-A26CC4E5E286}" presName="root" presStyleCnt="0">
        <dgm:presLayoutVars>
          <dgm:dir/>
          <dgm:resizeHandles val="exact"/>
        </dgm:presLayoutVars>
      </dgm:prSet>
      <dgm:spPr/>
    </dgm:pt>
    <dgm:pt modelId="{779FA538-4B9B-458D-937C-EE2157C07709}" type="pres">
      <dgm:prSet presAssocID="{574D6EBC-188E-4DF1-8604-558AF4DCEBFB}" presName="compNode" presStyleCnt="0"/>
      <dgm:spPr/>
    </dgm:pt>
    <dgm:pt modelId="{2539D270-473A-4A55-9521-5C38152FCA1C}" type="pres">
      <dgm:prSet presAssocID="{574D6EBC-188E-4DF1-8604-558AF4DCEBFB}" presName="bgRect" presStyleLbl="bgShp" presStyleIdx="0" presStyleCnt="4"/>
      <dgm:spPr/>
    </dgm:pt>
    <dgm:pt modelId="{3E86D57F-3554-4B1C-B1AB-FB29F88F40C3}" type="pres">
      <dgm:prSet presAssocID="{574D6EBC-188E-4DF1-8604-558AF4DCEBF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BAF9F4F5-FB62-405B-9D2B-05A7952B1928}" type="pres">
      <dgm:prSet presAssocID="{574D6EBC-188E-4DF1-8604-558AF4DCEBFB}" presName="spaceRect" presStyleCnt="0"/>
      <dgm:spPr/>
    </dgm:pt>
    <dgm:pt modelId="{916F1909-5482-4929-9D41-CCCAA9255AE8}" type="pres">
      <dgm:prSet presAssocID="{574D6EBC-188E-4DF1-8604-558AF4DCEBFB}" presName="parTx" presStyleLbl="revTx" presStyleIdx="0" presStyleCnt="4">
        <dgm:presLayoutVars>
          <dgm:chMax val="0"/>
          <dgm:chPref val="0"/>
        </dgm:presLayoutVars>
      </dgm:prSet>
      <dgm:spPr/>
    </dgm:pt>
    <dgm:pt modelId="{8D7489D5-610D-45BA-BBE6-DF32D146450C}" type="pres">
      <dgm:prSet presAssocID="{4898D3B1-FC8E-47E2-B5F9-4018CD25CAB5}" presName="sibTrans" presStyleCnt="0"/>
      <dgm:spPr/>
    </dgm:pt>
    <dgm:pt modelId="{CA7351B1-01B0-4F45-A9DB-EC8D365AD556}" type="pres">
      <dgm:prSet presAssocID="{3D590E79-43B7-4364-9F1D-BD94DF06DAA0}" presName="compNode" presStyleCnt="0"/>
      <dgm:spPr/>
    </dgm:pt>
    <dgm:pt modelId="{2CD8B012-00CF-4F04-BE60-88001DA5F1AE}" type="pres">
      <dgm:prSet presAssocID="{3D590E79-43B7-4364-9F1D-BD94DF06DAA0}" presName="bgRect" presStyleLbl="bgShp" presStyleIdx="1" presStyleCnt="4"/>
      <dgm:spPr/>
    </dgm:pt>
    <dgm:pt modelId="{76564CDE-4CFC-49D4-9ECB-54460F004E89}" type="pres">
      <dgm:prSet presAssocID="{3D590E79-43B7-4364-9F1D-BD94DF06DAA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A27E53C7-B82B-4FBF-B1DE-042629213107}" type="pres">
      <dgm:prSet presAssocID="{3D590E79-43B7-4364-9F1D-BD94DF06DAA0}" presName="spaceRect" presStyleCnt="0"/>
      <dgm:spPr/>
    </dgm:pt>
    <dgm:pt modelId="{112C5BB4-F750-4A10-8967-58D52106692F}" type="pres">
      <dgm:prSet presAssocID="{3D590E79-43B7-4364-9F1D-BD94DF06DAA0}" presName="parTx" presStyleLbl="revTx" presStyleIdx="1" presStyleCnt="4">
        <dgm:presLayoutVars>
          <dgm:chMax val="0"/>
          <dgm:chPref val="0"/>
        </dgm:presLayoutVars>
      </dgm:prSet>
      <dgm:spPr/>
    </dgm:pt>
    <dgm:pt modelId="{66D01984-DA71-4ABE-A2ED-7E4E0159BC3A}" type="pres">
      <dgm:prSet presAssocID="{4571A339-7B20-4D87-8845-0D5C71F4FB04}" presName="sibTrans" presStyleCnt="0"/>
      <dgm:spPr/>
    </dgm:pt>
    <dgm:pt modelId="{8E43873D-968F-46E4-8531-90C17CB63B73}" type="pres">
      <dgm:prSet presAssocID="{04F48AB6-901F-403B-AE13-2E67B5CDA887}" presName="compNode" presStyleCnt="0"/>
      <dgm:spPr/>
    </dgm:pt>
    <dgm:pt modelId="{C774144C-A99E-4189-92A0-78ED4D4DBCA0}" type="pres">
      <dgm:prSet presAssocID="{04F48AB6-901F-403B-AE13-2E67B5CDA887}" presName="bgRect" presStyleLbl="bgShp" presStyleIdx="2" presStyleCnt="4"/>
      <dgm:spPr/>
    </dgm:pt>
    <dgm:pt modelId="{723929A0-A2EE-4F90-8AE8-03B6D2479B51}" type="pres">
      <dgm:prSet presAssocID="{04F48AB6-901F-403B-AE13-2E67B5CDA88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F1CA1D3A-5F57-4BC9-B989-7B16F4C3B74D}" type="pres">
      <dgm:prSet presAssocID="{04F48AB6-901F-403B-AE13-2E67B5CDA887}" presName="spaceRect" presStyleCnt="0"/>
      <dgm:spPr/>
    </dgm:pt>
    <dgm:pt modelId="{D29FE848-CAD3-4774-A7A4-28155E521CF8}" type="pres">
      <dgm:prSet presAssocID="{04F48AB6-901F-403B-AE13-2E67B5CDA887}" presName="parTx" presStyleLbl="revTx" presStyleIdx="2" presStyleCnt="4">
        <dgm:presLayoutVars>
          <dgm:chMax val="0"/>
          <dgm:chPref val="0"/>
        </dgm:presLayoutVars>
      </dgm:prSet>
      <dgm:spPr/>
    </dgm:pt>
    <dgm:pt modelId="{D92EC848-74B5-42E1-8AEF-CA1A1D1DEDBB}" type="pres">
      <dgm:prSet presAssocID="{21B7264C-EBE9-4386-87C5-6698D390F740}" presName="sibTrans" presStyleCnt="0"/>
      <dgm:spPr/>
    </dgm:pt>
    <dgm:pt modelId="{7FE17FAD-81DA-4C6E-8A47-D9F4829DE1B0}" type="pres">
      <dgm:prSet presAssocID="{A5DA6BD4-5C64-49E7-80B7-695E2FFA6844}" presName="compNode" presStyleCnt="0"/>
      <dgm:spPr/>
    </dgm:pt>
    <dgm:pt modelId="{F9EFE85C-44CF-41B2-8E82-CB74B10F5681}" type="pres">
      <dgm:prSet presAssocID="{A5DA6BD4-5C64-49E7-80B7-695E2FFA6844}" presName="bgRect" presStyleLbl="bgShp" presStyleIdx="3" presStyleCnt="4"/>
      <dgm:spPr/>
    </dgm:pt>
    <dgm:pt modelId="{DD0BD075-D0C8-474D-A064-F91E3AA3D22D}" type="pres">
      <dgm:prSet presAssocID="{A5DA6BD4-5C64-49E7-80B7-695E2FFA684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4CDE029F-1DCF-4F14-9A6D-95310F97B475}" type="pres">
      <dgm:prSet presAssocID="{A5DA6BD4-5C64-49E7-80B7-695E2FFA6844}" presName="spaceRect" presStyleCnt="0"/>
      <dgm:spPr/>
    </dgm:pt>
    <dgm:pt modelId="{25A98610-3102-4185-AFD8-ECA1F8A4D45E}" type="pres">
      <dgm:prSet presAssocID="{A5DA6BD4-5C64-49E7-80B7-695E2FFA684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625280B-738E-4688-B3C0-5248A471CAA8}" srcId="{987D81B2-4306-4FE0-9EA3-A26CC4E5E286}" destId="{3D590E79-43B7-4364-9F1D-BD94DF06DAA0}" srcOrd="1" destOrd="0" parTransId="{07C9FF76-9239-4B96-B4CB-00DF50254BE3}" sibTransId="{4571A339-7B20-4D87-8845-0D5C71F4FB04}"/>
    <dgm:cxn modelId="{D55C1519-A9DD-4BE6-AA83-1768D902E8BC}" srcId="{987D81B2-4306-4FE0-9EA3-A26CC4E5E286}" destId="{04F48AB6-901F-403B-AE13-2E67B5CDA887}" srcOrd="2" destOrd="0" parTransId="{E55B49B6-8538-4609-84F3-9140EBB99061}" sibTransId="{21B7264C-EBE9-4386-87C5-6698D390F740}"/>
    <dgm:cxn modelId="{3BF0D422-618E-4E4D-879A-3283AA5955EE}" srcId="{987D81B2-4306-4FE0-9EA3-A26CC4E5E286}" destId="{574D6EBC-188E-4DF1-8604-558AF4DCEBFB}" srcOrd="0" destOrd="0" parTransId="{C95DFFAA-D419-4DB2-BA7F-87B0DBAC757B}" sibTransId="{4898D3B1-FC8E-47E2-B5F9-4018CD25CAB5}"/>
    <dgm:cxn modelId="{9880A231-707E-49A8-B877-CE1B0251EB8F}" type="presOf" srcId="{987D81B2-4306-4FE0-9EA3-A26CC4E5E286}" destId="{729607F2-962E-4289-9175-406D92DF0BBB}" srcOrd="0" destOrd="0" presId="urn:microsoft.com/office/officeart/2018/2/layout/IconVerticalSolidList"/>
    <dgm:cxn modelId="{1D7EA543-7066-4795-A6B6-D0EAF7CE4CDE}" type="presOf" srcId="{A5DA6BD4-5C64-49E7-80B7-695E2FFA6844}" destId="{25A98610-3102-4185-AFD8-ECA1F8A4D45E}" srcOrd="0" destOrd="0" presId="urn:microsoft.com/office/officeart/2018/2/layout/IconVerticalSolidList"/>
    <dgm:cxn modelId="{22B331A6-4E0E-4B0B-8E7F-9B3B24E0A24D}" type="presOf" srcId="{574D6EBC-188E-4DF1-8604-558AF4DCEBFB}" destId="{916F1909-5482-4929-9D41-CCCAA9255AE8}" srcOrd="0" destOrd="0" presId="urn:microsoft.com/office/officeart/2018/2/layout/IconVerticalSolidList"/>
    <dgm:cxn modelId="{2F9998A7-5E17-45AE-B0CA-458B3932505F}" type="presOf" srcId="{3D590E79-43B7-4364-9F1D-BD94DF06DAA0}" destId="{112C5BB4-F750-4A10-8967-58D52106692F}" srcOrd="0" destOrd="0" presId="urn:microsoft.com/office/officeart/2018/2/layout/IconVerticalSolidList"/>
    <dgm:cxn modelId="{BEEAA3B4-DD9C-432B-835F-53DB8F0FD473}" type="presOf" srcId="{04F48AB6-901F-403B-AE13-2E67B5CDA887}" destId="{D29FE848-CAD3-4774-A7A4-28155E521CF8}" srcOrd="0" destOrd="0" presId="urn:microsoft.com/office/officeart/2018/2/layout/IconVerticalSolidList"/>
    <dgm:cxn modelId="{170E5AB5-7C32-4986-A8A4-50CECB77133C}" srcId="{987D81B2-4306-4FE0-9EA3-A26CC4E5E286}" destId="{A5DA6BD4-5C64-49E7-80B7-695E2FFA6844}" srcOrd="3" destOrd="0" parTransId="{B6CA8665-9D0F-4099-8E15-B72859395E60}" sibTransId="{7D4E166E-69A3-474A-9DCD-55E5E91F9E27}"/>
    <dgm:cxn modelId="{FE6DB11A-E004-4502-93AC-19B375952DE7}" type="presParOf" srcId="{729607F2-962E-4289-9175-406D92DF0BBB}" destId="{779FA538-4B9B-458D-937C-EE2157C07709}" srcOrd="0" destOrd="0" presId="urn:microsoft.com/office/officeart/2018/2/layout/IconVerticalSolidList"/>
    <dgm:cxn modelId="{FC3A14FF-8D8F-44A5-A195-336E0911B9B7}" type="presParOf" srcId="{779FA538-4B9B-458D-937C-EE2157C07709}" destId="{2539D270-473A-4A55-9521-5C38152FCA1C}" srcOrd="0" destOrd="0" presId="urn:microsoft.com/office/officeart/2018/2/layout/IconVerticalSolidList"/>
    <dgm:cxn modelId="{C9304976-B206-41C5-A16C-A42D678C7B93}" type="presParOf" srcId="{779FA538-4B9B-458D-937C-EE2157C07709}" destId="{3E86D57F-3554-4B1C-B1AB-FB29F88F40C3}" srcOrd="1" destOrd="0" presId="urn:microsoft.com/office/officeart/2018/2/layout/IconVerticalSolidList"/>
    <dgm:cxn modelId="{BCFDE1B1-ACB7-4531-A27F-1EC9C40697CC}" type="presParOf" srcId="{779FA538-4B9B-458D-937C-EE2157C07709}" destId="{BAF9F4F5-FB62-405B-9D2B-05A7952B1928}" srcOrd="2" destOrd="0" presId="urn:microsoft.com/office/officeart/2018/2/layout/IconVerticalSolidList"/>
    <dgm:cxn modelId="{34ABA4C2-621A-4E32-8789-0C79AC581B10}" type="presParOf" srcId="{779FA538-4B9B-458D-937C-EE2157C07709}" destId="{916F1909-5482-4929-9D41-CCCAA9255AE8}" srcOrd="3" destOrd="0" presId="urn:microsoft.com/office/officeart/2018/2/layout/IconVerticalSolidList"/>
    <dgm:cxn modelId="{50520563-75DF-424C-9D98-932AB4A1AFE3}" type="presParOf" srcId="{729607F2-962E-4289-9175-406D92DF0BBB}" destId="{8D7489D5-610D-45BA-BBE6-DF32D146450C}" srcOrd="1" destOrd="0" presId="urn:microsoft.com/office/officeart/2018/2/layout/IconVerticalSolidList"/>
    <dgm:cxn modelId="{04B35D8A-E06D-4F8B-84B7-3C699E8BCFFF}" type="presParOf" srcId="{729607F2-962E-4289-9175-406D92DF0BBB}" destId="{CA7351B1-01B0-4F45-A9DB-EC8D365AD556}" srcOrd="2" destOrd="0" presId="urn:microsoft.com/office/officeart/2018/2/layout/IconVerticalSolidList"/>
    <dgm:cxn modelId="{D235CFD6-7D30-4821-BEF1-D0B2E5E16840}" type="presParOf" srcId="{CA7351B1-01B0-4F45-A9DB-EC8D365AD556}" destId="{2CD8B012-00CF-4F04-BE60-88001DA5F1AE}" srcOrd="0" destOrd="0" presId="urn:microsoft.com/office/officeart/2018/2/layout/IconVerticalSolidList"/>
    <dgm:cxn modelId="{ECE2923A-DF03-49BD-BA5E-87569A71F3AC}" type="presParOf" srcId="{CA7351B1-01B0-4F45-A9DB-EC8D365AD556}" destId="{76564CDE-4CFC-49D4-9ECB-54460F004E89}" srcOrd="1" destOrd="0" presId="urn:microsoft.com/office/officeart/2018/2/layout/IconVerticalSolidList"/>
    <dgm:cxn modelId="{DFADB796-FB54-461B-BB57-DA04F88DAED0}" type="presParOf" srcId="{CA7351B1-01B0-4F45-A9DB-EC8D365AD556}" destId="{A27E53C7-B82B-4FBF-B1DE-042629213107}" srcOrd="2" destOrd="0" presId="urn:microsoft.com/office/officeart/2018/2/layout/IconVerticalSolidList"/>
    <dgm:cxn modelId="{C42B054D-9963-4469-9B96-D9BA911C18DE}" type="presParOf" srcId="{CA7351B1-01B0-4F45-A9DB-EC8D365AD556}" destId="{112C5BB4-F750-4A10-8967-58D52106692F}" srcOrd="3" destOrd="0" presId="urn:microsoft.com/office/officeart/2018/2/layout/IconVerticalSolidList"/>
    <dgm:cxn modelId="{8502756C-D675-4C89-9571-064C659FA453}" type="presParOf" srcId="{729607F2-962E-4289-9175-406D92DF0BBB}" destId="{66D01984-DA71-4ABE-A2ED-7E4E0159BC3A}" srcOrd="3" destOrd="0" presId="urn:microsoft.com/office/officeart/2018/2/layout/IconVerticalSolidList"/>
    <dgm:cxn modelId="{9ABD2B68-23EB-4D73-BB2F-71DFA384B05A}" type="presParOf" srcId="{729607F2-962E-4289-9175-406D92DF0BBB}" destId="{8E43873D-968F-46E4-8531-90C17CB63B73}" srcOrd="4" destOrd="0" presId="urn:microsoft.com/office/officeart/2018/2/layout/IconVerticalSolidList"/>
    <dgm:cxn modelId="{D1C2714D-A408-4D80-95FB-76466722E0A7}" type="presParOf" srcId="{8E43873D-968F-46E4-8531-90C17CB63B73}" destId="{C774144C-A99E-4189-92A0-78ED4D4DBCA0}" srcOrd="0" destOrd="0" presId="urn:microsoft.com/office/officeart/2018/2/layout/IconVerticalSolidList"/>
    <dgm:cxn modelId="{02B8E221-AAC5-4B29-8812-C0382C1202B3}" type="presParOf" srcId="{8E43873D-968F-46E4-8531-90C17CB63B73}" destId="{723929A0-A2EE-4F90-8AE8-03B6D2479B51}" srcOrd="1" destOrd="0" presId="urn:microsoft.com/office/officeart/2018/2/layout/IconVerticalSolidList"/>
    <dgm:cxn modelId="{8C1694C2-1D41-434A-BD29-80AA579F6AAA}" type="presParOf" srcId="{8E43873D-968F-46E4-8531-90C17CB63B73}" destId="{F1CA1D3A-5F57-4BC9-B989-7B16F4C3B74D}" srcOrd="2" destOrd="0" presId="urn:microsoft.com/office/officeart/2018/2/layout/IconVerticalSolidList"/>
    <dgm:cxn modelId="{A6B1883C-8A05-4692-B8B0-06FE70C2A8E9}" type="presParOf" srcId="{8E43873D-968F-46E4-8531-90C17CB63B73}" destId="{D29FE848-CAD3-4774-A7A4-28155E521CF8}" srcOrd="3" destOrd="0" presId="urn:microsoft.com/office/officeart/2018/2/layout/IconVerticalSolidList"/>
    <dgm:cxn modelId="{73260B8A-0445-4984-951F-A92874539869}" type="presParOf" srcId="{729607F2-962E-4289-9175-406D92DF0BBB}" destId="{D92EC848-74B5-42E1-8AEF-CA1A1D1DEDBB}" srcOrd="5" destOrd="0" presId="urn:microsoft.com/office/officeart/2018/2/layout/IconVerticalSolidList"/>
    <dgm:cxn modelId="{C830E759-35B9-45D5-AA67-8A4A331DD887}" type="presParOf" srcId="{729607F2-962E-4289-9175-406D92DF0BBB}" destId="{7FE17FAD-81DA-4C6E-8A47-D9F4829DE1B0}" srcOrd="6" destOrd="0" presId="urn:microsoft.com/office/officeart/2018/2/layout/IconVerticalSolidList"/>
    <dgm:cxn modelId="{2BA3055F-AB40-4E4C-B3FC-A185ECA52547}" type="presParOf" srcId="{7FE17FAD-81DA-4C6E-8A47-D9F4829DE1B0}" destId="{F9EFE85C-44CF-41B2-8E82-CB74B10F5681}" srcOrd="0" destOrd="0" presId="urn:microsoft.com/office/officeart/2018/2/layout/IconVerticalSolidList"/>
    <dgm:cxn modelId="{4731E5C4-5A5D-451E-9691-266871B5129B}" type="presParOf" srcId="{7FE17FAD-81DA-4C6E-8A47-D9F4829DE1B0}" destId="{DD0BD075-D0C8-474D-A064-F91E3AA3D22D}" srcOrd="1" destOrd="0" presId="urn:microsoft.com/office/officeart/2018/2/layout/IconVerticalSolidList"/>
    <dgm:cxn modelId="{F827C5FD-897B-442A-B1D3-30EF186C5B13}" type="presParOf" srcId="{7FE17FAD-81DA-4C6E-8A47-D9F4829DE1B0}" destId="{4CDE029F-1DCF-4F14-9A6D-95310F97B475}" srcOrd="2" destOrd="0" presId="urn:microsoft.com/office/officeart/2018/2/layout/IconVerticalSolidList"/>
    <dgm:cxn modelId="{14626A39-212D-44BD-A696-0AB3FE426D1A}" type="presParOf" srcId="{7FE17FAD-81DA-4C6E-8A47-D9F4829DE1B0}" destId="{25A98610-3102-4185-AFD8-ECA1F8A4D45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DD640F-0F0F-4516-8B55-431AA545785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9CE463A-37B5-4971-8B02-0E4A3ED872E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Who is an inattentive investor? </a:t>
          </a:r>
        </a:p>
      </dgm:t>
    </dgm:pt>
    <dgm:pt modelId="{292319A5-BA12-4F9A-873D-38BB7A9DDACB}" type="parTrans" cxnId="{9C8845B4-4FB9-4AB2-BC8D-CD3442B12152}">
      <dgm:prSet/>
      <dgm:spPr/>
      <dgm:t>
        <a:bodyPr/>
        <a:lstStyle/>
        <a:p>
          <a:endParaRPr lang="en-US"/>
        </a:p>
      </dgm:t>
    </dgm:pt>
    <dgm:pt modelId="{29224E8E-935A-49B7-8B0F-CF2EBD38C06C}" type="sibTrans" cxnId="{9C8845B4-4FB9-4AB2-BC8D-CD3442B1215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9039A4E-F032-4A6A-BD6C-DCC5B5715AE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Let us assume an investor who has a portfolio of stocks, where some stocks are covered by analysts, and some are not (a typical investor owns portfolio of stocks). How do we classify this investor: attentive or inattentive or attentive for some stocks and inattentive for some other stocks.</a:t>
          </a:r>
        </a:p>
      </dgm:t>
    </dgm:pt>
    <dgm:pt modelId="{29D4C008-F0FC-419C-9E80-0EC5FEF79939}" type="parTrans" cxnId="{304DBCBA-5824-4A9C-B997-EFF523B3EC6A}">
      <dgm:prSet/>
      <dgm:spPr/>
      <dgm:t>
        <a:bodyPr/>
        <a:lstStyle/>
        <a:p>
          <a:endParaRPr lang="en-US"/>
        </a:p>
      </dgm:t>
    </dgm:pt>
    <dgm:pt modelId="{0271C480-D33F-44A3-877A-559FD5A96A3B}" type="sibTrans" cxnId="{304DBCBA-5824-4A9C-B997-EFF523B3EC6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6D5EB90-984B-4265-A0D2-DB0EE8FFD6A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Do the same investor act as rational and irrational at the same time? </a:t>
          </a:r>
        </a:p>
      </dgm:t>
    </dgm:pt>
    <dgm:pt modelId="{CFE7137F-AA15-4698-8345-027696CBA6EA}" type="parTrans" cxnId="{53F894AB-A23E-4F2A-BA9E-E307687E0736}">
      <dgm:prSet/>
      <dgm:spPr/>
      <dgm:t>
        <a:bodyPr/>
        <a:lstStyle/>
        <a:p>
          <a:endParaRPr lang="en-US"/>
        </a:p>
      </dgm:t>
    </dgm:pt>
    <dgm:pt modelId="{CEF39BD1-D911-4345-A59C-C87C2092D76D}" type="sibTrans" cxnId="{53F894AB-A23E-4F2A-BA9E-E307687E073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463BBA7-7C4D-462B-BBD1-D9ED01257AA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Is analysts' coverage a good setting for testing Limited Attention Bias? </a:t>
          </a:r>
        </a:p>
      </dgm:t>
    </dgm:pt>
    <dgm:pt modelId="{AA3C155F-6BF1-4070-8B4A-BF09CA65A43F}" type="parTrans" cxnId="{9CC17812-CBE3-4A27-BCE4-59403BA1A3E1}">
      <dgm:prSet/>
      <dgm:spPr/>
      <dgm:t>
        <a:bodyPr/>
        <a:lstStyle/>
        <a:p>
          <a:endParaRPr lang="en-US"/>
        </a:p>
      </dgm:t>
    </dgm:pt>
    <dgm:pt modelId="{D06980A0-6499-46DF-B1C7-75E5A9E815A1}" type="sibTrans" cxnId="{9CC17812-CBE3-4A27-BCE4-59403BA1A3E1}">
      <dgm:prSet/>
      <dgm:spPr/>
      <dgm:t>
        <a:bodyPr/>
        <a:lstStyle/>
        <a:p>
          <a:endParaRPr lang="en-US"/>
        </a:p>
      </dgm:t>
    </dgm:pt>
    <dgm:pt modelId="{46194E9D-DECC-48CD-914C-836D113ABD6C}" type="pres">
      <dgm:prSet presAssocID="{3CDD640F-0F0F-4516-8B55-431AA5457851}" presName="root" presStyleCnt="0">
        <dgm:presLayoutVars>
          <dgm:dir/>
          <dgm:resizeHandles val="exact"/>
        </dgm:presLayoutVars>
      </dgm:prSet>
      <dgm:spPr/>
    </dgm:pt>
    <dgm:pt modelId="{02A22F6A-0601-40DE-95CC-46A467BD59DC}" type="pres">
      <dgm:prSet presAssocID="{3CDD640F-0F0F-4516-8B55-431AA5457851}" presName="container" presStyleCnt="0">
        <dgm:presLayoutVars>
          <dgm:dir/>
          <dgm:resizeHandles val="exact"/>
        </dgm:presLayoutVars>
      </dgm:prSet>
      <dgm:spPr/>
    </dgm:pt>
    <dgm:pt modelId="{1CE5D735-8A45-42A0-85A3-7012CDAEBF4A}" type="pres">
      <dgm:prSet presAssocID="{89CE463A-37B5-4971-8B02-0E4A3ED872E3}" presName="compNode" presStyleCnt="0"/>
      <dgm:spPr/>
    </dgm:pt>
    <dgm:pt modelId="{87B3F71E-86AA-4142-94EA-50C327D56569}" type="pres">
      <dgm:prSet presAssocID="{89CE463A-37B5-4971-8B02-0E4A3ED872E3}" presName="iconBgRect" presStyleLbl="bgShp" presStyleIdx="0" presStyleCnt="4"/>
      <dgm:spPr/>
    </dgm:pt>
    <dgm:pt modelId="{D182497E-7A55-4C59-A1BB-EDEE61E5D6CF}" type="pres">
      <dgm:prSet presAssocID="{89CE463A-37B5-4971-8B02-0E4A3ED872E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4D219C87-D21B-44B8-A502-95914CF20B47}" type="pres">
      <dgm:prSet presAssocID="{89CE463A-37B5-4971-8B02-0E4A3ED872E3}" presName="spaceRect" presStyleCnt="0"/>
      <dgm:spPr/>
    </dgm:pt>
    <dgm:pt modelId="{B35E123B-A8A9-42F9-85DA-3970BEBB678C}" type="pres">
      <dgm:prSet presAssocID="{89CE463A-37B5-4971-8B02-0E4A3ED872E3}" presName="textRect" presStyleLbl="revTx" presStyleIdx="0" presStyleCnt="4">
        <dgm:presLayoutVars>
          <dgm:chMax val="1"/>
          <dgm:chPref val="1"/>
        </dgm:presLayoutVars>
      </dgm:prSet>
      <dgm:spPr/>
    </dgm:pt>
    <dgm:pt modelId="{CCE8B0D5-219F-40EF-ADEE-1F2995F08270}" type="pres">
      <dgm:prSet presAssocID="{29224E8E-935A-49B7-8B0F-CF2EBD38C06C}" presName="sibTrans" presStyleLbl="sibTrans2D1" presStyleIdx="0" presStyleCnt="0"/>
      <dgm:spPr/>
    </dgm:pt>
    <dgm:pt modelId="{D9CA9593-8A17-45F5-B5AB-D082F0A63E02}" type="pres">
      <dgm:prSet presAssocID="{59039A4E-F032-4A6A-BD6C-DCC5B5715AE4}" presName="compNode" presStyleCnt="0"/>
      <dgm:spPr/>
    </dgm:pt>
    <dgm:pt modelId="{F0F6A66D-49F9-4773-A3A9-D655DCE92F50}" type="pres">
      <dgm:prSet presAssocID="{59039A4E-F032-4A6A-BD6C-DCC5B5715AE4}" presName="iconBgRect" presStyleLbl="bgShp" presStyleIdx="1" presStyleCnt="4"/>
      <dgm:spPr/>
    </dgm:pt>
    <dgm:pt modelId="{3DCCC03E-71F9-4B7E-9E19-05B1C5C192AC}" type="pres">
      <dgm:prSet presAssocID="{59039A4E-F032-4A6A-BD6C-DCC5B5715AE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Graph with Upward Trend"/>
        </a:ext>
      </dgm:extLst>
    </dgm:pt>
    <dgm:pt modelId="{E11DBB0F-9C6C-4F4B-B5B6-9D0BCF6FB5E3}" type="pres">
      <dgm:prSet presAssocID="{59039A4E-F032-4A6A-BD6C-DCC5B5715AE4}" presName="spaceRect" presStyleCnt="0"/>
      <dgm:spPr/>
    </dgm:pt>
    <dgm:pt modelId="{C476BA54-0CEB-483D-9221-E1C51BE25D12}" type="pres">
      <dgm:prSet presAssocID="{59039A4E-F032-4A6A-BD6C-DCC5B5715AE4}" presName="textRect" presStyleLbl="revTx" presStyleIdx="1" presStyleCnt="4">
        <dgm:presLayoutVars>
          <dgm:chMax val="1"/>
          <dgm:chPref val="1"/>
        </dgm:presLayoutVars>
      </dgm:prSet>
      <dgm:spPr/>
    </dgm:pt>
    <dgm:pt modelId="{8DD1C992-DFA3-4513-8C33-217F1D1EE3AA}" type="pres">
      <dgm:prSet presAssocID="{0271C480-D33F-44A3-877A-559FD5A96A3B}" presName="sibTrans" presStyleLbl="sibTrans2D1" presStyleIdx="0" presStyleCnt="0"/>
      <dgm:spPr/>
    </dgm:pt>
    <dgm:pt modelId="{74719F01-4713-4B40-8758-BC28BFD5A063}" type="pres">
      <dgm:prSet presAssocID="{A6D5EB90-984B-4265-A0D2-DB0EE8FFD6AD}" presName="compNode" presStyleCnt="0"/>
      <dgm:spPr/>
    </dgm:pt>
    <dgm:pt modelId="{A6FB2D96-B9FE-45CD-A3F1-C645320C41DB}" type="pres">
      <dgm:prSet presAssocID="{A6D5EB90-984B-4265-A0D2-DB0EE8FFD6AD}" presName="iconBgRect" presStyleLbl="bgShp" presStyleIdx="2" presStyleCnt="4"/>
      <dgm:spPr/>
    </dgm:pt>
    <dgm:pt modelId="{7F3E5538-9F0E-4378-BDAF-C522CB1295F3}" type="pres">
      <dgm:prSet presAssocID="{A6D5EB90-984B-4265-A0D2-DB0EE8FFD6A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E45CF9C7-8F1A-43A6-B335-457929E64AEE}" type="pres">
      <dgm:prSet presAssocID="{A6D5EB90-984B-4265-A0D2-DB0EE8FFD6AD}" presName="spaceRect" presStyleCnt="0"/>
      <dgm:spPr/>
    </dgm:pt>
    <dgm:pt modelId="{8341E6F3-FCC6-4287-ACEF-4BBC9DBDDB5B}" type="pres">
      <dgm:prSet presAssocID="{A6D5EB90-984B-4265-A0D2-DB0EE8FFD6AD}" presName="textRect" presStyleLbl="revTx" presStyleIdx="2" presStyleCnt="4">
        <dgm:presLayoutVars>
          <dgm:chMax val="1"/>
          <dgm:chPref val="1"/>
        </dgm:presLayoutVars>
      </dgm:prSet>
      <dgm:spPr/>
    </dgm:pt>
    <dgm:pt modelId="{8A6371B2-D479-4D3B-AE9F-4AC60F144174}" type="pres">
      <dgm:prSet presAssocID="{CEF39BD1-D911-4345-A59C-C87C2092D76D}" presName="sibTrans" presStyleLbl="sibTrans2D1" presStyleIdx="0" presStyleCnt="0"/>
      <dgm:spPr/>
    </dgm:pt>
    <dgm:pt modelId="{DB27D0C8-C3B4-4A24-AA85-3B203FB72EDC}" type="pres">
      <dgm:prSet presAssocID="{C463BBA7-7C4D-462B-BBD1-D9ED01257AA3}" presName="compNode" presStyleCnt="0"/>
      <dgm:spPr/>
    </dgm:pt>
    <dgm:pt modelId="{9575725E-B0B9-4832-AE1F-9A6BD7939272}" type="pres">
      <dgm:prSet presAssocID="{C463BBA7-7C4D-462B-BBD1-D9ED01257AA3}" presName="iconBgRect" presStyleLbl="bgShp" presStyleIdx="3" presStyleCnt="4"/>
      <dgm:spPr/>
    </dgm:pt>
    <dgm:pt modelId="{BFDE986C-798E-40DA-97C2-D79660F0FA74}" type="pres">
      <dgm:prSet presAssocID="{C463BBA7-7C4D-462B-BBD1-D9ED01257AA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E4941591-0376-43C1-BD66-F2A4EA853BA5}" type="pres">
      <dgm:prSet presAssocID="{C463BBA7-7C4D-462B-BBD1-D9ED01257AA3}" presName="spaceRect" presStyleCnt="0"/>
      <dgm:spPr/>
    </dgm:pt>
    <dgm:pt modelId="{9B7FE602-D5DC-4C90-9F85-4F516A13291B}" type="pres">
      <dgm:prSet presAssocID="{C463BBA7-7C4D-462B-BBD1-D9ED01257AA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9CC17812-CBE3-4A27-BCE4-59403BA1A3E1}" srcId="{3CDD640F-0F0F-4516-8B55-431AA5457851}" destId="{C463BBA7-7C4D-462B-BBD1-D9ED01257AA3}" srcOrd="3" destOrd="0" parTransId="{AA3C155F-6BF1-4070-8B4A-BF09CA65A43F}" sibTransId="{D06980A0-6499-46DF-B1C7-75E5A9E815A1}"/>
    <dgm:cxn modelId="{42A3D224-E758-4532-B015-7237383917BE}" type="presOf" srcId="{0271C480-D33F-44A3-877A-559FD5A96A3B}" destId="{8DD1C992-DFA3-4513-8C33-217F1D1EE3AA}" srcOrd="0" destOrd="0" presId="urn:microsoft.com/office/officeart/2018/2/layout/IconCircleList"/>
    <dgm:cxn modelId="{8327C172-362C-4B01-B88C-AB998A6523C6}" type="presOf" srcId="{3CDD640F-0F0F-4516-8B55-431AA5457851}" destId="{46194E9D-DECC-48CD-914C-836D113ABD6C}" srcOrd="0" destOrd="0" presId="urn:microsoft.com/office/officeart/2018/2/layout/IconCircleList"/>
    <dgm:cxn modelId="{DCED9677-D555-46B2-A596-14A75C5D14DB}" type="presOf" srcId="{29224E8E-935A-49B7-8B0F-CF2EBD38C06C}" destId="{CCE8B0D5-219F-40EF-ADEE-1F2995F08270}" srcOrd="0" destOrd="0" presId="urn:microsoft.com/office/officeart/2018/2/layout/IconCircleList"/>
    <dgm:cxn modelId="{73EE7B7F-76DB-41A2-9C8F-B00570620B88}" type="presOf" srcId="{89CE463A-37B5-4971-8B02-0E4A3ED872E3}" destId="{B35E123B-A8A9-42F9-85DA-3970BEBB678C}" srcOrd="0" destOrd="0" presId="urn:microsoft.com/office/officeart/2018/2/layout/IconCircleList"/>
    <dgm:cxn modelId="{91411C81-B2F2-4A5A-B48F-E9126AC9CF02}" type="presOf" srcId="{C463BBA7-7C4D-462B-BBD1-D9ED01257AA3}" destId="{9B7FE602-D5DC-4C90-9F85-4F516A13291B}" srcOrd="0" destOrd="0" presId="urn:microsoft.com/office/officeart/2018/2/layout/IconCircleList"/>
    <dgm:cxn modelId="{53F894AB-A23E-4F2A-BA9E-E307687E0736}" srcId="{3CDD640F-0F0F-4516-8B55-431AA5457851}" destId="{A6D5EB90-984B-4265-A0D2-DB0EE8FFD6AD}" srcOrd="2" destOrd="0" parTransId="{CFE7137F-AA15-4698-8345-027696CBA6EA}" sibTransId="{CEF39BD1-D911-4345-A59C-C87C2092D76D}"/>
    <dgm:cxn modelId="{9C8845B4-4FB9-4AB2-BC8D-CD3442B12152}" srcId="{3CDD640F-0F0F-4516-8B55-431AA5457851}" destId="{89CE463A-37B5-4971-8B02-0E4A3ED872E3}" srcOrd="0" destOrd="0" parTransId="{292319A5-BA12-4F9A-873D-38BB7A9DDACB}" sibTransId="{29224E8E-935A-49B7-8B0F-CF2EBD38C06C}"/>
    <dgm:cxn modelId="{304DBCBA-5824-4A9C-B997-EFF523B3EC6A}" srcId="{3CDD640F-0F0F-4516-8B55-431AA5457851}" destId="{59039A4E-F032-4A6A-BD6C-DCC5B5715AE4}" srcOrd="1" destOrd="0" parTransId="{29D4C008-F0FC-419C-9E80-0EC5FEF79939}" sibTransId="{0271C480-D33F-44A3-877A-559FD5A96A3B}"/>
    <dgm:cxn modelId="{57EC33D6-8F69-45E3-8CEF-784A25B99311}" type="presOf" srcId="{59039A4E-F032-4A6A-BD6C-DCC5B5715AE4}" destId="{C476BA54-0CEB-483D-9221-E1C51BE25D12}" srcOrd="0" destOrd="0" presId="urn:microsoft.com/office/officeart/2018/2/layout/IconCircleList"/>
    <dgm:cxn modelId="{AFD4AFDC-BBCF-4E32-BBD1-99CEB635AA52}" type="presOf" srcId="{A6D5EB90-984B-4265-A0D2-DB0EE8FFD6AD}" destId="{8341E6F3-FCC6-4287-ACEF-4BBC9DBDDB5B}" srcOrd="0" destOrd="0" presId="urn:microsoft.com/office/officeart/2018/2/layout/IconCircleList"/>
    <dgm:cxn modelId="{FED411EA-D67B-4576-A21C-D638CD9EAD8C}" type="presOf" srcId="{CEF39BD1-D911-4345-A59C-C87C2092D76D}" destId="{8A6371B2-D479-4D3B-AE9F-4AC60F144174}" srcOrd="0" destOrd="0" presId="urn:microsoft.com/office/officeart/2018/2/layout/IconCircleList"/>
    <dgm:cxn modelId="{F948B929-0578-4A4A-A38F-C07C48BFB52C}" type="presParOf" srcId="{46194E9D-DECC-48CD-914C-836D113ABD6C}" destId="{02A22F6A-0601-40DE-95CC-46A467BD59DC}" srcOrd="0" destOrd="0" presId="urn:microsoft.com/office/officeart/2018/2/layout/IconCircleList"/>
    <dgm:cxn modelId="{91A8CC51-0CDD-4DC6-8D57-B4AB7F8D6EEA}" type="presParOf" srcId="{02A22F6A-0601-40DE-95CC-46A467BD59DC}" destId="{1CE5D735-8A45-42A0-85A3-7012CDAEBF4A}" srcOrd="0" destOrd="0" presId="urn:microsoft.com/office/officeart/2018/2/layout/IconCircleList"/>
    <dgm:cxn modelId="{4334109D-3587-4692-A82A-7493E8ABE133}" type="presParOf" srcId="{1CE5D735-8A45-42A0-85A3-7012CDAEBF4A}" destId="{87B3F71E-86AA-4142-94EA-50C327D56569}" srcOrd="0" destOrd="0" presId="urn:microsoft.com/office/officeart/2018/2/layout/IconCircleList"/>
    <dgm:cxn modelId="{38A27D7B-0D97-4747-A21D-28A2B44A2052}" type="presParOf" srcId="{1CE5D735-8A45-42A0-85A3-7012CDAEBF4A}" destId="{D182497E-7A55-4C59-A1BB-EDEE61E5D6CF}" srcOrd="1" destOrd="0" presId="urn:microsoft.com/office/officeart/2018/2/layout/IconCircleList"/>
    <dgm:cxn modelId="{D70B5C15-EBBA-42AA-8094-964F1F6C865D}" type="presParOf" srcId="{1CE5D735-8A45-42A0-85A3-7012CDAEBF4A}" destId="{4D219C87-D21B-44B8-A502-95914CF20B47}" srcOrd="2" destOrd="0" presId="urn:microsoft.com/office/officeart/2018/2/layout/IconCircleList"/>
    <dgm:cxn modelId="{A23AE418-EA1D-4E90-8900-5D7F0C094D54}" type="presParOf" srcId="{1CE5D735-8A45-42A0-85A3-7012CDAEBF4A}" destId="{B35E123B-A8A9-42F9-85DA-3970BEBB678C}" srcOrd="3" destOrd="0" presId="urn:microsoft.com/office/officeart/2018/2/layout/IconCircleList"/>
    <dgm:cxn modelId="{811C5B29-616F-42FC-BAA0-463A8880D02E}" type="presParOf" srcId="{02A22F6A-0601-40DE-95CC-46A467BD59DC}" destId="{CCE8B0D5-219F-40EF-ADEE-1F2995F08270}" srcOrd="1" destOrd="0" presId="urn:microsoft.com/office/officeart/2018/2/layout/IconCircleList"/>
    <dgm:cxn modelId="{41768757-8658-4114-849E-6E28C7D8DB43}" type="presParOf" srcId="{02A22F6A-0601-40DE-95CC-46A467BD59DC}" destId="{D9CA9593-8A17-45F5-B5AB-D082F0A63E02}" srcOrd="2" destOrd="0" presId="urn:microsoft.com/office/officeart/2018/2/layout/IconCircleList"/>
    <dgm:cxn modelId="{E6CC9A6C-9AFB-488F-A5A0-9808B24B02AB}" type="presParOf" srcId="{D9CA9593-8A17-45F5-B5AB-D082F0A63E02}" destId="{F0F6A66D-49F9-4773-A3A9-D655DCE92F50}" srcOrd="0" destOrd="0" presId="urn:microsoft.com/office/officeart/2018/2/layout/IconCircleList"/>
    <dgm:cxn modelId="{27AA395F-0A24-4BD9-BDE0-009CE9DC93C9}" type="presParOf" srcId="{D9CA9593-8A17-45F5-B5AB-D082F0A63E02}" destId="{3DCCC03E-71F9-4B7E-9E19-05B1C5C192AC}" srcOrd="1" destOrd="0" presId="urn:microsoft.com/office/officeart/2018/2/layout/IconCircleList"/>
    <dgm:cxn modelId="{DA78D008-1EE9-478D-8DC4-B1DEBBC3BDC2}" type="presParOf" srcId="{D9CA9593-8A17-45F5-B5AB-D082F0A63E02}" destId="{E11DBB0F-9C6C-4F4B-B5B6-9D0BCF6FB5E3}" srcOrd="2" destOrd="0" presId="urn:microsoft.com/office/officeart/2018/2/layout/IconCircleList"/>
    <dgm:cxn modelId="{2B62F82E-56C7-434D-B171-78711A7D5818}" type="presParOf" srcId="{D9CA9593-8A17-45F5-B5AB-D082F0A63E02}" destId="{C476BA54-0CEB-483D-9221-E1C51BE25D12}" srcOrd="3" destOrd="0" presId="urn:microsoft.com/office/officeart/2018/2/layout/IconCircleList"/>
    <dgm:cxn modelId="{059BE50C-669B-494E-B0F5-A64E67FB4B8B}" type="presParOf" srcId="{02A22F6A-0601-40DE-95CC-46A467BD59DC}" destId="{8DD1C992-DFA3-4513-8C33-217F1D1EE3AA}" srcOrd="3" destOrd="0" presId="urn:microsoft.com/office/officeart/2018/2/layout/IconCircleList"/>
    <dgm:cxn modelId="{F1F0EE33-76B4-4137-B2E0-CA19BBE02E69}" type="presParOf" srcId="{02A22F6A-0601-40DE-95CC-46A467BD59DC}" destId="{74719F01-4713-4B40-8758-BC28BFD5A063}" srcOrd="4" destOrd="0" presId="urn:microsoft.com/office/officeart/2018/2/layout/IconCircleList"/>
    <dgm:cxn modelId="{EAC57C0D-8051-441B-B188-CB1228A89A2C}" type="presParOf" srcId="{74719F01-4713-4B40-8758-BC28BFD5A063}" destId="{A6FB2D96-B9FE-45CD-A3F1-C645320C41DB}" srcOrd="0" destOrd="0" presId="urn:microsoft.com/office/officeart/2018/2/layout/IconCircleList"/>
    <dgm:cxn modelId="{355C6071-4B39-41E3-A466-4E676130BCCC}" type="presParOf" srcId="{74719F01-4713-4B40-8758-BC28BFD5A063}" destId="{7F3E5538-9F0E-4378-BDAF-C522CB1295F3}" srcOrd="1" destOrd="0" presId="urn:microsoft.com/office/officeart/2018/2/layout/IconCircleList"/>
    <dgm:cxn modelId="{27F0354B-CAA4-4CD4-9E07-92EE14C90259}" type="presParOf" srcId="{74719F01-4713-4B40-8758-BC28BFD5A063}" destId="{E45CF9C7-8F1A-43A6-B335-457929E64AEE}" srcOrd="2" destOrd="0" presId="urn:microsoft.com/office/officeart/2018/2/layout/IconCircleList"/>
    <dgm:cxn modelId="{E0D9F95C-B7BA-49CD-B09C-1653F3FC5C88}" type="presParOf" srcId="{74719F01-4713-4B40-8758-BC28BFD5A063}" destId="{8341E6F3-FCC6-4287-ACEF-4BBC9DBDDB5B}" srcOrd="3" destOrd="0" presId="urn:microsoft.com/office/officeart/2018/2/layout/IconCircleList"/>
    <dgm:cxn modelId="{C348287C-94B9-4AEF-993C-80817CDB9DAC}" type="presParOf" srcId="{02A22F6A-0601-40DE-95CC-46A467BD59DC}" destId="{8A6371B2-D479-4D3B-AE9F-4AC60F144174}" srcOrd="5" destOrd="0" presId="urn:microsoft.com/office/officeart/2018/2/layout/IconCircleList"/>
    <dgm:cxn modelId="{9F22B20B-3F1C-4C72-9830-EF72F24B78EC}" type="presParOf" srcId="{02A22F6A-0601-40DE-95CC-46A467BD59DC}" destId="{DB27D0C8-C3B4-4A24-AA85-3B203FB72EDC}" srcOrd="6" destOrd="0" presId="urn:microsoft.com/office/officeart/2018/2/layout/IconCircleList"/>
    <dgm:cxn modelId="{EE969BA9-321F-42F4-AD9D-6ACCA6799AF5}" type="presParOf" srcId="{DB27D0C8-C3B4-4A24-AA85-3B203FB72EDC}" destId="{9575725E-B0B9-4832-AE1F-9A6BD7939272}" srcOrd="0" destOrd="0" presId="urn:microsoft.com/office/officeart/2018/2/layout/IconCircleList"/>
    <dgm:cxn modelId="{CD7E36A6-4D9A-46E8-A32E-DFC3A202AEF3}" type="presParOf" srcId="{DB27D0C8-C3B4-4A24-AA85-3B203FB72EDC}" destId="{BFDE986C-798E-40DA-97C2-D79660F0FA74}" srcOrd="1" destOrd="0" presId="urn:microsoft.com/office/officeart/2018/2/layout/IconCircleList"/>
    <dgm:cxn modelId="{689F48F8-C070-428F-8C2A-AAA0B05E3098}" type="presParOf" srcId="{DB27D0C8-C3B4-4A24-AA85-3B203FB72EDC}" destId="{E4941591-0376-43C1-BD66-F2A4EA853BA5}" srcOrd="2" destOrd="0" presId="urn:microsoft.com/office/officeart/2018/2/layout/IconCircleList"/>
    <dgm:cxn modelId="{CE8A49B3-A5E2-4455-92C8-46CFCF91A9AF}" type="presParOf" srcId="{DB27D0C8-C3B4-4A24-AA85-3B203FB72EDC}" destId="{9B7FE602-D5DC-4C90-9F85-4F516A13291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BFD95-0282-40CC-B2D7-C8CCAF28484C}">
      <dsp:nvSpPr>
        <dsp:cNvPr id="0" name=""/>
        <dsp:cNvSpPr/>
      </dsp:nvSpPr>
      <dsp:spPr>
        <a:xfrm>
          <a:off x="28" y="41004"/>
          <a:ext cx="2746941" cy="9783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Coverage Firms</a:t>
          </a:r>
        </a:p>
      </dsp:txBody>
      <dsp:txXfrm>
        <a:off x="28" y="41004"/>
        <a:ext cx="2746941" cy="978335"/>
      </dsp:txXfrm>
    </dsp:sp>
    <dsp:sp modelId="{C2CE36A1-DA3F-42D2-AFBD-57FF1897FEAD}">
      <dsp:nvSpPr>
        <dsp:cNvPr id="0" name=""/>
        <dsp:cNvSpPr/>
      </dsp:nvSpPr>
      <dsp:spPr>
        <a:xfrm>
          <a:off x="28" y="1019340"/>
          <a:ext cx="2746941" cy="442605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Investors are inattentive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Use more Heuristics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More pricing errors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Returns are predictable </a:t>
          </a:r>
        </a:p>
      </dsp:txBody>
      <dsp:txXfrm>
        <a:off x="28" y="1019340"/>
        <a:ext cx="2746941" cy="4426055"/>
      </dsp:txXfrm>
    </dsp:sp>
    <dsp:sp modelId="{917A1C8A-E43D-452B-8A2B-038B4EBE3959}">
      <dsp:nvSpPr>
        <dsp:cNvPr id="0" name=""/>
        <dsp:cNvSpPr/>
      </dsp:nvSpPr>
      <dsp:spPr>
        <a:xfrm>
          <a:off x="3131541" y="41004"/>
          <a:ext cx="2746941" cy="9783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Non-Coverage Firms</a:t>
          </a:r>
        </a:p>
      </dsp:txBody>
      <dsp:txXfrm>
        <a:off x="3131541" y="41004"/>
        <a:ext cx="2746941" cy="978335"/>
      </dsp:txXfrm>
    </dsp:sp>
    <dsp:sp modelId="{C0BDA2AE-1C08-495B-B931-BE483EA0C75A}">
      <dsp:nvSpPr>
        <dsp:cNvPr id="0" name=""/>
        <dsp:cNvSpPr/>
      </dsp:nvSpPr>
      <dsp:spPr>
        <a:xfrm>
          <a:off x="3131541" y="1019340"/>
          <a:ext cx="2746941" cy="442605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Investors are attentive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Need more information than simple heuristics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Less pricing errors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Returns are less predictable </a:t>
          </a:r>
        </a:p>
      </dsp:txBody>
      <dsp:txXfrm>
        <a:off x="3131541" y="1019340"/>
        <a:ext cx="2746941" cy="4426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9D270-473A-4A55-9521-5C38152FCA1C}">
      <dsp:nvSpPr>
        <dsp:cNvPr id="0" name=""/>
        <dsp:cNvSpPr/>
      </dsp:nvSpPr>
      <dsp:spPr>
        <a:xfrm>
          <a:off x="0" y="1897"/>
          <a:ext cx="5008901" cy="96172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86D57F-3554-4B1C-B1AB-FB29F88F40C3}">
      <dsp:nvSpPr>
        <dsp:cNvPr id="0" name=""/>
        <dsp:cNvSpPr/>
      </dsp:nvSpPr>
      <dsp:spPr>
        <a:xfrm>
          <a:off x="290920" y="218284"/>
          <a:ext cx="528946" cy="52894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6F1909-5482-4929-9D41-CCCAA9255AE8}">
      <dsp:nvSpPr>
        <dsp:cNvPr id="0" name=""/>
        <dsp:cNvSpPr/>
      </dsp:nvSpPr>
      <dsp:spPr>
        <a:xfrm>
          <a:off x="1110788" y="1897"/>
          <a:ext cx="3898112" cy="961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2" tIns="101782" rIns="101782" bIns="10178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Interesting paper and new approaches</a:t>
          </a:r>
        </a:p>
      </dsp:txBody>
      <dsp:txXfrm>
        <a:off x="1110788" y="1897"/>
        <a:ext cx="3898112" cy="961721"/>
      </dsp:txXfrm>
    </dsp:sp>
    <dsp:sp modelId="{2CD8B012-00CF-4F04-BE60-88001DA5F1AE}">
      <dsp:nvSpPr>
        <dsp:cNvPr id="0" name=""/>
        <dsp:cNvSpPr/>
      </dsp:nvSpPr>
      <dsp:spPr>
        <a:xfrm>
          <a:off x="0" y="1204049"/>
          <a:ext cx="5008901" cy="96172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564CDE-4CFC-49D4-9ECB-54460F004E89}">
      <dsp:nvSpPr>
        <dsp:cNvPr id="0" name=""/>
        <dsp:cNvSpPr/>
      </dsp:nvSpPr>
      <dsp:spPr>
        <a:xfrm>
          <a:off x="290920" y="1420436"/>
          <a:ext cx="528946" cy="52894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2C5BB4-F750-4A10-8967-58D52106692F}">
      <dsp:nvSpPr>
        <dsp:cNvPr id="0" name=""/>
        <dsp:cNvSpPr/>
      </dsp:nvSpPr>
      <dsp:spPr>
        <a:xfrm>
          <a:off x="1110788" y="1204049"/>
          <a:ext cx="3898112" cy="961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2" tIns="101782" rIns="101782" bIns="10178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 like the way the authors have used staggered announcements to isolate sentiment from financial information</a:t>
          </a:r>
        </a:p>
      </dsp:txBody>
      <dsp:txXfrm>
        <a:off x="1110788" y="1204049"/>
        <a:ext cx="3898112" cy="961721"/>
      </dsp:txXfrm>
    </dsp:sp>
    <dsp:sp modelId="{C774144C-A99E-4189-92A0-78ED4D4DBCA0}">
      <dsp:nvSpPr>
        <dsp:cNvPr id="0" name=""/>
        <dsp:cNvSpPr/>
      </dsp:nvSpPr>
      <dsp:spPr>
        <a:xfrm>
          <a:off x="0" y="2406201"/>
          <a:ext cx="5008901" cy="96172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3929A0-A2EE-4F90-8AE8-03B6D2479B51}">
      <dsp:nvSpPr>
        <dsp:cNvPr id="0" name=""/>
        <dsp:cNvSpPr/>
      </dsp:nvSpPr>
      <dsp:spPr>
        <a:xfrm>
          <a:off x="290920" y="2622588"/>
          <a:ext cx="528946" cy="52894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9FE848-CAD3-4774-A7A4-28155E521CF8}">
      <dsp:nvSpPr>
        <dsp:cNvPr id="0" name=""/>
        <dsp:cNvSpPr/>
      </dsp:nvSpPr>
      <dsp:spPr>
        <a:xfrm>
          <a:off x="1110788" y="2406201"/>
          <a:ext cx="3898112" cy="961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2" tIns="101782" rIns="101782" bIns="10178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 bit complex to read and comprehend (not an easy paper for a journal reviewer) </a:t>
          </a:r>
        </a:p>
      </dsp:txBody>
      <dsp:txXfrm>
        <a:off x="1110788" y="2406201"/>
        <a:ext cx="3898112" cy="961721"/>
      </dsp:txXfrm>
    </dsp:sp>
    <dsp:sp modelId="{F9EFE85C-44CF-41B2-8E82-CB74B10F5681}">
      <dsp:nvSpPr>
        <dsp:cNvPr id="0" name=""/>
        <dsp:cNvSpPr/>
      </dsp:nvSpPr>
      <dsp:spPr>
        <a:xfrm>
          <a:off x="0" y="3608352"/>
          <a:ext cx="5008901" cy="96172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0BD075-D0C8-474D-A064-F91E3AA3D22D}">
      <dsp:nvSpPr>
        <dsp:cNvPr id="0" name=""/>
        <dsp:cNvSpPr/>
      </dsp:nvSpPr>
      <dsp:spPr>
        <a:xfrm>
          <a:off x="290920" y="3824740"/>
          <a:ext cx="528946" cy="52894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A98610-3102-4185-AFD8-ECA1F8A4D45E}">
      <dsp:nvSpPr>
        <dsp:cNvPr id="0" name=""/>
        <dsp:cNvSpPr/>
      </dsp:nvSpPr>
      <dsp:spPr>
        <a:xfrm>
          <a:off x="1110788" y="3608352"/>
          <a:ext cx="3898112" cy="961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2" tIns="101782" rIns="101782" bIns="10178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Needs to clarity on several issues that I discovered while reading the paper. </a:t>
          </a:r>
        </a:p>
      </dsp:txBody>
      <dsp:txXfrm>
        <a:off x="1110788" y="3608352"/>
        <a:ext cx="3898112" cy="9617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3F71E-86AA-4142-94EA-50C327D56569}">
      <dsp:nvSpPr>
        <dsp:cNvPr id="0" name=""/>
        <dsp:cNvSpPr/>
      </dsp:nvSpPr>
      <dsp:spPr>
        <a:xfrm>
          <a:off x="212335" y="469890"/>
          <a:ext cx="1335915" cy="133591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82497E-7A55-4C59-A1BB-EDEE61E5D6CF}">
      <dsp:nvSpPr>
        <dsp:cNvPr id="0" name=""/>
        <dsp:cNvSpPr/>
      </dsp:nvSpPr>
      <dsp:spPr>
        <a:xfrm>
          <a:off x="492877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5E123B-A8A9-42F9-85DA-3970BEBB678C}">
      <dsp:nvSpPr>
        <dsp:cNvPr id="0" name=""/>
        <dsp:cNvSpPr/>
      </dsp:nvSpPr>
      <dsp:spPr>
        <a:xfrm>
          <a:off x="1834517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Who is an inattentive investor? </a:t>
          </a:r>
        </a:p>
      </dsp:txBody>
      <dsp:txXfrm>
        <a:off x="1834517" y="469890"/>
        <a:ext cx="3148942" cy="1335915"/>
      </dsp:txXfrm>
    </dsp:sp>
    <dsp:sp modelId="{F0F6A66D-49F9-4773-A3A9-D655DCE92F50}">
      <dsp:nvSpPr>
        <dsp:cNvPr id="0" name=""/>
        <dsp:cNvSpPr/>
      </dsp:nvSpPr>
      <dsp:spPr>
        <a:xfrm>
          <a:off x="5532139" y="469890"/>
          <a:ext cx="1335915" cy="133591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CCC03E-71F9-4B7E-9E19-05B1C5C192AC}">
      <dsp:nvSpPr>
        <dsp:cNvPr id="0" name=""/>
        <dsp:cNvSpPr/>
      </dsp:nvSpPr>
      <dsp:spPr>
        <a:xfrm>
          <a:off x="5812681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76BA54-0CEB-483D-9221-E1C51BE25D12}">
      <dsp:nvSpPr>
        <dsp:cNvPr id="0" name=""/>
        <dsp:cNvSpPr/>
      </dsp:nvSpPr>
      <dsp:spPr>
        <a:xfrm>
          <a:off x="7154322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Let us assume an investor who has a portfolio of stocks, where some stocks are covered by analysts, and some are not (a typical investor owns portfolio of stocks). How do we classify this investor: attentive or inattentive or attentive for some stocks and inattentive for some other stocks.</a:t>
          </a:r>
        </a:p>
      </dsp:txBody>
      <dsp:txXfrm>
        <a:off x="7154322" y="469890"/>
        <a:ext cx="3148942" cy="1335915"/>
      </dsp:txXfrm>
    </dsp:sp>
    <dsp:sp modelId="{A6FB2D96-B9FE-45CD-A3F1-C645320C41DB}">
      <dsp:nvSpPr>
        <dsp:cNvPr id="0" name=""/>
        <dsp:cNvSpPr/>
      </dsp:nvSpPr>
      <dsp:spPr>
        <a:xfrm>
          <a:off x="212335" y="2545532"/>
          <a:ext cx="1335915" cy="133591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3E5538-9F0E-4378-BDAF-C522CB1295F3}">
      <dsp:nvSpPr>
        <dsp:cNvPr id="0" name=""/>
        <dsp:cNvSpPr/>
      </dsp:nvSpPr>
      <dsp:spPr>
        <a:xfrm>
          <a:off x="492877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1E6F3-FCC6-4287-ACEF-4BBC9DBDDB5B}">
      <dsp:nvSpPr>
        <dsp:cNvPr id="0" name=""/>
        <dsp:cNvSpPr/>
      </dsp:nvSpPr>
      <dsp:spPr>
        <a:xfrm>
          <a:off x="1834517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Do the same investor act as rational and irrational at the same time? </a:t>
          </a:r>
        </a:p>
      </dsp:txBody>
      <dsp:txXfrm>
        <a:off x="1834517" y="2545532"/>
        <a:ext cx="3148942" cy="1335915"/>
      </dsp:txXfrm>
    </dsp:sp>
    <dsp:sp modelId="{9575725E-B0B9-4832-AE1F-9A6BD7939272}">
      <dsp:nvSpPr>
        <dsp:cNvPr id="0" name=""/>
        <dsp:cNvSpPr/>
      </dsp:nvSpPr>
      <dsp:spPr>
        <a:xfrm>
          <a:off x="5532139" y="2545532"/>
          <a:ext cx="1335915" cy="133591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DE986C-798E-40DA-97C2-D79660F0FA74}">
      <dsp:nvSpPr>
        <dsp:cNvPr id="0" name=""/>
        <dsp:cNvSpPr/>
      </dsp:nvSpPr>
      <dsp:spPr>
        <a:xfrm>
          <a:off x="5812681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7FE602-D5DC-4C90-9F85-4F516A13291B}">
      <dsp:nvSpPr>
        <dsp:cNvPr id="0" name=""/>
        <dsp:cNvSpPr/>
      </dsp:nvSpPr>
      <dsp:spPr>
        <a:xfrm>
          <a:off x="7154322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Is analysts' coverage a good setting for testing Limited Attention Bias? </a:t>
          </a:r>
        </a:p>
      </dsp:txBody>
      <dsp:txXfrm>
        <a:off x="7154322" y="2545532"/>
        <a:ext cx="3148942" cy="1335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27847-A581-4AAC-B67F-9D35B3AAF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F075E8-11A3-47AB-8504-5B9369CE5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158E2-2FE5-40BD-9CA8-095DBEE18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7A47-3EB5-4F17-91F7-C253965870D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9D6DB-0598-400C-B62A-AFE16039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9611F-87FD-48F0-94E4-7965A01B1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AA82-9525-4E82-8010-E3B2A0C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1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D4D7C-11A7-4EFE-AFD1-07DA21907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FAAF7A-47CF-4BD8-86E4-B3A7DC4087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C7465-57BA-4D86-99A5-8DC23E738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7A47-3EB5-4F17-91F7-C253965870D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A3028-392E-4E98-AD96-5A0F29F2B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6BC92-A39F-42F4-B453-9D333BA7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AA82-9525-4E82-8010-E3B2A0C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0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AE5F3F-86D2-4E5F-BC95-66B4449BC7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99C0E-FF6A-45D5-A552-F01D8A1BB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8372A-2E10-4124-BF73-0FA4E8B8F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7A47-3EB5-4F17-91F7-C253965870D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CFE96-1C4F-40EB-87FE-5F326D408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FAC8A-63C6-4252-AD70-BEB818518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AA82-9525-4E82-8010-E3B2A0C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27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E62FA-8D58-4265-A8A3-0372D11C7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13459-A159-4D9E-807A-4E50127D9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29202-7865-4CCA-A201-B681D4573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7A47-3EB5-4F17-91F7-C253965870D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ABE25-BEC6-4B65-9F26-906BF5CCD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D99C9-2473-4672-9BD8-B28E516D5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AA82-9525-4E82-8010-E3B2A0C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2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FF114-EB8F-4D9D-A622-5322955D9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698B7-0B9F-4595-9255-EAB6225B6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C25AD-4337-4841-85A2-D087E8C54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7A47-3EB5-4F17-91F7-C253965870D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80F26-B768-428E-BA10-1723CAA1D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74502-ED55-4CE9-BD7A-C8E6B266A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AA82-9525-4E82-8010-E3B2A0C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4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0ED5D-20BF-4844-BFC5-1328317B3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825DC-1288-498B-94D2-F8A7910A4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2725D-5E4F-4C65-AA53-0F38A5B540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A6A88-8411-4438-A9F9-85A10A74B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7A47-3EB5-4F17-91F7-C253965870D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105F3-6439-48E3-9B7F-7EABCCB84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5D915-339B-47A5-97BB-133F577F1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AA82-9525-4E82-8010-E3B2A0C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31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FE513-63AB-4AB1-B77F-919B46821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F44AE-83D6-4831-B28D-403040E3C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41A000-EBAD-44E1-8F55-34483C5B7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3FACEB-F30E-40CB-AD57-9CFE7C1EF8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09E1E8-3F15-4596-B5B7-0412EF438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03553A-AAA1-46CC-92E8-41C61D3EA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7A47-3EB5-4F17-91F7-C253965870D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112F62-1B11-4597-8A9E-AEFB5EA5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D8A4D3-F6E8-43DC-824E-5DADE37D1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AA82-9525-4E82-8010-E3B2A0C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37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BEEFD-1463-438D-A74D-7E962DF19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E82E20-FF2B-4C8B-AC06-F4C77402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7A47-3EB5-4F17-91F7-C253965870D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8C929F-124A-433C-8ED7-144FD1860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496550-31D8-43C0-92C3-8E75F904F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AA82-9525-4E82-8010-E3B2A0C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21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A987C0-91FA-4C56-8158-E8BA4720A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7A47-3EB5-4F17-91F7-C253965870D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9008D-641F-4381-AA65-EC565FB1B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C6339-171D-4EF4-88B4-ACA15F63F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AA82-9525-4E82-8010-E3B2A0C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2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5FA0F-0504-45A0-BCDC-4B5F54188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BB7B3-F056-44AF-B1C9-DB561E76E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E4D3D-8544-4CB8-BAD0-5F07F7EB1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166975-3A2E-409D-ADB4-B2380FDF9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7A47-3EB5-4F17-91F7-C253965870D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89DFD4-9ACE-455E-927F-B46328D54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31A17-08F9-4FB6-AF4C-6992AB435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AA82-9525-4E82-8010-E3B2A0C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8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E3D59-F110-49E2-99F4-EF75BCC69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CCD666-F638-4185-930F-520B1A6E8D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28E3F-4B50-4D6C-9D90-DBB54BF7E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9B414-AC03-41E0-8E4E-EB5829A88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7A47-3EB5-4F17-91F7-C253965870D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86E15-A933-48C2-8E00-D5FD6BA4E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AB025-F00A-4CD2-A9B0-4E1F5F3ED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AA82-9525-4E82-8010-E3B2A0C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2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493CCD-7821-46F3-BEA0-C63F75025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CEFDC-783F-4547-A599-D4AF0D661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29155-8EE2-4B58-8D06-5AE2458DCF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F7A47-3EB5-4F17-91F7-C253965870D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0C40E-4327-4103-B234-0D59B81F0C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CBF9F-9339-4778-B60F-971B8447D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AAA82-9525-4E82-8010-E3B2A0C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8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6B5490-E8B2-4160-B6FB-9ADEE52BDD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571F22-3838-41EC-85F1-E3D566020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sz="5100">
                <a:solidFill>
                  <a:srgbClr val="FFFFFF"/>
                </a:solidFill>
              </a:rPr>
              <a:t>Discussion on</a:t>
            </a:r>
            <a:br>
              <a:rPr lang="en-US" sz="5100">
                <a:solidFill>
                  <a:srgbClr val="FFFFFF"/>
                </a:solidFill>
              </a:rPr>
            </a:br>
            <a:r>
              <a:rPr lang="en-US" sz="5100">
                <a:solidFill>
                  <a:srgbClr val="FFFFFF"/>
                </a:solidFill>
              </a:rPr>
              <a:t>Investor Inattention, Financial Narrative, and Tone-Based Heuristics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6EF607-ECE5-4F2B-9334-370340F3B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 sz="1100">
                <a:solidFill>
                  <a:srgbClr val="FFFFFF"/>
                </a:solidFill>
              </a:rPr>
              <a:t>Vijaya Bhaskar Marisetty</a:t>
            </a:r>
          </a:p>
          <a:p>
            <a:r>
              <a:rPr lang="en-US" sz="1100">
                <a:solidFill>
                  <a:srgbClr val="FFFFFF"/>
                </a:solidFill>
              </a:rPr>
              <a:t>University of Twente, Netherlands </a:t>
            </a:r>
          </a:p>
          <a:p>
            <a:r>
              <a:rPr lang="en-US" sz="1100">
                <a:solidFill>
                  <a:srgbClr val="FFFFFF"/>
                </a:solidFill>
              </a:rPr>
              <a:t>and</a:t>
            </a:r>
          </a:p>
          <a:p>
            <a:r>
              <a:rPr lang="en-US" sz="1100">
                <a:solidFill>
                  <a:srgbClr val="FFFFFF"/>
                </a:solidFill>
              </a:rPr>
              <a:t>University of Hyderabad, India</a:t>
            </a:r>
          </a:p>
        </p:txBody>
      </p:sp>
    </p:spTree>
    <p:extLst>
      <p:ext uri="{BB962C8B-B14F-4D97-AF65-F5344CB8AC3E}">
        <p14:creationId xmlns:p14="http://schemas.microsoft.com/office/powerpoint/2010/main" val="4016520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6A6391-A989-4AE7-812C-23E91ECBC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en-US">
                <a:solidFill>
                  <a:schemeClr val="bg1"/>
                </a:solidFill>
              </a:rPr>
              <a:t>Issue # 2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CF00C-4BFA-4173-82CF-904CEDB16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Mapping issues</a:t>
            </a:r>
          </a:p>
          <a:p>
            <a:r>
              <a:rPr lang="en-US" sz="2000">
                <a:solidFill>
                  <a:schemeClr val="bg1"/>
                </a:solidFill>
              </a:rPr>
              <a:t>Ideally, the research questions should be directly mapped to the hypotheses. I had hard time doing one-to-one mapping for the research questions and the developed hypotheses.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35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11BD98-458A-4D41-8E21-7F5D674BB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Issue #3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B5DC5-0F2E-40C3-A8C9-015D7EE61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Evidence on pricing errors</a:t>
            </a:r>
          </a:p>
          <a:p>
            <a:r>
              <a:rPr lang="en-US" sz="2000">
                <a:solidFill>
                  <a:schemeClr val="bg1"/>
                </a:solidFill>
              </a:rPr>
              <a:t>The major outcome of inattentive investor behavior is higher pricing errors. </a:t>
            </a:r>
          </a:p>
          <a:p>
            <a:r>
              <a:rPr lang="en-US" sz="2000">
                <a:solidFill>
                  <a:schemeClr val="bg1"/>
                </a:solidFill>
              </a:rPr>
              <a:t>There is not direct evidence linking both </a:t>
            </a:r>
          </a:p>
        </p:txBody>
      </p:sp>
    </p:spTree>
    <p:extLst>
      <p:ext uri="{BB962C8B-B14F-4D97-AF65-F5344CB8AC3E}">
        <p14:creationId xmlns:p14="http://schemas.microsoft.com/office/powerpoint/2010/main" val="2839323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213AD4-DA36-4E2B-BD3A-908A7D179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Issue # 4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D937C-4926-479A-B4E2-E943F4CD8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Matching Issue</a:t>
            </a:r>
          </a:p>
          <a:p>
            <a:r>
              <a:rPr lang="en-US" sz="2000">
                <a:solidFill>
                  <a:schemeClr val="bg1"/>
                </a:solidFill>
              </a:rPr>
              <a:t>Are the analyst coverage firms matched with non-analyst coverage firms? </a:t>
            </a:r>
          </a:p>
          <a:p>
            <a:r>
              <a:rPr lang="en-US" sz="2000">
                <a:solidFill>
                  <a:schemeClr val="bg1"/>
                </a:solidFill>
              </a:rPr>
              <a:t>There is a potential issue as they may be systematically different from each other</a:t>
            </a:r>
          </a:p>
        </p:txBody>
      </p:sp>
    </p:spTree>
    <p:extLst>
      <p:ext uri="{BB962C8B-B14F-4D97-AF65-F5344CB8AC3E}">
        <p14:creationId xmlns:p14="http://schemas.microsoft.com/office/powerpoint/2010/main" val="2900668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39D3C7-C435-4410-A6A3-6368ABC19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Issue # 5</a:t>
            </a:r>
          </a:p>
        </p:txBody>
      </p:sp>
      <p:cxnSp>
        <p:nvCxnSpPr>
          <p:cNvPr id="40" name="Straight Connector 36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1C044-9B34-4B64-9733-F83E92B2A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Source of Information</a:t>
            </a:r>
          </a:p>
          <a:p>
            <a:r>
              <a:rPr lang="en-US" sz="2000">
                <a:solidFill>
                  <a:schemeClr val="bg1"/>
                </a:solidFill>
              </a:rPr>
              <a:t>The authors consider analyst coverage as the only credible source of information that investors use to make their mental algorithms/ sensing the tone</a:t>
            </a:r>
          </a:p>
          <a:p>
            <a:r>
              <a:rPr lang="en-US" sz="2000">
                <a:solidFill>
                  <a:schemeClr val="bg1"/>
                </a:solidFill>
              </a:rPr>
              <a:t>How about blogs/ influencers/ social media? These are become are the primary drivers of sentiments in the recent past. </a:t>
            </a:r>
          </a:p>
        </p:txBody>
      </p:sp>
    </p:spTree>
    <p:extLst>
      <p:ext uri="{BB962C8B-B14F-4D97-AF65-F5344CB8AC3E}">
        <p14:creationId xmlns:p14="http://schemas.microsoft.com/office/powerpoint/2010/main" val="261598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DFFF4E-A9AB-45ED-BD20-8F33ABF67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Issue # 6</a:t>
            </a:r>
          </a:p>
        </p:txBody>
      </p:sp>
      <p:cxnSp>
        <p:nvCxnSpPr>
          <p:cNvPr id="13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64E7A55-052E-4020-B112-BAC8F723E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Choice of NLP method</a:t>
            </a:r>
          </a:p>
          <a:p>
            <a:r>
              <a:rPr lang="en-US" sz="2000">
                <a:solidFill>
                  <a:schemeClr val="bg1"/>
                </a:solidFill>
              </a:rPr>
              <a:t>Issues with Naïve Bayes Classifier:</a:t>
            </a:r>
          </a:p>
          <a:p>
            <a:r>
              <a:rPr lang="en-US" sz="2000">
                <a:solidFill>
                  <a:schemeClr val="bg1"/>
                </a:solidFill>
              </a:rPr>
              <a:t>#1 all predictors are independent to each other!</a:t>
            </a:r>
          </a:p>
          <a:p>
            <a:r>
              <a:rPr lang="en-US" sz="2000">
                <a:solidFill>
                  <a:schemeClr val="bg1"/>
                </a:solidFill>
              </a:rPr>
              <a:t>#2 supervised.. If the training dataset doesn’t have category, it assigns zero probability </a:t>
            </a:r>
          </a:p>
        </p:txBody>
      </p:sp>
    </p:spTree>
    <p:extLst>
      <p:ext uri="{BB962C8B-B14F-4D97-AF65-F5344CB8AC3E}">
        <p14:creationId xmlns:p14="http://schemas.microsoft.com/office/powerpoint/2010/main" val="182901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alculator, pen, compass, money and a paper with graphs printed on it">
            <a:extLst>
              <a:ext uri="{FF2B5EF4-FFF2-40B4-BE49-F238E27FC236}">
                <a16:creationId xmlns:a16="http://schemas.microsoft.com/office/drawing/2014/main" id="{B9C078DE-4FFC-42EA-A896-326C7498CE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663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9E0041-5E06-431A-BA6D-0E803C5CE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What is the main story?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50CAC-7AE5-4C0E-BF19-A1F24ABAC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5744685" cy="47262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>
                <a:solidFill>
                  <a:srgbClr val="FFFFFF"/>
                </a:solidFill>
              </a:rPr>
              <a:t>Limited attention problem:</a:t>
            </a:r>
          </a:p>
          <a:p>
            <a:r>
              <a:rPr lang="en-US" sz="2000">
                <a:solidFill>
                  <a:srgbClr val="FFFFFF"/>
                </a:solidFill>
              </a:rPr>
              <a:t>Given the inherent complexity of the information contained in financial filings, investors with limited attention may adopt simple heuristics [Tversky and Kahneman, 1973] that help them process the massive amount of data they contain.</a:t>
            </a:r>
          </a:p>
          <a:p>
            <a:r>
              <a:rPr lang="en-US" sz="2000">
                <a:solidFill>
                  <a:srgbClr val="FFFFFF"/>
                </a:solidFill>
              </a:rPr>
              <a:t>Not paying full attention – </a:t>
            </a:r>
            <a:r>
              <a:rPr lang="en-US" sz="2000" b="1">
                <a:solidFill>
                  <a:srgbClr val="FFFFFF"/>
                </a:solidFill>
              </a:rPr>
              <a:t>inattention</a:t>
            </a:r>
            <a:r>
              <a:rPr lang="en-US" sz="2000">
                <a:solidFill>
                  <a:srgbClr val="FFFFFF"/>
                </a:solidFill>
              </a:rPr>
              <a:t> can lead to pricing errors in the short run. </a:t>
            </a:r>
          </a:p>
          <a:p>
            <a:r>
              <a:rPr lang="en-US" sz="2000">
                <a:solidFill>
                  <a:srgbClr val="FFFFFF"/>
                </a:solidFill>
              </a:rPr>
              <a:t>In summary, human behavior can explain asset mispricing</a:t>
            </a:r>
          </a:p>
        </p:txBody>
      </p:sp>
    </p:spTree>
    <p:extLst>
      <p:ext uri="{BB962C8B-B14F-4D97-AF65-F5344CB8AC3E}">
        <p14:creationId xmlns:p14="http://schemas.microsoft.com/office/powerpoint/2010/main" val="1723577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7DE351-4D5F-48EA-AC52-00912E31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6800">
                <a:solidFill>
                  <a:schemeClr val="bg1"/>
                </a:solidFill>
              </a:rPr>
              <a:t>	What is this study about?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58B4E-568F-4D17-A9F6-8C139AC0E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Aggregate sentiment based on long narratives (10K based MDA) are easy to digest by lazy or inattentive investors.</a:t>
            </a:r>
          </a:p>
          <a:p>
            <a:r>
              <a:rPr lang="en-US" sz="2000">
                <a:solidFill>
                  <a:schemeClr val="bg1"/>
                </a:solidFill>
              </a:rPr>
              <a:t>Analysts' coverage (easy to digest) exacerbates inattentive behavior leading to partial adjustment of prices to information (in the short run).</a:t>
            </a:r>
          </a:p>
          <a:p>
            <a:r>
              <a:rPr lang="en-US" sz="2000">
                <a:solidFill>
                  <a:schemeClr val="bg1"/>
                </a:solidFill>
              </a:rPr>
              <a:t>Hence, stocks without analysts' coverage should react faster to information (assuming that more attention is paid with independent assessment/ less lazy) … hopefully, less pricing errors! </a:t>
            </a:r>
          </a:p>
          <a:p>
            <a:r>
              <a:rPr lang="en-US" sz="2000">
                <a:solidFill>
                  <a:schemeClr val="bg1"/>
                </a:solidFill>
              </a:rPr>
              <a:t>This study tries to use this logic to frame few questions.</a:t>
            </a:r>
          </a:p>
        </p:txBody>
      </p:sp>
    </p:spTree>
    <p:extLst>
      <p:ext uri="{BB962C8B-B14F-4D97-AF65-F5344CB8AC3E}">
        <p14:creationId xmlns:p14="http://schemas.microsoft.com/office/powerpoint/2010/main" val="583643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30C334-F905-4F98-966D-0DF344A1B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292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6200" dirty="0">
                <a:solidFill>
                  <a:schemeClr val="bg1"/>
                </a:solidFill>
              </a:rPr>
              <a:t>The way I understand the setting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25292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25292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CAA508-4D0B-4138-B316-61A5A6C29C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49557"/>
              </p:ext>
            </p:extLst>
          </p:nvPr>
        </p:nvGraphicFramePr>
        <p:xfrm>
          <a:off x="5728502" y="685800"/>
          <a:ext cx="5878512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314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96A21F-8E37-4A19-9729-83BC010D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5600">
                <a:solidFill>
                  <a:schemeClr val="bg1"/>
                </a:solidFill>
              </a:rPr>
              <a:t>Questions and Predictions?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D050C-3908-4861-ADBB-FEA799F3A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en-US" sz="1600">
                <a:solidFill>
                  <a:schemeClr val="bg1"/>
                </a:solidFill>
              </a:rPr>
              <a:t>How do investors react to narrative content when firms do not have analyst coverage?</a:t>
            </a:r>
          </a:p>
          <a:p>
            <a:r>
              <a:rPr lang="en-US" sz="1600" b="1" i="1">
                <a:solidFill>
                  <a:schemeClr val="bg1"/>
                </a:solidFill>
              </a:rPr>
              <a:t>Prediction: They are bound to use more independent analysis and less heuristics </a:t>
            </a:r>
          </a:p>
          <a:p>
            <a:r>
              <a:rPr lang="en-US" sz="1600">
                <a:solidFill>
                  <a:schemeClr val="bg1"/>
                </a:solidFill>
              </a:rPr>
              <a:t>Is an estimate of tone a sufficient metric to process narrative content?</a:t>
            </a:r>
          </a:p>
          <a:p>
            <a:r>
              <a:rPr lang="en-US" sz="1600" b="1" i="1">
                <a:solidFill>
                  <a:schemeClr val="bg1"/>
                </a:solidFill>
              </a:rPr>
              <a:t>Prediction: Need not be. Especially for those firms that do not have analyst coverage. </a:t>
            </a:r>
          </a:p>
          <a:p>
            <a:r>
              <a:rPr lang="en-US" sz="1600">
                <a:solidFill>
                  <a:schemeClr val="bg1"/>
                </a:solidFill>
              </a:rPr>
              <a:t>Whether inattentive investors have delayed reactions to narrative content?</a:t>
            </a:r>
          </a:p>
          <a:p>
            <a:r>
              <a:rPr lang="en-US" sz="1600" b="1" i="1">
                <a:solidFill>
                  <a:schemeClr val="bg1"/>
                </a:solidFill>
              </a:rPr>
              <a:t>Prediction: Yes, more for coverage firms compared to non-coverage firms.</a:t>
            </a:r>
          </a:p>
          <a:p>
            <a:r>
              <a:rPr lang="en-US" sz="1600" b="1">
                <a:solidFill>
                  <a:schemeClr val="bg1"/>
                </a:solidFill>
              </a:rPr>
              <a:t>In summary, non-coverage firms attract different investor clientele compared to coverage firms. AND, THIS CAN HAVE AN EFFECT ON ASSET PRICING! </a:t>
            </a:r>
          </a:p>
          <a:p>
            <a:endParaRPr lang="en-US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188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B00AC1-56B8-4FB6-9A68-60C813684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6200">
                <a:solidFill>
                  <a:schemeClr val="bg1"/>
                </a:solidFill>
              </a:rPr>
              <a:t>Hypotheses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1C65-6061-4E9E-87EF-886A5E4A7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H1: Firms use multi-dimensional linguistic attributes to give context to reported financial performance and that the strategic choice of narrative content is influenced by firms’ operating environments.</a:t>
            </a:r>
          </a:p>
          <a:p>
            <a:r>
              <a:rPr lang="en-US" sz="2000">
                <a:solidFill>
                  <a:schemeClr val="bg1"/>
                </a:solidFill>
              </a:rPr>
              <a:t>H2: Firms emphasize individual narrative attributes to different degrees. Aggregate narrative disclosure strategies provide context to financial performance and are predicted to be associated with the operating environment.</a:t>
            </a:r>
          </a:p>
          <a:p>
            <a:r>
              <a:rPr lang="en-US" sz="2000">
                <a:solidFill>
                  <a:schemeClr val="bg1"/>
                </a:solidFill>
              </a:rPr>
              <a:t>H3: Firms will be more likely to provide multi-dimensional narrative content that is associated with financial performance if they have analyst coverage</a:t>
            </a:r>
          </a:p>
        </p:txBody>
      </p:sp>
    </p:spTree>
    <p:extLst>
      <p:ext uri="{BB962C8B-B14F-4D97-AF65-F5344CB8AC3E}">
        <p14:creationId xmlns:p14="http://schemas.microsoft.com/office/powerpoint/2010/main" val="1171600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DBDA99-A729-4F35-BD70-EDD827E3C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6200">
                <a:solidFill>
                  <a:schemeClr val="bg1"/>
                </a:solidFill>
              </a:rPr>
              <a:t>Hypotheses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B95B5-29C0-40E4-AF91-9E2D4FCFE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H4: On the 10-K filing date, investors in firms that pre-announce earnings and have analyst coverage are more likely to react to the tone of an MD&amp;A and place less emphasis on other narrative attributes.</a:t>
            </a:r>
          </a:p>
          <a:p>
            <a:r>
              <a:rPr lang="en-US" sz="1900" dirty="0">
                <a:solidFill>
                  <a:schemeClr val="bg1"/>
                </a:solidFill>
              </a:rPr>
              <a:t>H5: On the 10-K filing date, investors in non-coverage firms that pre-announce earnings tend to react to multi-dimensional narrative attributes (tone, optimism, etc.).</a:t>
            </a:r>
          </a:p>
          <a:p>
            <a:r>
              <a:rPr lang="en-US" sz="1900" dirty="0">
                <a:solidFill>
                  <a:schemeClr val="bg1"/>
                </a:solidFill>
              </a:rPr>
              <a:t>H6: Relative to non-coverage firms, investors in firms that pre-announce earnings and have analyst coverage have a greater tendency to evaluate the full narrative content of MD&amp;A with a lag. This effect is expected to be more pronounced in cases where tone and earnings surprises are inconsistent. </a:t>
            </a:r>
          </a:p>
        </p:txBody>
      </p:sp>
    </p:spTree>
    <p:extLst>
      <p:ext uri="{BB962C8B-B14F-4D97-AF65-F5344CB8AC3E}">
        <p14:creationId xmlns:p14="http://schemas.microsoft.com/office/powerpoint/2010/main" val="757622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728494-4B14-497E-A4BC-92C2ED751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8000">
                <a:solidFill>
                  <a:schemeClr val="bg1"/>
                </a:solidFill>
              </a:rPr>
              <a:t>My First Take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0A485E4E-4F07-4085-A4D6-8C9E345CF5D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0" y="1108061"/>
          <a:ext cx="5008901" cy="4571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9173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F871CB-5513-4565-88AF-44C49DE58B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412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1BB3DC-04BE-4FF3-89C6-3716C9269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Issue #1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183344F-4BA0-430C-A3C4-3E89D1A0BD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4415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46249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9627</TotalTime>
  <Words>882</Words>
  <Application>Microsoft Office PowerPoint</Application>
  <PresentationFormat>Widescreen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Discussion on Investor Inattention, Financial Narrative, and Tone-Based Heuristics</vt:lpstr>
      <vt:lpstr>What is the main story? </vt:lpstr>
      <vt:lpstr> What is this study about? </vt:lpstr>
      <vt:lpstr>The way I understand the setting</vt:lpstr>
      <vt:lpstr>Questions and Predictions? </vt:lpstr>
      <vt:lpstr>Hypotheses</vt:lpstr>
      <vt:lpstr>Hypotheses</vt:lpstr>
      <vt:lpstr>My First Take</vt:lpstr>
      <vt:lpstr>Issue #1</vt:lpstr>
      <vt:lpstr>Issue # 2</vt:lpstr>
      <vt:lpstr>Issue #3</vt:lpstr>
      <vt:lpstr>Issue # 4</vt:lpstr>
      <vt:lpstr>Issue # 5</vt:lpstr>
      <vt:lpstr>Issue #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Investor Inattention, Financial Narrative, and Tone-Based Heuristics</dc:title>
  <dc:creator>Marisetty, Vijaya (UT-BMS)</dc:creator>
  <cp:lastModifiedBy>Marisetty, Vijaya (UT-BMS)</cp:lastModifiedBy>
  <cp:revision>5</cp:revision>
  <dcterms:created xsi:type="dcterms:W3CDTF">2021-12-07T10:36:46Z</dcterms:created>
  <dcterms:modified xsi:type="dcterms:W3CDTF">2021-12-14T03:04:41Z</dcterms:modified>
</cp:coreProperties>
</file>