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gapfYTi74oo9v507Ejg1J12nqY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p:cViewPr varScale="1">
        <p:scale>
          <a:sx n="110" d="100"/>
          <a:sy n="110" d="100"/>
        </p:scale>
        <p:origin x="6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ta\Downloads\Yields_on_Treasury_Bills_in_the_Secondary_Market_Per_Cent_Dec_2018_to_Nov_2023.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ta\Downloads\Exports_Imports_and_Trade_Balance_USD_Million_November_2018_to_October_2023.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ta\Downloads\India's_International_Trade_in_Services_USD_million_November_2018_to_October_2023.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Real short-term rates </a:t>
            </a:r>
          </a:p>
          <a:p>
            <a:pPr>
              <a:defRPr/>
            </a:pPr>
            <a:r>
              <a:rPr lang="en-US"/>
              <a:t> (One month t-bill less CPI inflation)</a:t>
            </a:r>
          </a:p>
        </c:rich>
      </c:tx>
      <c:layout>
        <c:manualLayout>
          <c:xMode val="edge"/>
          <c:yMode val="edge"/>
          <c:x val="0.21190266841644798"/>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Yields_on_Treasury_Bills_in_the!$F$4</c:f>
              <c:strCache>
                <c:ptCount val="1"/>
                <c:pt idx="0">
                  <c:v>Real short-term rates (One month t-bill less CPI inflation)</c:v>
                </c:pt>
              </c:strCache>
            </c:strRef>
          </c:tx>
          <c:spPr>
            <a:solidFill>
              <a:schemeClr val="accent1"/>
            </a:solidFill>
            <a:ln>
              <a:noFill/>
            </a:ln>
            <a:effectLst/>
          </c:spPr>
          <c:cat>
            <c:numRef>
              <c:f>Yields_on_Treasury_Bills_in_the!$E$5:$E$51</c:f>
              <c:numCache>
                <c:formatCode>mmm\-yy</c:formatCode>
                <c:ptCount val="47"/>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numCache>
            </c:numRef>
          </c:cat>
          <c:val>
            <c:numRef>
              <c:f>Yields_on_Treasury_Bills_in_the!$F$5:$F$51</c:f>
              <c:numCache>
                <c:formatCode>General</c:formatCode>
                <c:ptCount val="47"/>
                <c:pt idx="0">
                  <c:v>-2.6099999999999994</c:v>
                </c:pt>
                <c:pt idx="1">
                  <c:v>-1.4900000000000002</c:v>
                </c:pt>
                <c:pt idx="2">
                  <c:v>-1.4299999999999997</c:v>
                </c:pt>
                <c:pt idx="3">
                  <c:v>-3.8099999999999996</c:v>
                </c:pt>
                <c:pt idx="4">
                  <c:v>-2.9899999999999998</c:v>
                </c:pt>
                <c:pt idx="5">
                  <c:v>-3.0600000000000005</c:v>
                </c:pt>
                <c:pt idx="6">
                  <c:v>-3.4500000000000006</c:v>
                </c:pt>
                <c:pt idx="7">
                  <c:v>-3.5400000000000005</c:v>
                </c:pt>
                <c:pt idx="8">
                  <c:v>-3.9499999999999997</c:v>
                </c:pt>
                <c:pt idx="9">
                  <c:v>-4.4400000000000004</c:v>
                </c:pt>
                <c:pt idx="10">
                  <c:v>-4.01</c:v>
                </c:pt>
                <c:pt idx="11">
                  <c:v>-1.56</c:v>
                </c:pt>
                <c:pt idx="12">
                  <c:v>-0.89999999999999947</c:v>
                </c:pt>
                <c:pt idx="13">
                  <c:v>-1.9400000000000004</c:v>
                </c:pt>
                <c:pt idx="14">
                  <c:v>-2.2699999999999996</c:v>
                </c:pt>
                <c:pt idx="15">
                  <c:v>-1.0400000000000005</c:v>
                </c:pt>
                <c:pt idx="16">
                  <c:v>-3.03</c:v>
                </c:pt>
                <c:pt idx="17">
                  <c:v>-2.92</c:v>
                </c:pt>
                <c:pt idx="18">
                  <c:v>-2.2599999999999998</c:v>
                </c:pt>
                <c:pt idx="19">
                  <c:v>-2.0499999999999998</c:v>
                </c:pt>
                <c:pt idx="20">
                  <c:v>-1.1099999999999994</c:v>
                </c:pt>
                <c:pt idx="21">
                  <c:v>-1.1600000000000006</c:v>
                </c:pt>
                <c:pt idx="22">
                  <c:v>-1.58</c:v>
                </c:pt>
                <c:pt idx="23">
                  <c:v>-2.33</c:v>
                </c:pt>
                <c:pt idx="24">
                  <c:v>-2.5999999999999996</c:v>
                </c:pt>
                <c:pt idx="25">
                  <c:v>-2.66</c:v>
                </c:pt>
                <c:pt idx="26">
                  <c:v>-3.5700000000000003</c:v>
                </c:pt>
                <c:pt idx="27">
                  <c:v>-4.2300000000000004</c:v>
                </c:pt>
                <c:pt idx="28">
                  <c:v>-2.8899999999999997</c:v>
                </c:pt>
                <c:pt idx="29">
                  <c:v>-2.4299999999999997</c:v>
                </c:pt>
                <c:pt idx="30">
                  <c:v>-1.7400000000000002</c:v>
                </c:pt>
                <c:pt idx="31">
                  <c:v>-1.7400000000000002</c:v>
                </c:pt>
                <c:pt idx="32">
                  <c:v>-1.7300000000000004</c:v>
                </c:pt>
                <c:pt idx="33">
                  <c:v>-0.82999999999999918</c:v>
                </c:pt>
                <c:pt idx="34">
                  <c:v>-9.9999999999997868E-3</c:v>
                </c:pt>
                <c:pt idx="35">
                  <c:v>0.41000000000000014</c:v>
                </c:pt>
                <c:pt idx="36">
                  <c:v>-0.3199999999999994</c:v>
                </c:pt>
                <c:pt idx="37">
                  <c:v>-5.0000000000000711E-2</c:v>
                </c:pt>
                <c:pt idx="38">
                  <c:v>1.0700000000000003</c:v>
                </c:pt>
                <c:pt idx="39">
                  <c:v>1.87</c:v>
                </c:pt>
                <c:pt idx="40">
                  <c:v>2.2300000000000004</c:v>
                </c:pt>
                <c:pt idx="41">
                  <c:v>1.7999999999999998</c:v>
                </c:pt>
                <c:pt idx="42">
                  <c:v>-0.85000000000000053</c:v>
                </c:pt>
                <c:pt idx="43">
                  <c:v>-0.15000000000000036</c:v>
                </c:pt>
                <c:pt idx="44">
                  <c:v>1.7600000000000007</c:v>
                </c:pt>
                <c:pt idx="45">
                  <c:v>1.9100000000000001</c:v>
                </c:pt>
                <c:pt idx="46">
                  <c:v>1.2700000000000005</c:v>
                </c:pt>
              </c:numCache>
            </c:numRef>
          </c:val>
          <c:extLst>
            <c:ext xmlns:c16="http://schemas.microsoft.com/office/drawing/2014/chart" uri="{C3380CC4-5D6E-409C-BE32-E72D297353CC}">
              <c16:uniqueId val="{00000000-DDA9-4F3D-95E6-B908F1899121}"/>
            </c:ext>
          </c:extLst>
        </c:ser>
        <c:dLbls>
          <c:showLegendKey val="0"/>
          <c:showVal val="0"/>
          <c:showCatName val="0"/>
          <c:showSerName val="0"/>
          <c:showPercent val="0"/>
          <c:showBubbleSize val="0"/>
        </c:dLbls>
        <c:axId val="715318520"/>
        <c:axId val="715317440"/>
      </c:areaChart>
      <c:dateAx>
        <c:axId val="715318520"/>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5317440"/>
        <c:crosses val="autoZero"/>
        <c:auto val="1"/>
        <c:lblOffset val="100"/>
        <c:baseTimeUnit val="months"/>
      </c:dateAx>
      <c:valAx>
        <c:axId val="71531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5318520"/>
        <c:crosses val="autoZero"/>
        <c:crossBetween val="midCat"/>
      </c:valAx>
      <c:spPr>
        <a:noFill/>
        <a:ln>
          <a:noFill/>
        </a:ln>
        <a:effectLst/>
      </c:spPr>
    </c:plotArea>
    <c:plotVisOnly val="1"/>
    <c:dispBlanksAs val="zero"/>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New Units Launched</a:t>
            </a:r>
          </a:p>
        </c:rich>
      </c:tx>
      <c:layout>
        <c:manualLayout>
          <c:xMode val="edge"/>
          <c:yMode val="edge"/>
          <c:x val="0.32933333333333331"/>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Sheet1!$E$5</c:f>
              <c:strCache>
                <c:ptCount val="1"/>
                <c:pt idx="0">
                  <c:v>New Units Launched</c:v>
                </c:pt>
              </c:strCache>
            </c:strRef>
          </c:tx>
          <c:spPr>
            <a:solidFill>
              <a:schemeClr val="accent1"/>
            </a:solidFill>
            <a:ln>
              <a:noFill/>
            </a:ln>
            <a:effectLst/>
          </c:spPr>
          <c:invertIfNegative val="0"/>
          <c:cat>
            <c:strRef>
              <c:f>Sheet1!$D$6:$D$7</c:f>
              <c:strCache>
                <c:ptCount val="2"/>
                <c:pt idx="0">
                  <c:v>2022 Q3</c:v>
                </c:pt>
                <c:pt idx="1">
                  <c:v>2023 Q3</c:v>
                </c:pt>
              </c:strCache>
            </c:strRef>
          </c:cat>
          <c:val>
            <c:numRef>
              <c:f>Sheet1!$E$6:$E$7</c:f>
              <c:numCache>
                <c:formatCode>General</c:formatCode>
                <c:ptCount val="2"/>
                <c:pt idx="0" formatCode="#,##0">
                  <c:v>93490</c:v>
                </c:pt>
                <c:pt idx="1">
                  <c:v>116220</c:v>
                </c:pt>
              </c:numCache>
            </c:numRef>
          </c:val>
          <c:extLst>
            <c:ext xmlns:c16="http://schemas.microsoft.com/office/drawing/2014/chart" uri="{C3380CC4-5D6E-409C-BE32-E72D297353CC}">
              <c16:uniqueId val="{00000000-6A8E-48FF-9DEF-BA708068E1DC}"/>
            </c:ext>
          </c:extLst>
        </c:ser>
        <c:dLbls>
          <c:showLegendKey val="0"/>
          <c:showVal val="0"/>
          <c:showCatName val="0"/>
          <c:showSerName val="0"/>
          <c:showPercent val="0"/>
          <c:showBubbleSize val="0"/>
        </c:dLbls>
        <c:gapWidth val="219"/>
        <c:overlap val="-27"/>
        <c:axId val="609693672"/>
        <c:axId val="609694032"/>
      </c:barChart>
      <c:catAx>
        <c:axId val="609693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694032"/>
        <c:crosses val="autoZero"/>
        <c:auto val="1"/>
        <c:lblAlgn val="ctr"/>
        <c:lblOffset val="100"/>
        <c:noMultiLvlLbl val="0"/>
      </c:catAx>
      <c:valAx>
        <c:axId val="609694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69367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Exports of Non-petroleum  products</a:t>
            </a:r>
          </a:p>
          <a:p>
            <a:pPr>
              <a:defRPr/>
            </a:pPr>
            <a:r>
              <a:rPr lang="en-US"/>
              <a:t>(US billion)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Exports_Imports_and_Trade_Balan!$B$4</c:f>
              <c:strCache>
                <c:ptCount val="1"/>
                <c:pt idx="0">
                  <c:v>Exports of Non-petroleum  products </c:v>
                </c:pt>
              </c:strCache>
            </c:strRef>
          </c:tx>
          <c:spPr>
            <a:ln w="28575" cap="rnd">
              <a:solidFill>
                <a:schemeClr val="accent1"/>
              </a:solidFill>
              <a:round/>
            </a:ln>
            <a:effectLst/>
          </c:spPr>
          <c:marker>
            <c:symbol val="none"/>
          </c:marker>
          <c:cat>
            <c:numRef>
              <c:f>Exports_Imports_and_Trade_Balan!$A$5:$A$26</c:f>
              <c:numCache>
                <c:formatCode>mmm\-yy</c:formatCode>
                <c:ptCount val="2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numCache>
            </c:numRef>
          </c:cat>
          <c:val>
            <c:numRef>
              <c:f>Exports_Imports_and_Trade_Balan!$B$5:$B$26</c:f>
              <c:numCache>
                <c:formatCode>#,##0.00</c:formatCode>
                <c:ptCount val="22"/>
                <c:pt idx="0">
                  <c:v>30654</c:v>
                </c:pt>
                <c:pt idx="1">
                  <c:v>30261.7</c:v>
                </c:pt>
                <c:pt idx="2">
                  <c:v>34769.300000000003</c:v>
                </c:pt>
                <c:pt idx="3">
                  <c:v>31846.5</c:v>
                </c:pt>
                <c:pt idx="4">
                  <c:v>30528.1</c:v>
                </c:pt>
                <c:pt idx="5">
                  <c:v>31687.599999999999</c:v>
                </c:pt>
                <c:pt idx="6">
                  <c:v>30174.3</c:v>
                </c:pt>
                <c:pt idx="7">
                  <c:v>28533.5</c:v>
                </c:pt>
                <c:pt idx="8">
                  <c:v>28125.4</c:v>
                </c:pt>
                <c:pt idx="9">
                  <c:v>25287.8</c:v>
                </c:pt>
                <c:pt idx="10">
                  <c:v>26801.1</c:v>
                </c:pt>
                <c:pt idx="11">
                  <c:v>29728.5</c:v>
                </c:pt>
                <c:pt idx="12">
                  <c:v>28086</c:v>
                </c:pt>
                <c:pt idx="13">
                  <c:v>29163.7</c:v>
                </c:pt>
                <c:pt idx="14">
                  <c:v>33584.5</c:v>
                </c:pt>
                <c:pt idx="15">
                  <c:v>28225.5</c:v>
                </c:pt>
                <c:pt idx="16">
                  <c:v>29124.2</c:v>
                </c:pt>
                <c:pt idx="17">
                  <c:v>27589.3</c:v>
                </c:pt>
                <c:pt idx="18">
                  <c:v>27806.6</c:v>
                </c:pt>
                <c:pt idx="19">
                  <c:v>28787.8</c:v>
                </c:pt>
                <c:pt idx="20">
                  <c:v>27937.5</c:v>
                </c:pt>
                <c:pt idx="21">
                  <c:v>27561.7</c:v>
                </c:pt>
              </c:numCache>
            </c:numRef>
          </c:val>
          <c:smooth val="0"/>
          <c:extLst>
            <c:ext xmlns:c16="http://schemas.microsoft.com/office/drawing/2014/chart" uri="{C3380CC4-5D6E-409C-BE32-E72D297353CC}">
              <c16:uniqueId val="{00000000-E492-472F-94DB-0AD57C94B20D}"/>
            </c:ext>
          </c:extLst>
        </c:ser>
        <c:dLbls>
          <c:showLegendKey val="0"/>
          <c:showVal val="0"/>
          <c:showCatName val="0"/>
          <c:showSerName val="0"/>
          <c:showPercent val="0"/>
          <c:showBubbleSize val="0"/>
        </c:dLbls>
        <c:smooth val="0"/>
        <c:axId val="103451664"/>
        <c:axId val="103453824"/>
      </c:lineChart>
      <c:dateAx>
        <c:axId val="10345166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453824"/>
        <c:crosses val="autoZero"/>
        <c:auto val="1"/>
        <c:lblOffset val="100"/>
        <c:baseTimeUnit val="months"/>
      </c:dateAx>
      <c:valAx>
        <c:axId val="103453824"/>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451664"/>
        <c:crosses val="autoZero"/>
        <c:crossBetween val="between"/>
        <c:dispUnits>
          <c:builtInUnit val="thousands"/>
        </c:dispUnits>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Services exports </a:t>
            </a:r>
          </a:p>
          <a:p>
            <a:pPr>
              <a:defRPr/>
            </a:pPr>
            <a:r>
              <a:rPr lang="en-US"/>
              <a:t>(in US billions)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'India''s_International_Trade_in_'!$B$3</c:f>
              <c:strCache>
                <c:ptCount val="1"/>
                <c:pt idx="0">
                  <c:v>Services receipts (in US billions)</c:v>
                </c:pt>
              </c:strCache>
            </c:strRef>
          </c:tx>
          <c:spPr>
            <a:ln w="28575" cap="rnd">
              <a:solidFill>
                <a:schemeClr val="accent1"/>
              </a:solidFill>
              <a:round/>
            </a:ln>
            <a:effectLst/>
          </c:spPr>
          <c:marker>
            <c:symbol val="none"/>
          </c:marker>
          <c:cat>
            <c:numRef>
              <c:f>'India''s_International_Trade_in_'!$A$4:$A$25</c:f>
              <c:numCache>
                <c:formatCode>mmm\-yy</c:formatCode>
                <c:ptCount val="2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numCache>
            </c:numRef>
          </c:cat>
          <c:val>
            <c:numRef>
              <c:f>'India''s_International_Trade_in_'!$B$4:$B$25</c:f>
              <c:numCache>
                <c:formatCode>#,##0.00</c:formatCode>
                <c:ptCount val="22"/>
                <c:pt idx="0">
                  <c:v>21630</c:v>
                </c:pt>
                <c:pt idx="1">
                  <c:v>21300</c:v>
                </c:pt>
                <c:pt idx="2">
                  <c:v>26950</c:v>
                </c:pt>
                <c:pt idx="3">
                  <c:v>24050</c:v>
                </c:pt>
                <c:pt idx="4">
                  <c:v>25130</c:v>
                </c:pt>
                <c:pt idx="5">
                  <c:v>26920</c:v>
                </c:pt>
                <c:pt idx="6">
                  <c:v>24260</c:v>
                </c:pt>
                <c:pt idx="7">
                  <c:v>26500</c:v>
                </c:pt>
                <c:pt idx="8">
                  <c:v>29220</c:v>
                </c:pt>
                <c:pt idx="9">
                  <c:v>25300</c:v>
                </c:pt>
                <c:pt idx="10">
                  <c:v>26986</c:v>
                </c:pt>
                <c:pt idx="11">
                  <c:v>31090</c:v>
                </c:pt>
                <c:pt idx="12">
                  <c:v>27999</c:v>
                </c:pt>
                <c:pt idx="13">
                  <c:v>27395</c:v>
                </c:pt>
                <c:pt idx="14">
                  <c:v>30439</c:v>
                </c:pt>
                <c:pt idx="15">
                  <c:v>25781</c:v>
                </c:pt>
                <c:pt idx="16">
                  <c:v>26997</c:v>
                </c:pt>
                <c:pt idx="17">
                  <c:v>27796</c:v>
                </c:pt>
                <c:pt idx="18">
                  <c:v>26228</c:v>
                </c:pt>
                <c:pt idx="19">
                  <c:v>28719</c:v>
                </c:pt>
                <c:pt idx="20">
                  <c:v>28429</c:v>
                </c:pt>
                <c:pt idx="21">
                  <c:v>28025</c:v>
                </c:pt>
              </c:numCache>
            </c:numRef>
          </c:val>
          <c:smooth val="0"/>
          <c:extLst>
            <c:ext xmlns:c16="http://schemas.microsoft.com/office/drawing/2014/chart" uri="{C3380CC4-5D6E-409C-BE32-E72D297353CC}">
              <c16:uniqueId val="{00000000-EA26-4121-92A8-96D76A180C0F}"/>
            </c:ext>
          </c:extLst>
        </c:ser>
        <c:dLbls>
          <c:showLegendKey val="0"/>
          <c:showVal val="0"/>
          <c:showCatName val="0"/>
          <c:showSerName val="0"/>
          <c:showPercent val="0"/>
          <c:showBubbleSize val="0"/>
        </c:dLbls>
        <c:smooth val="0"/>
        <c:axId val="710993544"/>
        <c:axId val="710991744"/>
      </c:lineChart>
      <c:dateAx>
        <c:axId val="7109935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991744"/>
        <c:crosses val="autoZero"/>
        <c:auto val="1"/>
        <c:lblOffset val="100"/>
        <c:baseTimeUnit val="months"/>
      </c:dateAx>
      <c:valAx>
        <c:axId val="710991744"/>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993544"/>
        <c:crosses val="autoZero"/>
        <c:crossBetween val="between"/>
        <c:dispUnits>
          <c:builtInUnit val="thousands"/>
        </c:dispUnits>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63eadca15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263eadca15e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9"/>
          <p:cNvSpPr>
            <a:spLocks noGrp="1"/>
          </p:cNvSpPr>
          <p:nvPr>
            <p:ph type="pic" idx="2"/>
          </p:nvPr>
        </p:nvSpPr>
        <p:spPr>
          <a:xfrm>
            <a:off x="5183188" y="987425"/>
            <a:ext cx="6172200" cy="4873625"/>
          </a:xfrm>
          <a:prstGeom prst="rect">
            <a:avLst/>
          </a:prstGeom>
          <a:noFill/>
          <a:ln>
            <a:noFill/>
          </a:ln>
        </p:spPr>
      </p:sp>
      <p:sp>
        <p:nvSpPr>
          <p:cNvPr id="68" name="Google Shape;68;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239697"/>
            <a:ext cx="9144000" cy="3016265"/>
          </a:xfrm>
          <a:prstGeom prst="rect">
            <a:avLst/>
          </a:prstGeom>
          <a:solidFill>
            <a:srgbClr val="B38F6A"/>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GB" sz="3600"/>
              <a:t>The global economy:</a:t>
            </a:r>
            <a:br>
              <a:rPr lang="en-GB" sz="3600"/>
            </a:br>
            <a:r>
              <a:rPr lang="en-GB" sz="3600"/>
              <a:t>From gloom to boom?</a:t>
            </a:r>
            <a:br>
              <a:rPr lang="en-GB" sz="3600"/>
            </a:br>
            <a:br>
              <a:rPr lang="en-GB" sz="3600"/>
            </a:br>
            <a:endParaRPr sz="3600"/>
          </a:p>
        </p:txBody>
      </p:sp>
      <p:sp>
        <p:nvSpPr>
          <p:cNvPr id="89" name="Google Shape;89;p1"/>
          <p:cNvSpPr txBox="1">
            <a:spLocks noGrp="1"/>
          </p:cNvSpPr>
          <p:nvPr>
            <p:ph type="subTitle" idx="1"/>
          </p:nvPr>
        </p:nvSpPr>
        <p:spPr>
          <a:xfrm>
            <a:off x="1524000" y="3835077"/>
            <a:ext cx="9144000" cy="2783225"/>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2400"/>
              <a:buNone/>
            </a:pPr>
            <a:r>
              <a:rPr lang="en-GB"/>
              <a:t>Josh Felman</a:t>
            </a:r>
            <a:endParaRPr/>
          </a:p>
          <a:p>
            <a:pPr marL="0" lvl="0" indent="0" algn="ctr" rtl="0">
              <a:lnSpc>
                <a:spcPct val="90000"/>
              </a:lnSpc>
              <a:spcBef>
                <a:spcPts val="1000"/>
              </a:spcBef>
              <a:spcAft>
                <a:spcPts val="0"/>
              </a:spcAft>
              <a:buClr>
                <a:schemeClr val="dk1"/>
              </a:buClr>
              <a:buSzPts val="2400"/>
              <a:buNone/>
            </a:pPr>
            <a:r>
              <a:rPr lang="en-GB"/>
              <a:t>JH Consulting</a:t>
            </a:r>
            <a:endParaRPr/>
          </a:p>
          <a:p>
            <a:pPr marL="0" lvl="0" indent="0" algn="ctr" rtl="0">
              <a:lnSpc>
                <a:spcPct val="90000"/>
              </a:lnSpc>
              <a:spcBef>
                <a:spcPts val="1000"/>
              </a:spcBef>
              <a:spcAft>
                <a:spcPts val="0"/>
              </a:spcAft>
              <a:buClr>
                <a:schemeClr val="dk1"/>
              </a:buClr>
              <a:buSzPts val="2400"/>
              <a:buNone/>
            </a:pPr>
            <a:r>
              <a:rPr lang="en-GB"/>
              <a:t>EMC </a:t>
            </a:r>
            <a:endParaRPr/>
          </a:p>
          <a:p>
            <a:pPr marL="0" lvl="0" indent="0" algn="ctr" rtl="0">
              <a:lnSpc>
                <a:spcPct val="90000"/>
              </a:lnSpc>
              <a:spcBef>
                <a:spcPts val="1000"/>
              </a:spcBef>
              <a:spcAft>
                <a:spcPts val="0"/>
              </a:spcAft>
              <a:buClr>
                <a:schemeClr val="dk1"/>
              </a:buClr>
              <a:buSzPts val="2400"/>
              <a:buNone/>
            </a:pPr>
            <a:r>
              <a:rPr lang="en-GB"/>
              <a:t>December 15, 2023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cxnSp>
        <p:nvCxnSpPr>
          <p:cNvPr id="204" name="Google Shape;204;p10"/>
          <p:cNvCxnSpPr/>
          <p:nvPr/>
        </p:nvCxnSpPr>
        <p:spPr>
          <a:xfrm rot="10800000">
            <a:off x="3508133" y="742967"/>
            <a:ext cx="24400" cy="4190400"/>
          </a:xfrm>
          <a:prstGeom prst="straightConnector1">
            <a:avLst/>
          </a:prstGeom>
          <a:noFill/>
          <a:ln w="9525" cap="flat" cmpd="sng">
            <a:solidFill>
              <a:schemeClr val="dk2"/>
            </a:solidFill>
            <a:prstDash val="solid"/>
            <a:round/>
            <a:headEnd type="none" w="sm" len="sm"/>
            <a:tailEnd type="triangle" w="med" len="med"/>
          </a:ln>
        </p:spPr>
      </p:cxnSp>
      <p:cxnSp>
        <p:nvCxnSpPr>
          <p:cNvPr id="205" name="Google Shape;205;p10"/>
          <p:cNvCxnSpPr/>
          <p:nvPr/>
        </p:nvCxnSpPr>
        <p:spPr>
          <a:xfrm rot="10800000" flipH="1">
            <a:off x="3532533" y="4884833"/>
            <a:ext cx="4531600" cy="12000"/>
          </a:xfrm>
          <a:prstGeom prst="straightConnector1">
            <a:avLst/>
          </a:prstGeom>
          <a:noFill/>
          <a:ln w="9525" cap="flat" cmpd="sng">
            <a:solidFill>
              <a:schemeClr val="dk2"/>
            </a:solidFill>
            <a:prstDash val="solid"/>
            <a:round/>
            <a:headEnd type="none" w="sm" len="sm"/>
            <a:tailEnd type="triangle" w="med" len="med"/>
          </a:ln>
        </p:spPr>
      </p:cxnSp>
      <p:sp>
        <p:nvSpPr>
          <p:cNvPr id="206" name="Google Shape;206;p10"/>
          <p:cNvSpPr txBox="1"/>
          <p:nvPr/>
        </p:nvSpPr>
        <p:spPr>
          <a:xfrm>
            <a:off x="2874733" y="998867"/>
            <a:ext cx="12912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Price</a:t>
            </a:r>
            <a:endParaRPr sz="1467">
              <a:solidFill>
                <a:schemeClr val="dk2"/>
              </a:solidFill>
              <a:latin typeface="Calibri"/>
              <a:ea typeface="Calibri"/>
              <a:cs typeface="Calibri"/>
              <a:sym typeface="Calibri"/>
            </a:endParaRPr>
          </a:p>
        </p:txBody>
      </p:sp>
      <p:sp>
        <p:nvSpPr>
          <p:cNvPr id="207" name="Google Shape;207;p10"/>
          <p:cNvSpPr txBox="1"/>
          <p:nvPr/>
        </p:nvSpPr>
        <p:spPr>
          <a:xfrm>
            <a:off x="7320900" y="4823767"/>
            <a:ext cx="1181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Output</a:t>
            </a:r>
            <a:endParaRPr sz="1467">
              <a:solidFill>
                <a:schemeClr val="dk2"/>
              </a:solidFill>
              <a:latin typeface="Calibri"/>
              <a:ea typeface="Calibri"/>
              <a:cs typeface="Calibri"/>
              <a:sym typeface="Calibri"/>
            </a:endParaRPr>
          </a:p>
        </p:txBody>
      </p:sp>
      <p:cxnSp>
        <p:nvCxnSpPr>
          <p:cNvPr id="208" name="Google Shape;208;p10"/>
          <p:cNvCxnSpPr/>
          <p:nvPr/>
        </p:nvCxnSpPr>
        <p:spPr>
          <a:xfrm rot="10800000" flipH="1">
            <a:off x="3910100" y="1224167"/>
            <a:ext cx="3678800" cy="3228000"/>
          </a:xfrm>
          <a:prstGeom prst="straightConnector1">
            <a:avLst/>
          </a:prstGeom>
          <a:noFill/>
          <a:ln w="9525" cap="flat" cmpd="sng">
            <a:solidFill>
              <a:schemeClr val="dk2"/>
            </a:solidFill>
            <a:prstDash val="solid"/>
            <a:round/>
            <a:headEnd type="none" w="sm" len="sm"/>
            <a:tailEnd type="none" w="sm" len="sm"/>
          </a:ln>
        </p:spPr>
      </p:cxnSp>
      <p:cxnSp>
        <p:nvCxnSpPr>
          <p:cNvPr id="209" name="Google Shape;209;p10"/>
          <p:cNvCxnSpPr/>
          <p:nvPr/>
        </p:nvCxnSpPr>
        <p:spPr>
          <a:xfrm>
            <a:off x="4172133" y="1132867"/>
            <a:ext cx="3471600" cy="3130400"/>
          </a:xfrm>
          <a:prstGeom prst="straightConnector1">
            <a:avLst/>
          </a:prstGeom>
          <a:noFill/>
          <a:ln w="9525" cap="flat" cmpd="sng">
            <a:solidFill>
              <a:schemeClr val="dk2"/>
            </a:solidFill>
            <a:prstDash val="solid"/>
            <a:round/>
            <a:headEnd type="none" w="sm" len="sm"/>
            <a:tailEnd type="none" w="sm" len="sm"/>
          </a:ln>
        </p:spPr>
      </p:cxnSp>
      <p:sp>
        <p:nvSpPr>
          <p:cNvPr id="210" name="Google Shape;210;p10"/>
          <p:cNvSpPr txBox="1"/>
          <p:nvPr/>
        </p:nvSpPr>
        <p:spPr>
          <a:xfrm>
            <a:off x="7564600" y="9988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AS</a:t>
            </a:r>
            <a:endParaRPr sz="1333">
              <a:solidFill>
                <a:schemeClr val="dk2"/>
              </a:solidFill>
              <a:latin typeface="Calibri"/>
              <a:ea typeface="Calibri"/>
              <a:cs typeface="Calibri"/>
              <a:sym typeface="Calibri"/>
            </a:endParaRPr>
          </a:p>
        </p:txBody>
      </p:sp>
      <p:sp>
        <p:nvSpPr>
          <p:cNvPr id="211" name="Google Shape;211;p10"/>
          <p:cNvSpPr txBox="1"/>
          <p:nvPr/>
        </p:nvSpPr>
        <p:spPr>
          <a:xfrm>
            <a:off x="7588900" y="41294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212" name="Google Shape;212;p10"/>
          <p:cNvSpPr/>
          <p:nvPr/>
        </p:nvSpPr>
        <p:spPr>
          <a:xfrm>
            <a:off x="5859133" y="2667667"/>
            <a:ext cx="976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213" name="Google Shape;213;p10"/>
          <p:cNvCxnSpPr/>
          <p:nvPr/>
        </p:nvCxnSpPr>
        <p:spPr>
          <a:xfrm rot="10800000" flipH="1">
            <a:off x="3644900" y="937800"/>
            <a:ext cx="3179200" cy="2740800"/>
          </a:xfrm>
          <a:prstGeom prst="straightConnector1">
            <a:avLst/>
          </a:prstGeom>
          <a:noFill/>
          <a:ln w="9525" cap="flat" cmpd="sng">
            <a:solidFill>
              <a:schemeClr val="dk2"/>
            </a:solidFill>
            <a:prstDash val="solid"/>
            <a:round/>
            <a:headEnd type="none" w="sm" len="sm"/>
            <a:tailEnd type="none" w="sm" len="sm"/>
          </a:ln>
        </p:spPr>
      </p:cxnSp>
      <p:sp>
        <p:nvSpPr>
          <p:cNvPr id="214" name="Google Shape;214;p10"/>
          <p:cNvSpPr txBox="1"/>
          <p:nvPr/>
        </p:nvSpPr>
        <p:spPr>
          <a:xfrm>
            <a:off x="8133167" y="36261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215" name="Google Shape;215;p10"/>
          <p:cNvSpPr txBox="1"/>
          <p:nvPr/>
        </p:nvSpPr>
        <p:spPr>
          <a:xfrm>
            <a:off x="6942633" y="5845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AS’</a:t>
            </a:r>
            <a:endParaRPr sz="1333">
              <a:solidFill>
                <a:schemeClr val="dk2"/>
              </a:solidFill>
              <a:latin typeface="Calibri"/>
              <a:ea typeface="Calibri"/>
              <a:cs typeface="Calibri"/>
              <a:sym typeface="Calibri"/>
            </a:endParaRPr>
          </a:p>
        </p:txBody>
      </p:sp>
      <p:sp>
        <p:nvSpPr>
          <p:cNvPr id="216" name="Google Shape;216;p10"/>
          <p:cNvSpPr/>
          <p:nvPr/>
        </p:nvSpPr>
        <p:spPr>
          <a:xfrm>
            <a:off x="5700700" y="1827500"/>
            <a:ext cx="976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217" name="Google Shape;217;p10"/>
          <p:cNvSpPr txBox="1"/>
          <p:nvPr/>
        </p:nvSpPr>
        <p:spPr>
          <a:xfrm>
            <a:off x="5588500" y="1345233"/>
            <a:ext cx="3220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B</a:t>
            </a:r>
            <a:endParaRPr sz="1467">
              <a:solidFill>
                <a:schemeClr val="dk2"/>
              </a:solidFill>
              <a:latin typeface="Calibri"/>
              <a:ea typeface="Calibri"/>
              <a:cs typeface="Calibri"/>
              <a:sym typeface="Calibri"/>
            </a:endParaRPr>
          </a:p>
        </p:txBody>
      </p:sp>
      <p:sp>
        <p:nvSpPr>
          <p:cNvPr id="218" name="Google Shape;218;p10"/>
          <p:cNvSpPr txBox="1"/>
          <p:nvPr/>
        </p:nvSpPr>
        <p:spPr>
          <a:xfrm>
            <a:off x="5740733" y="2740867"/>
            <a:ext cx="3220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A</a:t>
            </a:r>
            <a:endParaRPr sz="1467">
              <a:solidFill>
                <a:schemeClr val="dk2"/>
              </a:solidFill>
              <a:latin typeface="Calibri"/>
              <a:ea typeface="Calibri"/>
              <a:cs typeface="Calibri"/>
              <a:sym typeface="Calibri"/>
            </a:endParaRPr>
          </a:p>
        </p:txBody>
      </p:sp>
      <p:cxnSp>
        <p:nvCxnSpPr>
          <p:cNvPr id="219" name="Google Shape;219;p10"/>
          <p:cNvCxnSpPr/>
          <p:nvPr/>
        </p:nvCxnSpPr>
        <p:spPr>
          <a:xfrm flipH="1">
            <a:off x="5496500" y="5239433"/>
            <a:ext cx="728000" cy="14400"/>
          </a:xfrm>
          <a:prstGeom prst="straightConnector1">
            <a:avLst/>
          </a:prstGeom>
          <a:noFill/>
          <a:ln w="9525" cap="flat" cmpd="sng">
            <a:solidFill>
              <a:schemeClr val="dk2"/>
            </a:solidFill>
            <a:prstDash val="solid"/>
            <a:round/>
            <a:headEnd type="none" w="sm" len="sm"/>
            <a:tailEnd type="triangle" w="med" len="med"/>
          </a:ln>
        </p:spPr>
      </p:cxnSp>
      <p:cxnSp>
        <p:nvCxnSpPr>
          <p:cNvPr id="220" name="Google Shape;220;p10"/>
          <p:cNvCxnSpPr/>
          <p:nvPr/>
        </p:nvCxnSpPr>
        <p:spPr>
          <a:xfrm>
            <a:off x="4688033" y="852567"/>
            <a:ext cx="3426400" cy="3169200"/>
          </a:xfrm>
          <a:prstGeom prst="straightConnector1">
            <a:avLst/>
          </a:prstGeom>
          <a:noFill/>
          <a:ln w="9525" cap="flat" cmpd="sng">
            <a:solidFill>
              <a:schemeClr val="dk2"/>
            </a:solidFill>
            <a:prstDash val="dash"/>
            <a:round/>
            <a:headEnd type="none" w="sm" len="sm"/>
            <a:tailEnd type="none" w="sm" len="sm"/>
          </a:ln>
        </p:spPr>
      </p:cxnSp>
      <p:sp>
        <p:nvSpPr>
          <p:cNvPr id="221" name="Google Shape;221;p10"/>
          <p:cNvSpPr txBox="1"/>
          <p:nvPr/>
        </p:nvSpPr>
        <p:spPr>
          <a:xfrm>
            <a:off x="5367800" y="5253833"/>
            <a:ext cx="14564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Recession</a:t>
            </a:r>
            <a:endParaRPr sz="1467">
              <a:solidFill>
                <a:schemeClr val="dk2"/>
              </a:solidFill>
              <a:latin typeface="Calibri"/>
              <a:ea typeface="Calibri"/>
              <a:cs typeface="Calibri"/>
              <a:sym typeface="Calibri"/>
            </a:endParaRPr>
          </a:p>
        </p:txBody>
      </p:sp>
      <p:cxnSp>
        <p:nvCxnSpPr>
          <p:cNvPr id="222" name="Google Shape;222;p10"/>
          <p:cNvCxnSpPr/>
          <p:nvPr/>
        </p:nvCxnSpPr>
        <p:spPr>
          <a:xfrm>
            <a:off x="3897433" y="1613233"/>
            <a:ext cx="3326400" cy="2955200"/>
          </a:xfrm>
          <a:prstGeom prst="straightConnector1">
            <a:avLst/>
          </a:prstGeom>
          <a:noFill/>
          <a:ln w="9525" cap="flat" cmpd="sng">
            <a:solidFill>
              <a:schemeClr val="dk2"/>
            </a:solidFill>
            <a:prstDash val="dash"/>
            <a:round/>
            <a:headEnd type="none" w="sm" len="sm"/>
            <a:tailEnd type="none" w="sm" len="sm"/>
          </a:ln>
        </p:spPr>
      </p:cxnSp>
      <p:sp>
        <p:nvSpPr>
          <p:cNvPr id="223" name="Google Shape;223;p10"/>
          <p:cNvSpPr txBox="1"/>
          <p:nvPr/>
        </p:nvSpPr>
        <p:spPr>
          <a:xfrm>
            <a:off x="6998133" y="45039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224" name="Google Shape;224;p10"/>
          <p:cNvSpPr/>
          <p:nvPr/>
        </p:nvSpPr>
        <p:spPr>
          <a:xfrm>
            <a:off x="5467833" y="2998033"/>
            <a:ext cx="976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225" name="Google Shape;225;p10"/>
          <p:cNvSpPr txBox="1"/>
          <p:nvPr/>
        </p:nvSpPr>
        <p:spPr>
          <a:xfrm>
            <a:off x="5355633" y="3115033"/>
            <a:ext cx="3220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D</a:t>
            </a:r>
            <a:endParaRPr sz="1467">
              <a:solidFill>
                <a:schemeClr val="dk2"/>
              </a:solidFill>
              <a:latin typeface="Calibri"/>
              <a:ea typeface="Calibri"/>
              <a:cs typeface="Calibri"/>
              <a:sym typeface="Calibri"/>
            </a:endParaRPr>
          </a:p>
        </p:txBody>
      </p:sp>
      <p:sp>
        <p:nvSpPr>
          <p:cNvPr id="226" name="Google Shape;226;p10"/>
          <p:cNvSpPr txBox="1"/>
          <p:nvPr/>
        </p:nvSpPr>
        <p:spPr>
          <a:xfrm>
            <a:off x="4272133" y="5878833"/>
            <a:ext cx="3052400" cy="8568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2400">
                <a:solidFill>
                  <a:schemeClr val="dk2"/>
                </a:solidFill>
                <a:latin typeface="Calibri"/>
                <a:ea typeface="Calibri"/>
                <a:cs typeface="Calibri"/>
                <a:sym typeface="Calibri"/>
              </a:rPr>
              <a:t>Summer’s Warning</a:t>
            </a:r>
            <a:endParaRPr sz="2400">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1"/>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The Fed’s dilemma</a:t>
            </a:r>
            <a:endParaRPr/>
          </a:p>
        </p:txBody>
      </p:sp>
      <p:sp>
        <p:nvSpPr>
          <p:cNvPr id="232" name="Google Shape;232;p11"/>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Krugman: don’t tighten!</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Summers: must tighten, sharply!</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And the Fed decided to…</a:t>
            </a:r>
            <a:endParaRPr/>
          </a:p>
        </p:txBody>
      </p:sp>
      <p:sp>
        <p:nvSpPr>
          <p:cNvPr id="238" name="Google Shape;238;p12"/>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239" name="Google Shape;239;p12"/>
          <p:cNvPicPr preferRelativeResize="0"/>
          <p:nvPr/>
        </p:nvPicPr>
        <p:blipFill rotWithShape="1">
          <a:blip r:embed="rId3">
            <a:alphaModFix/>
          </a:blip>
          <a:srcRect/>
          <a:stretch/>
        </p:blipFill>
        <p:spPr>
          <a:xfrm>
            <a:off x="2351314" y="2118049"/>
            <a:ext cx="8080310" cy="39095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Finally…agreement!</a:t>
            </a:r>
            <a:endParaRPr/>
          </a:p>
        </p:txBody>
      </p:sp>
      <p:sp>
        <p:nvSpPr>
          <p:cNvPr id="245" name="Google Shape;245;p13"/>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Recession is coming!</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en-GB" sz="4400">
                <a:solidFill>
                  <a:schemeClr val="dk2"/>
                </a:solidFill>
              </a:rPr>
              <a:t>The miracle of 2023</a:t>
            </a:r>
            <a:endParaRPr/>
          </a:p>
        </p:txBody>
      </p:sp>
      <p:sp>
        <p:nvSpPr>
          <p:cNvPr id="251" name="Google Shape;251;p14"/>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252" name="Google Shape;252;p14"/>
          <p:cNvPicPr preferRelativeResize="0"/>
          <p:nvPr/>
        </p:nvPicPr>
        <p:blipFill rotWithShape="1">
          <a:blip r:embed="rId3">
            <a:alphaModFix/>
          </a:blip>
          <a:srcRect/>
          <a:stretch/>
        </p:blipFill>
        <p:spPr>
          <a:xfrm>
            <a:off x="959473" y="2532992"/>
            <a:ext cx="4947341" cy="3541987"/>
          </a:xfrm>
          <a:prstGeom prst="rect">
            <a:avLst/>
          </a:prstGeom>
          <a:noFill/>
          <a:ln>
            <a:noFill/>
          </a:ln>
        </p:spPr>
      </p:pic>
      <p:pic>
        <p:nvPicPr>
          <p:cNvPr id="253" name="Google Shape;253;p14"/>
          <p:cNvPicPr preferRelativeResize="0"/>
          <p:nvPr/>
        </p:nvPicPr>
        <p:blipFill rotWithShape="1">
          <a:blip r:embed="rId4">
            <a:alphaModFix/>
          </a:blip>
          <a:srcRect/>
          <a:stretch/>
        </p:blipFill>
        <p:spPr>
          <a:xfrm>
            <a:off x="6062043" y="2532992"/>
            <a:ext cx="5136527" cy="3457905"/>
          </a:xfrm>
          <a:prstGeom prst="rect">
            <a:avLst/>
          </a:prstGeom>
          <a:noFill/>
          <a:ln>
            <a:noFill/>
          </a:ln>
        </p:spPr>
      </p:pic>
      <p:sp>
        <p:nvSpPr>
          <p:cNvPr id="254" name="Google Shape;254;p14"/>
          <p:cNvSpPr txBox="1"/>
          <p:nvPr/>
        </p:nvSpPr>
        <p:spPr>
          <a:xfrm>
            <a:off x="4939862" y="1923393"/>
            <a:ext cx="208104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USA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 </a:t>
            </a:r>
            <a:endParaRPr/>
          </a:p>
        </p:txBody>
      </p:sp>
      <p:sp>
        <p:nvSpPr>
          <p:cNvPr id="260" name="Google Shape;260;p15"/>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How did this happen?</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The “soft landing”</a:t>
            </a:r>
            <a:endParaRPr/>
          </a:p>
        </p:txBody>
      </p:sp>
      <p:sp>
        <p:nvSpPr>
          <p:cNvPr id="266" name="Google Shape;266;p16"/>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Fed calibrated correctly</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Workers came back</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7"/>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Labor Force Participation Rate : 25-54 years </a:t>
            </a:r>
            <a:endParaRPr/>
          </a:p>
        </p:txBody>
      </p:sp>
      <p:sp>
        <p:nvSpPr>
          <p:cNvPr id="272" name="Google Shape;272;p17"/>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273" name="Google Shape;273;p17"/>
          <p:cNvPicPr preferRelativeResize="0"/>
          <p:nvPr/>
        </p:nvPicPr>
        <p:blipFill rotWithShape="1">
          <a:blip r:embed="rId3">
            <a:alphaModFix/>
          </a:blip>
          <a:srcRect/>
          <a:stretch/>
        </p:blipFill>
        <p:spPr>
          <a:xfrm>
            <a:off x="3042994" y="1811337"/>
            <a:ext cx="6616668" cy="4249354"/>
          </a:xfrm>
          <a:prstGeom prst="rect">
            <a:avLst/>
          </a:prstGeom>
          <a:solidFill>
            <a:schemeClr val="lt2"/>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cxnSp>
        <p:nvCxnSpPr>
          <p:cNvPr id="278" name="Google Shape;278;p18"/>
          <p:cNvCxnSpPr/>
          <p:nvPr/>
        </p:nvCxnSpPr>
        <p:spPr>
          <a:xfrm rot="10800000">
            <a:off x="3508133" y="742967"/>
            <a:ext cx="24400" cy="4190400"/>
          </a:xfrm>
          <a:prstGeom prst="straightConnector1">
            <a:avLst/>
          </a:prstGeom>
          <a:noFill/>
          <a:ln w="9525" cap="flat" cmpd="sng">
            <a:solidFill>
              <a:schemeClr val="dk2"/>
            </a:solidFill>
            <a:prstDash val="solid"/>
            <a:round/>
            <a:headEnd type="none" w="sm" len="sm"/>
            <a:tailEnd type="triangle" w="med" len="med"/>
          </a:ln>
        </p:spPr>
      </p:cxnSp>
      <p:cxnSp>
        <p:nvCxnSpPr>
          <p:cNvPr id="279" name="Google Shape;279;p18"/>
          <p:cNvCxnSpPr/>
          <p:nvPr/>
        </p:nvCxnSpPr>
        <p:spPr>
          <a:xfrm rot="10800000" flipH="1">
            <a:off x="3532533" y="4884833"/>
            <a:ext cx="4531600" cy="12000"/>
          </a:xfrm>
          <a:prstGeom prst="straightConnector1">
            <a:avLst/>
          </a:prstGeom>
          <a:noFill/>
          <a:ln w="9525" cap="flat" cmpd="sng">
            <a:solidFill>
              <a:schemeClr val="dk2"/>
            </a:solidFill>
            <a:prstDash val="solid"/>
            <a:round/>
            <a:headEnd type="none" w="sm" len="sm"/>
            <a:tailEnd type="triangle" w="med" len="med"/>
          </a:ln>
        </p:spPr>
      </p:cxnSp>
      <p:sp>
        <p:nvSpPr>
          <p:cNvPr id="280" name="Google Shape;280;p18"/>
          <p:cNvSpPr txBox="1"/>
          <p:nvPr/>
        </p:nvSpPr>
        <p:spPr>
          <a:xfrm>
            <a:off x="2874733" y="998867"/>
            <a:ext cx="12912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Price</a:t>
            </a:r>
            <a:endParaRPr sz="1467">
              <a:solidFill>
                <a:schemeClr val="dk2"/>
              </a:solidFill>
              <a:latin typeface="Calibri"/>
              <a:ea typeface="Calibri"/>
              <a:cs typeface="Calibri"/>
              <a:sym typeface="Calibri"/>
            </a:endParaRPr>
          </a:p>
        </p:txBody>
      </p:sp>
      <p:sp>
        <p:nvSpPr>
          <p:cNvPr id="281" name="Google Shape;281;p18"/>
          <p:cNvSpPr txBox="1"/>
          <p:nvPr/>
        </p:nvSpPr>
        <p:spPr>
          <a:xfrm>
            <a:off x="7320900" y="4823767"/>
            <a:ext cx="1181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Output</a:t>
            </a:r>
            <a:endParaRPr sz="1467">
              <a:solidFill>
                <a:schemeClr val="dk2"/>
              </a:solidFill>
              <a:latin typeface="Calibri"/>
              <a:ea typeface="Calibri"/>
              <a:cs typeface="Calibri"/>
              <a:sym typeface="Calibri"/>
            </a:endParaRPr>
          </a:p>
        </p:txBody>
      </p:sp>
      <p:cxnSp>
        <p:nvCxnSpPr>
          <p:cNvPr id="282" name="Google Shape;282;p18"/>
          <p:cNvCxnSpPr/>
          <p:nvPr/>
        </p:nvCxnSpPr>
        <p:spPr>
          <a:xfrm rot="10800000" flipH="1">
            <a:off x="3910100" y="1224167"/>
            <a:ext cx="3678800" cy="3228000"/>
          </a:xfrm>
          <a:prstGeom prst="straightConnector1">
            <a:avLst/>
          </a:prstGeom>
          <a:noFill/>
          <a:ln w="9525" cap="flat" cmpd="sng">
            <a:solidFill>
              <a:schemeClr val="dk2"/>
            </a:solidFill>
            <a:prstDash val="solid"/>
            <a:round/>
            <a:headEnd type="none" w="sm" len="sm"/>
            <a:tailEnd type="none" w="sm" len="sm"/>
          </a:ln>
        </p:spPr>
      </p:cxnSp>
      <p:cxnSp>
        <p:nvCxnSpPr>
          <p:cNvPr id="283" name="Google Shape;283;p18"/>
          <p:cNvCxnSpPr>
            <a:stCxn id="280" idx="3"/>
          </p:cNvCxnSpPr>
          <p:nvPr/>
        </p:nvCxnSpPr>
        <p:spPr>
          <a:xfrm>
            <a:off x="4165933" y="1132867"/>
            <a:ext cx="3471600" cy="3130500"/>
          </a:xfrm>
          <a:prstGeom prst="straightConnector1">
            <a:avLst/>
          </a:prstGeom>
          <a:noFill/>
          <a:ln w="9525" cap="flat" cmpd="sng">
            <a:solidFill>
              <a:schemeClr val="dk2"/>
            </a:solidFill>
            <a:prstDash val="solid"/>
            <a:round/>
            <a:headEnd type="none" w="sm" len="sm"/>
            <a:tailEnd type="none" w="sm" len="sm"/>
          </a:ln>
        </p:spPr>
      </p:cxnSp>
      <p:sp>
        <p:nvSpPr>
          <p:cNvPr id="284" name="Google Shape;284;p18"/>
          <p:cNvSpPr txBox="1"/>
          <p:nvPr/>
        </p:nvSpPr>
        <p:spPr>
          <a:xfrm>
            <a:off x="7564600" y="9988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AS</a:t>
            </a:r>
            <a:endParaRPr sz="1333">
              <a:solidFill>
                <a:schemeClr val="dk2"/>
              </a:solidFill>
              <a:latin typeface="Calibri"/>
              <a:ea typeface="Calibri"/>
              <a:cs typeface="Calibri"/>
              <a:sym typeface="Calibri"/>
            </a:endParaRPr>
          </a:p>
        </p:txBody>
      </p:sp>
      <p:sp>
        <p:nvSpPr>
          <p:cNvPr id="285" name="Google Shape;285;p18"/>
          <p:cNvSpPr txBox="1"/>
          <p:nvPr/>
        </p:nvSpPr>
        <p:spPr>
          <a:xfrm>
            <a:off x="7588900" y="41294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286" name="Google Shape;286;p18"/>
          <p:cNvSpPr/>
          <p:nvPr/>
        </p:nvSpPr>
        <p:spPr>
          <a:xfrm>
            <a:off x="5859133" y="2667667"/>
            <a:ext cx="976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287" name="Google Shape;287;p18"/>
          <p:cNvSpPr txBox="1"/>
          <p:nvPr/>
        </p:nvSpPr>
        <p:spPr>
          <a:xfrm>
            <a:off x="755233" y="5652267"/>
            <a:ext cx="11292000" cy="377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GB" sz="2400">
                <a:solidFill>
                  <a:schemeClr val="dk2"/>
                </a:solidFill>
                <a:latin typeface="Calibri"/>
                <a:ea typeface="Calibri"/>
                <a:cs typeface="Calibri"/>
                <a:sym typeface="Calibri"/>
              </a:rPr>
              <a:t>Actual </a:t>
            </a:r>
            <a:endParaRPr sz="2400">
              <a:solidFill>
                <a:schemeClr val="dk2"/>
              </a:solidFill>
              <a:latin typeface="Calibri"/>
              <a:ea typeface="Calibri"/>
              <a:cs typeface="Calibri"/>
              <a:sym typeface="Calibri"/>
            </a:endParaRPr>
          </a:p>
        </p:txBody>
      </p:sp>
      <p:cxnSp>
        <p:nvCxnSpPr>
          <p:cNvPr id="288" name="Google Shape;288;p18"/>
          <p:cNvCxnSpPr/>
          <p:nvPr/>
        </p:nvCxnSpPr>
        <p:spPr>
          <a:xfrm>
            <a:off x="5017533" y="386533"/>
            <a:ext cx="3337600" cy="3106400"/>
          </a:xfrm>
          <a:prstGeom prst="straightConnector1">
            <a:avLst/>
          </a:prstGeom>
          <a:noFill/>
          <a:ln w="9525" cap="flat" cmpd="sng">
            <a:solidFill>
              <a:schemeClr val="dk2"/>
            </a:solidFill>
            <a:prstDash val="dash"/>
            <a:round/>
            <a:headEnd type="none" w="sm" len="sm"/>
            <a:tailEnd type="none" w="sm" len="sm"/>
          </a:ln>
        </p:spPr>
      </p:cxnSp>
      <p:cxnSp>
        <p:nvCxnSpPr>
          <p:cNvPr id="289" name="Google Shape;289;p18"/>
          <p:cNvCxnSpPr/>
          <p:nvPr/>
        </p:nvCxnSpPr>
        <p:spPr>
          <a:xfrm rot="10800000" flipH="1">
            <a:off x="3958967" y="885300"/>
            <a:ext cx="3179200" cy="2740800"/>
          </a:xfrm>
          <a:prstGeom prst="straightConnector1">
            <a:avLst/>
          </a:prstGeom>
          <a:noFill/>
          <a:ln w="9525" cap="flat" cmpd="sng">
            <a:solidFill>
              <a:schemeClr val="dk2"/>
            </a:solidFill>
            <a:prstDash val="solid"/>
            <a:round/>
            <a:headEnd type="none" w="sm" len="sm"/>
            <a:tailEnd type="none" w="sm" len="sm"/>
          </a:ln>
        </p:spPr>
      </p:cxnSp>
      <p:sp>
        <p:nvSpPr>
          <p:cNvPr id="290" name="Google Shape;290;p18"/>
          <p:cNvSpPr txBox="1"/>
          <p:nvPr/>
        </p:nvSpPr>
        <p:spPr>
          <a:xfrm>
            <a:off x="8418700" y="34290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291" name="Google Shape;291;p18"/>
          <p:cNvSpPr txBox="1"/>
          <p:nvPr/>
        </p:nvSpPr>
        <p:spPr>
          <a:xfrm>
            <a:off x="6942633" y="5845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AS’</a:t>
            </a:r>
            <a:endParaRPr sz="1333">
              <a:solidFill>
                <a:schemeClr val="dk2"/>
              </a:solidFill>
              <a:latin typeface="Calibri"/>
              <a:ea typeface="Calibri"/>
              <a:cs typeface="Calibri"/>
              <a:sym typeface="Calibri"/>
            </a:endParaRPr>
          </a:p>
        </p:txBody>
      </p:sp>
      <p:sp>
        <p:nvSpPr>
          <p:cNvPr id="292" name="Google Shape;292;p18"/>
          <p:cNvSpPr txBox="1"/>
          <p:nvPr/>
        </p:nvSpPr>
        <p:spPr>
          <a:xfrm>
            <a:off x="5740733" y="2740867"/>
            <a:ext cx="3220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A</a:t>
            </a:r>
            <a:endParaRPr sz="1467">
              <a:solidFill>
                <a:schemeClr val="dk2"/>
              </a:solidFill>
              <a:latin typeface="Calibri"/>
              <a:ea typeface="Calibri"/>
              <a:cs typeface="Calibri"/>
              <a:sym typeface="Calibri"/>
            </a:endParaRPr>
          </a:p>
        </p:txBody>
      </p:sp>
      <p:cxnSp>
        <p:nvCxnSpPr>
          <p:cNvPr id="293" name="Google Shape;293;p18"/>
          <p:cNvCxnSpPr/>
          <p:nvPr/>
        </p:nvCxnSpPr>
        <p:spPr>
          <a:xfrm rot="10800000" flipH="1">
            <a:off x="6310133" y="5167900"/>
            <a:ext cx="528400" cy="14400"/>
          </a:xfrm>
          <a:prstGeom prst="straightConnector1">
            <a:avLst/>
          </a:prstGeom>
          <a:noFill/>
          <a:ln w="9525" cap="flat" cmpd="sng">
            <a:solidFill>
              <a:schemeClr val="dk2"/>
            </a:solidFill>
            <a:prstDash val="solid"/>
            <a:round/>
            <a:headEnd type="none" w="sm" len="sm"/>
            <a:tailEnd type="triangle" w="med" len="med"/>
          </a:ln>
        </p:spPr>
      </p:cxnSp>
      <p:cxnSp>
        <p:nvCxnSpPr>
          <p:cNvPr id="294" name="Google Shape;294;p18"/>
          <p:cNvCxnSpPr/>
          <p:nvPr/>
        </p:nvCxnSpPr>
        <p:spPr>
          <a:xfrm flipH="1">
            <a:off x="7180900" y="3069400"/>
            <a:ext cx="614000" cy="571200"/>
          </a:xfrm>
          <a:prstGeom prst="straightConnector1">
            <a:avLst/>
          </a:prstGeom>
          <a:noFill/>
          <a:ln w="9525" cap="flat" cmpd="sng">
            <a:solidFill>
              <a:schemeClr val="dk2"/>
            </a:solidFill>
            <a:prstDash val="solid"/>
            <a:round/>
            <a:headEnd type="none" w="sm" len="sm"/>
            <a:tailEnd type="triangle" w="med" len="med"/>
          </a:ln>
        </p:spPr>
      </p:cxnSp>
      <p:cxnSp>
        <p:nvCxnSpPr>
          <p:cNvPr id="295" name="Google Shape;295;p18"/>
          <p:cNvCxnSpPr/>
          <p:nvPr/>
        </p:nvCxnSpPr>
        <p:spPr>
          <a:xfrm flipH="1">
            <a:off x="4996867" y="1070733"/>
            <a:ext cx="628000" cy="571200"/>
          </a:xfrm>
          <a:prstGeom prst="straightConnector1">
            <a:avLst/>
          </a:prstGeom>
          <a:noFill/>
          <a:ln w="9525" cap="flat" cmpd="sng">
            <a:solidFill>
              <a:schemeClr val="dk2"/>
            </a:solidFill>
            <a:prstDash val="solid"/>
            <a:round/>
            <a:headEnd type="none" w="sm" len="sm"/>
            <a:tailEnd type="triangle" w="med" len="med"/>
          </a:ln>
        </p:spPr>
      </p:cxnSp>
      <p:cxnSp>
        <p:nvCxnSpPr>
          <p:cNvPr id="296" name="Google Shape;296;p18"/>
          <p:cNvCxnSpPr/>
          <p:nvPr/>
        </p:nvCxnSpPr>
        <p:spPr>
          <a:xfrm>
            <a:off x="4497033" y="3297833"/>
            <a:ext cx="257200" cy="285600"/>
          </a:xfrm>
          <a:prstGeom prst="straightConnector1">
            <a:avLst/>
          </a:prstGeom>
          <a:noFill/>
          <a:ln w="9525" cap="flat" cmpd="sng">
            <a:solidFill>
              <a:schemeClr val="dk2"/>
            </a:solidFill>
            <a:prstDash val="solid"/>
            <a:round/>
            <a:headEnd type="none" w="sm" len="sm"/>
            <a:tailEnd type="triangle" w="med" len="med"/>
          </a:ln>
        </p:spPr>
      </p:cxnSp>
      <p:cxnSp>
        <p:nvCxnSpPr>
          <p:cNvPr id="297" name="Google Shape;297;p18"/>
          <p:cNvCxnSpPr/>
          <p:nvPr/>
        </p:nvCxnSpPr>
        <p:spPr>
          <a:xfrm>
            <a:off x="6824100" y="1284867"/>
            <a:ext cx="285600" cy="2856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Outlook for 2024</a:t>
            </a:r>
            <a:endParaRPr/>
          </a:p>
        </p:txBody>
      </p:sp>
      <p:sp>
        <p:nvSpPr>
          <p:cNvPr id="303" name="Google Shape;303;p19"/>
          <p:cNvSpPr txBox="1">
            <a:spLocks noGrp="1"/>
          </p:cNvSpPr>
          <p:nvPr>
            <p:ph type="body" idx="1"/>
          </p:nvPr>
        </p:nvSpPr>
        <p:spPr>
          <a:xfrm>
            <a:off x="726232" y="1825625"/>
            <a:ext cx="10515600" cy="4855093"/>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304" name="Google Shape;304;p19" descr="Forest and green field nature landscape on cloudy day. Sky with lot white  clouds above forest trees. Nature and freedom concept. Cloudy weather  forecast. Weather changes signs. Cloudy sky and nature Stock"/>
          <p:cNvPicPr preferRelativeResize="0"/>
          <p:nvPr/>
        </p:nvPicPr>
        <p:blipFill rotWithShape="1">
          <a:blip r:embed="rId3">
            <a:alphaModFix/>
          </a:blip>
          <a:srcRect/>
          <a:stretch/>
        </p:blipFill>
        <p:spPr>
          <a:xfrm>
            <a:off x="2634603" y="1825625"/>
            <a:ext cx="6205278" cy="455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What a difference…</a:t>
            </a:r>
            <a:endParaRPr/>
          </a:p>
        </p:txBody>
      </p:sp>
      <p:sp>
        <p:nvSpPr>
          <p:cNvPr id="95" name="Google Shape;95;p2"/>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A year ago, the global economy seemed gloomy</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Yet the past year turned out to be boomy</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How did this happen?</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What about 2024?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400"/>
              <a:t>Consumers are out of ammunition</a:t>
            </a:r>
            <a:endParaRPr/>
          </a:p>
        </p:txBody>
      </p:sp>
      <p:sp>
        <p:nvSpPr>
          <p:cNvPr id="310" name="Google Shape;310;p20"/>
          <p:cNvSpPr txBox="1">
            <a:spLocks noGrp="1"/>
          </p:cNvSpPr>
          <p:nvPr>
            <p:ph type="body" idx="1"/>
          </p:nvPr>
        </p:nvSpPr>
        <p:spPr>
          <a:xfrm>
            <a:off x="726232" y="1825625"/>
            <a:ext cx="10515600" cy="4855093"/>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311" name="Google Shape;311;p20"/>
          <p:cNvPicPr preferRelativeResize="0"/>
          <p:nvPr/>
        </p:nvPicPr>
        <p:blipFill rotWithShape="1">
          <a:blip r:embed="rId3">
            <a:alphaModFix/>
          </a:blip>
          <a:srcRect/>
          <a:stretch/>
        </p:blipFill>
        <p:spPr>
          <a:xfrm>
            <a:off x="2175641" y="2028496"/>
            <a:ext cx="7273159" cy="44643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1"/>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a:t>Fed has signalled it might cut rates</a:t>
            </a:r>
            <a:endParaRPr/>
          </a:p>
        </p:txBody>
      </p:sp>
      <p:sp>
        <p:nvSpPr>
          <p:cNvPr id="317" name="Google Shape;317;p21"/>
          <p:cNvSpPr txBox="1">
            <a:spLocks noGrp="1"/>
          </p:cNvSpPr>
          <p:nvPr>
            <p:ph type="body" idx="1"/>
          </p:nvPr>
        </p:nvSpPr>
        <p:spPr>
          <a:xfrm>
            <a:off x="838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pic>
        <p:nvPicPr>
          <p:cNvPr id="318" name="Google Shape;318;p21"/>
          <p:cNvPicPr preferRelativeResize="0"/>
          <p:nvPr/>
        </p:nvPicPr>
        <p:blipFill rotWithShape="1">
          <a:blip r:embed="rId3">
            <a:alphaModFix/>
          </a:blip>
          <a:srcRect/>
          <a:stretch/>
        </p:blipFill>
        <p:spPr>
          <a:xfrm>
            <a:off x="1325350" y="2040194"/>
            <a:ext cx="4207299" cy="3922199"/>
          </a:xfrm>
          <a:prstGeom prst="rect">
            <a:avLst/>
          </a:prstGeom>
          <a:noFill/>
          <a:ln>
            <a:noFill/>
          </a:ln>
        </p:spPr>
      </p:pic>
      <p:sp>
        <p:nvSpPr>
          <p:cNvPr id="319" name="Google Shape;319;p21"/>
          <p:cNvSpPr txBox="1">
            <a:spLocks noGrp="1"/>
          </p:cNvSpPr>
          <p:nvPr>
            <p:ph type="body" idx="2"/>
          </p:nvPr>
        </p:nvSpPr>
        <p:spPr>
          <a:xfrm>
            <a:off x="6172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pic>
        <p:nvPicPr>
          <p:cNvPr id="320" name="Google Shape;320;p21"/>
          <p:cNvPicPr preferRelativeResize="0"/>
          <p:nvPr/>
        </p:nvPicPr>
        <p:blipFill rotWithShape="1">
          <a:blip r:embed="rId4">
            <a:alphaModFix/>
          </a:blip>
          <a:srcRect/>
          <a:stretch/>
        </p:blipFill>
        <p:spPr>
          <a:xfrm>
            <a:off x="6396299" y="2040194"/>
            <a:ext cx="4470351" cy="38217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2"/>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But inflation is still above 2 percent target</a:t>
            </a:r>
            <a:endParaRPr/>
          </a:p>
        </p:txBody>
      </p:sp>
      <p:sp>
        <p:nvSpPr>
          <p:cNvPr id="326" name="Google Shape;326;p22"/>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p:txBody>
      </p:sp>
      <p:pic>
        <p:nvPicPr>
          <p:cNvPr id="327" name="Google Shape;327;p22"/>
          <p:cNvPicPr preferRelativeResize="0"/>
          <p:nvPr/>
        </p:nvPicPr>
        <p:blipFill rotWithShape="1">
          <a:blip r:embed="rId3">
            <a:alphaModFix/>
          </a:blip>
          <a:srcRect/>
          <a:stretch/>
        </p:blipFill>
        <p:spPr>
          <a:xfrm>
            <a:off x="2553792" y="1974137"/>
            <a:ext cx="6636624" cy="40543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Watch the labour market!</a:t>
            </a:r>
            <a:endParaRPr/>
          </a:p>
        </p:txBody>
      </p:sp>
      <p:sp>
        <p:nvSpPr>
          <p:cNvPr id="333" name="Google Shape;333;p23"/>
          <p:cNvSpPr txBox="1">
            <a:spLocks noGrp="1"/>
          </p:cNvSpPr>
          <p:nvPr>
            <p:ph type="body" idx="1"/>
          </p:nvPr>
        </p:nvSpPr>
        <p:spPr>
          <a:xfrm>
            <a:off x="838200" y="1918802"/>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p:txBody>
      </p:sp>
      <p:pic>
        <p:nvPicPr>
          <p:cNvPr id="334" name="Google Shape;334;p23"/>
          <p:cNvPicPr preferRelativeResize="0"/>
          <p:nvPr/>
        </p:nvPicPr>
        <p:blipFill rotWithShape="1">
          <a:blip r:embed="rId3">
            <a:alphaModFix/>
          </a:blip>
          <a:srcRect/>
          <a:stretch/>
        </p:blipFill>
        <p:spPr>
          <a:xfrm>
            <a:off x="2152891" y="2073391"/>
            <a:ext cx="7789762" cy="40421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cxnSp>
        <p:nvCxnSpPr>
          <p:cNvPr id="339" name="Google Shape;339;p24"/>
          <p:cNvCxnSpPr/>
          <p:nvPr/>
        </p:nvCxnSpPr>
        <p:spPr>
          <a:xfrm rot="10800000">
            <a:off x="3508133" y="742967"/>
            <a:ext cx="24400" cy="4190400"/>
          </a:xfrm>
          <a:prstGeom prst="straightConnector1">
            <a:avLst/>
          </a:prstGeom>
          <a:noFill/>
          <a:ln w="9525" cap="flat" cmpd="sng">
            <a:solidFill>
              <a:schemeClr val="dk2"/>
            </a:solidFill>
            <a:prstDash val="solid"/>
            <a:round/>
            <a:headEnd type="none" w="sm" len="sm"/>
            <a:tailEnd type="triangle" w="med" len="med"/>
          </a:ln>
        </p:spPr>
      </p:cxnSp>
      <p:cxnSp>
        <p:nvCxnSpPr>
          <p:cNvPr id="340" name="Google Shape;340;p24"/>
          <p:cNvCxnSpPr/>
          <p:nvPr/>
        </p:nvCxnSpPr>
        <p:spPr>
          <a:xfrm rot="10800000" flipH="1">
            <a:off x="3532533" y="4884833"/>
            <a:ext cx="4531600" cy="12000"/>
          </a:xfrm>
          <a:prstGeom prst="straightConnector1">
            <a:avLst/>
          </a:prstGeom>
          <a:noFill/>
          <a:ln w="9525" cap="flat" cmpd="sng">
            <a:solidFill>
              <a:schemeClr val="dk2"/>
            </a:solidFill>
            <a:prstDash val="solid"/>
            <a:round/>
            <a:headEnd type="none" w="sm" len="sm"/>
            <a:tailEnd type="triangle" w="med" len="med"/>
          </a:ln>
        </p:spPr>
      </p:cxnSp>
      <p:sp>
        <p:nvSpPr>
          <p:cNvPr id="341" name="Google Shape;341;p24"/>
          <p:cNvSpPr txBox="1"/>
          <p:nvPr/>
        </p:nvSpPr>
        <p:spPr>
          <a:xfrm>
            <a:off x="2874733" y="998867"/>
            <a:ext cx="12912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Wage</a:t>
            </a:r>
            <a:endParaRPr sz="1467">
              <a:solidFill>
                <a:schemeClr val="dk2"/>
              </a:solidFill>
              <a:latin typeface="Calibri"/>
              <a:ea typeface="Calibri"/>
              <a:cs typeface="Calibri"/>
              <a:sym typeface="Calibri"/>
            </a:endParaRPr>
          </a:p>
        </p:txBody>
      </p:sp>
      <p:sp>
        <p:nvSpPr>
          <p:cNvPr id="342" name="Google Shape;342;p24"/>
          <p:cNvSpPr txBox="1"/>
          <p:nvPr/>
        </p:nvSpPr>
        <p:spPr>
          <a:xfrm>
            <a:off x="7320900" y="4823767"/>
            <a:ext cx="15348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Employment</a:t>
            </a:r>
            <a:endParaRPr sz="1467">
              <a:solidFill>
                <a:schemeClr val="dk2"/>
              </a:solidFill>
              <a:latin typeface="Calibri"/>
              <a:ea typeface="Calibri"/>
              <a:cs typeface="Calibri"/>
              <a:sym typeface="Calibri"/>
            </a:endParaRPr>
          </a:p>
        </p:txBody>
      </p:sp>
      <p:cxnSp>
        <p:nvCxnSpPr>
          <p:cNvPr id="343" name="Google Shape;343;p24"/>
          <p:cNvCxnSpPr/>
          <p:nvPr/>
        </p:nvCxnSpPr>
        <p:spPr>
          <a:xfrm rot="10800000" flipH="1">
            <a:off x="3958933" y="1224167"/>
            <a:ext cx="3678800" cy="3228000"/>
          </a:xfrm>
          <a:prstGeom prst="straightConnector1">
            <a:avLst/>
          </a:prstGeom>
          <a:noFill/>
          <a:ln w="9525" cap="flat" cmpd="sng">
            <a:solidFill>
              <a:schemeClr val="dk2"/>
            </a:solidFill>
            <a:prstDash val="solid"/>
            <a:round/>
            <a:headEnd type="none" w="sm" len="sm"/>
            <a:tailEnd type="none" w="sm" len="sm"/>
          </a:ln>
        </p:spPr>
      </p:cxnSp>
      <p:cxnSp>
        <p:nvCxnSpPr>
          <p:cNvPr id="344" name="Google Shape;344;p24"/>
          <p:cNvCxnSpPr/>
          <p:nvPr/>
        </p:nvCxnSpPr>
        <p:spPr>
          <a:xfrm>
            <a:off x="4165933" y="1069900"/>
            <a:ext cx="3471600" cy="3130400"/>
          </a:xfrm>
          <a:prstGeom prst="straightConnector1">
            <a:avLst/>
          </a:prstGeom>
          <a:noFill/>
          <a:ln w="9525" cap="flat" cmpd="sng">
            <a:solidFill>
              <a:schemeClr val="dk2"/>
            </a:solidFill>
            <a:prstDash val="solid"/>
            <a:round/>
            <a:headEnd type="none" w="sm" len="sm"/>
            <a:tailEnd type="none" w="sm" len="sm"/>
          </a:ln>
        </p:spPr>
      </p:cxnSp>
      <p:sp>
        <p:nvSpPr>
          <p:cNvPr id="345" name="Google Shape;345;p24"/>
          <p:cNvSpPr txBox="1"/>
          <p:nvPr/>
        </p:nvSpPr>
        <p:spPr>
          <a:xfrm>
            <a:off x="7564600" y="9988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L</a:t>
            </a:r>
            <a:r>
              <a:rPr lang="en-GB" sz="1600" baseline="30000">
                <a:solidFill>
                  <a:schemeClr val="dk2"/>
                </a:solidFill>
                <a:latin typeface="Calibri"/>
                <a:ea typeface="Calibri"/>
                <a:cs typeface="Calibri"/>
                <a:sym typeface="Calibri"/>
              </a:rPr>
              <a:t>S</a:t>
            </a:r>
            <a:endParaRPr sz="1333" baseline="30000">
              <a:solidFill>
                <a:schemeClr val="dk2"/>
              </a:solidFill>
              <a:latin typeface="Calibri"/>
              <a:ea typeface="Calibri"/>
              <a:cs typeface="Calibri"/>
              <a:sym typeface="Calibri"/>
            </a:endParaRPr>
          </a:p>
        </p:txBody>
      </p:sp>
      <p:sp>
        <p:nvSpPr>
          <p:cNvPr id="346" name="Google Shape;346;p24"/>
          <p:cNvSpPr txBox="1"/>
          <p:nvPr/>
        </p:nvSpPr>
        <p:spPr>
          <a:xfrm>
            <a:off x="7588900" y="41294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L</a:t>
            </a:r>
            <a:r>
              <a:rPr lang="en-GB" sz="1600" baseline="30000">
                <a:solidFill>
                  <a:schemeClr val="dk2"/>
                </a:solidFill>
                <a:latin typeface="Calibri"/>
                <a:ea typeface="Calibri"/>
                <a:cs typeface="Calibri"/>
                <a:sym typeface="Calibri"/>
              </a:rPr>
              <a:t>D</a:t>
            </a:r>
            <a:endParaRPr sz="1333" baseline="30000">
              <a:solidFill>
                <a:schemeClr val="dk2"/>
              </a:solidFill>
              <a:latin typeface="Calibri"/>
              <a:ea typeface="Calibri"/>
              <a:cs typeface="Calibri"/>
              <a:sym typeface="Calibri"/>
            </a:endParaRPr>
          </a:p>
        </p:txBody>
      </p:sp>
      <p:sp>
        <p:nvSpPr>
          <p:cNvPr id="347" name="Google Shape;347;p24"/>
          <p:cNvSpPr txBox="1"/>
          <p:nvPr/>
        </p:nvSpPr>
        <p:spPr>
          <a:xfrm>
            <a:off x="4921129" y="3136234"/>
            <a:ext cx="645600" cy="2679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A</a:t>
            </a:r>
            <a:endParaRPr sz="1467">
              <a:solidFill>
                <a:schemeClr val="dk2"/>
              </a:solidFill>
              <a:latin typeface="Calibri"/>
              <a:ea typeface="Calibri"/>
              <a:cs typeface="Calibri"/>
              <a:sym typeface="Calibri"/>
            </a:endParaRPr>
          </a:p>
        </p:txBody>
      </p:sp>
      <p:sp>
        <p:nvSpPr>
          <p:cNvPr id="348" name="Google Shape;348;p24"/>
          <p:cNvSpPr/>
          <p:nvPr/>
        </p:nvSpPr>
        <p:spPr>
          <a:xfrm>
            <a:off x="4985502" y="3465034"/>
            <a:ext cx="852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49" name="Google Shape;349;p24"/>
          <p:cNvSpPr txBox="1"/>
          <p:nvPr/>
        </p:nvSpPr>
        <p:spPr>
          <a:xfrm>
            <a:off x="3112233" y="5624867"/>
            <a:ext cx="5996000" cy="8424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GB" sz="2400" dirty="0">
                <a:solidFill>
                  <a:schemeClr val="dk2"/>
                </a:solidFill>
                <a:latin typeface="Calibri"/>
                <a:ea typeface="Calibri"/>
                <a:cs typeface="Calibri"/>
                <a:sym typeface="Calibri"/>
              </a:rPr>
              <a:t>Labour Market</a:t>
            </a:r>
            <a:endParaRPr sz="2400" dirty="0">
              <a:solidFill>
                <a:schemeClr val="dk2"/>
              </a:solidFill>
              <a:latin typeface="Calibri"/>
              <a:ea typeface="Calibri"/>
              <a:cs typeface="Calibri"/>
              <a:sym typeface="Calibri"/>
            </a:endParaRPr>
          </a:p>
        </p:txBody>
      </p:sp>
      <p:cxnSp>
        <p:nvCxnSpPr>
          <p:cNvPr id="350" name="Google Shape;350;p24"/>
          <p:cNvCxnSpPr/>
          <p:nvPr/>
        </p:nvCxnSpPr>
        <p:spPr>
          <a:xfrm rot="10800000" flipH="1">
            <a:off x="3532527" y="3486184"/>
            <a:ext cx="1495500" cy="309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cxnSp>
        <p:nvCxnSpPr>
          <p:cNvPr id="355" name="Google Shape;355;g263eadca15e_0_2"/>
          <p:cNvCxnSpPr/>
          <p:nvPr/>
        </p:nvCxnSpPr>
        <p:spPr>
          <a:xfrm rot="10800000">
            <a:off x="3508233" y="742967"/>
            <a:ext cx="24300" cy="4190400"/>
          </a:xfrm>
          <a:prstGeom prst="straightConnector1">
            <a:avLst/>
          </a:prstGeom>
          <a:noFill/>
          <a:ln w="9525" cap="flat" cmpd="sng">
            <a:solidFill>
              <a:schemeClr val="dk2"/>
            </a:solidFill>
            <a:prstDash val="solid"/>
            <a:round/>
            <a:headEnd type="none" w="sm" len="sm"/>
            <a:tailEnd type="triangle" w="med" len="med"/>
          </a:ln>
        </p:spPr>
      </p:cxnSp>
      <p:cxnSp>
        <p:nvCxnSpPr>
          <p:cNvPr id="356" name="Google Shape;356;g263eadca15e_0_2"/>
          <p:cNvCxnSpPr/>
          <p:nvPr/>
        </p:nvCxnSpPr>
        <p:spPr>
          <a:xfrm rot="10800000" flipH="1">
            <a:off x="3532533" y="4884833"/>
            <a:ext cx="4531500" cy="12000"/>
          </a:xfrm>
          <a:prstGeom prst="straightConnector1">
            <a:avLst/>
          </a:prstGeom>
          <a:noFill/>
          <a:ln w="9525" cap="flat" cmpd="sng">
            <a:solidFill>
              <a:schemeClr val="dk2"/>
            </a:solidFill>
            <a:prstDash val="solid"/>
            <a:round/>
            <a:headEnd type="none" w="sm" len="sm"/>
            <a:tailEnd type="triangle" w="med" len="med"/>
          </a:ln>
        </p:spPr>
      </p:cxnSp>
      <p:sp>
        <p:nvSpPr>
          <p:cNvPr id="357" name="Google Shape;357;g263eadca15e_0_2"/>
          <p:cNvSpPr txBox="1"/>
          <p:nvPr/>
        </p:nvSpPr>
        <p:spPr>
          <a:xfrm>
            <a:off x="2874733" y="998867"/>
            <a:ext cx="1291200" cy="2679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Wage</a:t>
            </a:r>
            <a:endParaRPr sz="1467">
              <a:solidFill>
                <a:schemeClr val="dk2"/>
              </a:solidFill>
              <a:latin typeface="Calibri"/>
              <a:ea typeface="Calibri"/>
              <a:cs typeface="Calibri"/>
              <a:sym typeface="Calibri"/>
            </a:endParaRPr>
          </a:p>
        </p:txBody>
      </p:sp>
      <p:sp>
        <p:nvSpPr>
          <p:cNvPr id="358" name="Google Shape;358;g263eadca15e_0_2"/>
          <p:cNvSpPr txBox="1"/>
          <p:nvPr/>
        </p:nvSpPr>
        <p:spPr>
          <a:xfrm>
            <a:off x="7320900" y="4823767"/>
            <a:ext cx="1534800" cy="2679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Employment</a:t>
            </a:r>
            <a:endParaRPr sz="1467">
              <a:solidFill>
                <a:schemeClr val="dk2"/>
              </a:solidFill>
              <a:latin typeface="Calibri"/>
              <a:ea typeface="Calibri"/>
              <a:cs typeface="Calibri"/>
              <a:sym typeface="Calibri"/>
            </a:endParaRPr>
          </a:p>
        </p:txBody>
      </p:sp>
      <p:cxnSp>
        <p:nvCxnSpPr>
          <p:cNvPr id="359" name="Google Shape;359;g263eadca15e_0_2"/>
          <p:cNvCxnSpPr/>
          <p:nvPr/>
        </p:nvCxnSpPr>
        <p:spPr>
          <a:xfrm rot="10800000" flipH="1">
            <a:off x="3910008" y="1224167"/>
            <a:ext cx="3678900" cy="3228000"/>
          </a:xfrm>
          <a:prstGeom prst="straightConnector1">
            <a:avLst/>
          </a:prstGeom>
          <a:noFill/>
          <a:ln w="9525" cap="flat" cmpd="sng">
            <a:solidFill>
              <a:schemeClr val="dk2"/>
            </a:solidFill>
            <a:prstDash val="solid"/>
            <a:round/>
            <a:headEnd type="none" w="sm" len="sm"/>
            <a:tailEnd type="none" w="sm" len="sm"/>
          </a:ln>
        </p:spPr>
      </p:cxnSp>
      <p:cxnSp>
        <p:nvCxnSpPr>
          <p:cNvPr id="360" name="Google Shape;360;g263eadca15e_0_2"/>
          <p:cNvCxnSpPr/>
          <p:nvPr/>
        </p:nvCxnSpPr>
        <p:spPr>
          <a:xfrm>
            <a:off x="4190383" y="1126850"/>
            <a:ext cx="3471600" cy="3130500"/>
          </a:xfrm>
          <a:prstGeom prst="straightConnector1">
            <a:avLst/>
          </a:prstGeom>
          <a:noFill/>
          <a:ln w="9525" cap="flat" cmpd="sng">
            <a:solidFill>
              <a:schemeClr val="dk2"/>
            </a:solidFill>
            <a:prstDash val="solid"/>
            <a:round/>
            <a:headEnd type="none" w="sm" len="sm"/>
            <a:tailEnd type="none" w="sm" len="sm"/>
          </a:ln>
        </p:spPr>
      </p:cxnSp>
      <p:sp>
        <p:nvSpPr>
          <p:cNvPr id="361" name="Google Shape;361;g263eadca15e_0_2"/>
          <p:cNvSpPr txBox="1"/>
          <p:nvPr/>
        </p:nvSpPr>
        <p:spPr>
          <a:xfrm>
            <a:off x="7564600" y="998867"/>
            <a:ext cx="645600" cy="2679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L</a:t>
            </a:r>
            <a:r>
              <a:rPr lang="en-GB" sz="1600" baseline="30000">
                <a:solidFill>
                  <a:schemeClr val="dk2"/>
                </a:solidFill>
                <a:latin typeface="Calibri"/>
                <a:ea typeface="Calibri"/>
                <a:cs typeface="Calibri"/>
                <a:sym typeface="Calibri"/>
              </a:rPr>
              <a:t>S</a:t>
            </a:r>
            <a:endParaRPr sz="1333" baseline="30000">
              <a:solidFill>
                <a:schemeClr val="dk2"/>
              </a:solidFill>
              <a:latin typeface="Calibri"/>
              <a:ea typeface="Calibri"/>
              <a:cs typeface="Calibri"/>
              <a:sym typeface="Calibri"/>
            </a:endParaRPr>
          </a:p>
        </p:txBody>
      </p:sp>
      <p:sp>
        <p:nvSpPr>
          <p:cNvPr id="362" name="Google Shape;362;g263eadca15e_0_2"/>
          <p:cNvSpPr txBox="1"/>
          <p:nvPr/>
        </p:nvSpPr>
        <p:spPr>
          <a:xfrm>
            <a:off x="7588900" y="4129400"/>
            <a:ext cx="645600" cy="2679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L</a:t>
            </a:r>
            <a:r>
              <a:rPr lang="en-GB" sz="1600" baseline="30000">
                <a:solidFill>
                  <a:schemeClr val="dk2"/>
                </a:solidFill>
                <a:latin typeface="Calibri"/>
                <a:ea typeface="Calibri"/>
                <a:cs typeface="Calibri"/>
                <a:sym typeface="Calibri"/>
              </a:rPr>
              <a:t>D</a:t>
            </a:r>
            <a:endParaRPr sz="1333" baseline="30000">
              <a:solidFill>
                <a:schemeClr val="dk2"/>
              </a:solidFill>
              <a:latin typeface="Calibri"/>
              <a:ea typeface="Calibri"/>
              <a:cs typeface="Calibri"/>
              <a:sym typeface="Calibri"/>
            </a:endParaRPr>
          </a:p>
        </p:txBody>
      </p:sp>
      <p:sp>
        <p:nvSpPr>
          <p:cNvPr id="363" name="Google Shape;363;g263eadca15e_0_2"/>
          <p:cNvSpPr txBox="1"/>
          <p:nvPr/>
        </p:nvSpPr>
        <p:spPr>
          <a:xfrm>
            <a:off x="4754079" y="3465034"/>
            <a:ext cx="645600" cy="2679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A</a:t>
            </a:r>
            <a:endParaRPr sz="1467">
              <a:solidFill>
                <a:schemeClr val="dk2"/>
              </a:solidFill>
              <a:latin typeface="Calibri"/>
              <a:ea typeface="Calibri"/>
              <a:cs typeface="Calibri"/>
              <a:sym typeface="Calibri"/>
            </a:endParaRPr>
          </a:p>
        </p:txBody>
      </p:sp>
      <p:sp>
        <p:nvSpPr>
          <p:cNvPr id="364" name="Google Shape;364;g263eadca15e_0_2"/>
          <p:cNvSpPr/>
          <p:nvPr/>
        </p:nvSpPr>
        <p:spPr>
          <a:xfrm>
            <a:off x="4985502" y="3465034"/>
            <a:ext cx="852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65" name="Google Shape;365;g263eadca15e_0_2"/>
          <p:cNvSpPr txBox="1"/>
          <p:nvPr/>
        </p:nvSpPr>
        <p:spPr>
          <a:xfrm>
            <a:off x="2234591" y="5624867"/>
            <a:ext cx="8413869" cy="842400"/>
          </a:xfrm>
          <a:prstGeom prst="rect">
            <a:avLst/>
          </a:prstGeom>
          <a:noFill/>
          <a:ln>
            <a:noFill/>
          </a:ln>
        </p:spPr>
        <p:txBody>
          <a:bodyPr spcFirstLastPara="1" wrap="square" lIns="121900" tIns="121900" rIns="121900" bIns="121900" anchor="t" anchorCtr="0">
            <a:noAutofit/>
          </a:bodyPr>
          <a:lstStyle/>
          <a:p>
            <a:pPr algn="ctr"/>
            <a:r>
              <a:rPr lang="en-GB" sz="2400" dirty="0">
                <a:solidFill>
                  <a:schemeClr val="dk2"/>
                </a:solidFill>
                <a:latin typeface="Calibri"/>
                <a:ea typeface="Calibri"/>
                <a:cs typeface="Calibri"/>
                <a:sym typeface="Calibri"/>
              </a:rPr>
              <a:t>Labour Market</a:t>
            </a:r>
          </a:p>
          <a:p>
            <a:pPr marL="0" marR="0" lvl="0" indent="0" algn="ctr" rtl="0">
              <a:spcBef>
                <a:spcPts val="0"/>
              </a:spcBef>
              <a:spcAft>
                <a:spcPts val="0"/>
              </a:spcAft>
              <a:buNone/>
            </a:pPr>
            <a:r>
              <a:rPr lang="en-GB" sz="2400" dirty="0">
                <a:solidFill>
                  <a:schemeClr val="dk2"/>
                </a:solidFill>
                <a:latin typeface="Calibri"/>
                <a:ea typeface="Calibri"/>
                <a:cs typeface="Calibri"/>
                <a:sym typeface="Calibri"/>
              </a:rPr>
              <a:t>  Inflation</a:t>
            </a:r>
            <a:endParaRPr sz="2400" dirty="0">
              <a:solidFill>
                <a:schemeClr val="dk2"/>
              </a:solidFill>
              <a:latin typeface="Calibri"/>
              <a:ea typeface="Calibri"/>
              <a:cs typeface="Calibri"/>
              <a:sym typeface="Calibri"/>
            </a:endParaRPr>
          </a:p>
        </p:txBody>
      </p:sp>
      <p:cxnSp>
        <p:nvCxnSpPr>
          <p:cNvPr id="366" name="Google Shape;366;g263eadca15e_0_2"/>
          <p:cNvCxnSpPr/>
          <p:nvPr/>
        </p:nvCxnSpPr>
        <p:spPr>
          <a:xfrm rot="10800000" flipH="1">
            <a:off x="3508227" y="3486184"/>
            <a:ext cx="1495500" cy="30900"/>
          </a:xfrm>
          <a:prstGeom prst="straightConnector1">
            <a:avLst/>
          </a:prstGeom>
          <a:noFill/>
          <a:ln w="9525" cap="flat" cmpd="sng">
            <a:solidFill>
              <a:schemeClr val="dk2"/>
            </a:solidFill>
            <a:prstDash val="solid"/>
            <a:round/>
            <a:headEnd type="none" w="med" len="med"/>
            <a:tailEnd type="none" w="med" len="med"/>
          </a:ln>
        </p:spPr>
      </p:cxnSp>
      <p:sp>
        <p:nvSpPr>
          <p:cNvPr id="367" name="Google Shape;367;g263eadca15e_0_2"/>
          <p:cNvSpPr/>
          <p:nvPr/>
        </p:nvSpPr>
        <p:spPr>
          <a:xfrm>
            <a:off x="5883575" y="2655500"/>
            <a:ext cx="852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8" name="Google Shape;368;g263eadca15e_0_2"/>
          <p:cNvSpPr txBox="1"/>
          <p:nvPr/>
        </p:nvSpPr>
        <p:spPr>
          <a:xfrm>
            <a:off x="6029675" y="2460600"/>
            <a:ext cx="426300" cy="4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369" name="Google Shape;369;g263eadca15e_0_2"/>
          <p:cNvSpPr txBox="1"/>
          <p:nvPr/>
        </p:nvSpPr>
        <p:spPr>
          <a:xfrm>
            <a:off x="5920029" y="2460609"/>
            <a:ext cx="645600" cy="2679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B</a:t>
            </a:r>
            <a:endParaRPr sz="1467">
              <a:solidFill>
                <a:schemeClr val="dk2"/>
              </a:solidFill>
              <a:latin typeface="Calibri"/>
              <a:ea typeface="Calibri"/>
              <a:cs typeface="Calibri"/>
              <a:sym typeface="Calibri"/>
            </a:endParaRPr>
          </a:p>
        </p:txBody>
      </p:sp>
      <p:cxnSp>
        <p:nvCxnSpPr>
          <p:cNvPr id="370" name="Google Shape;370;g263eadca15e_0_2"/>
          <p:cNvCxnSpPr/>
          <p:nvPr/>
        </p:nvCxnSpPr>
        <p:spPr>
          <a:xfrm rot="10800000">
            <a:off x="5914025" y="2850350"/>
            <a:ext cx="24300" cy="743100"/>
          </a:xfrm>
          <a:prstGeom prst="straightConnector1">
            <a:avLst/>
          </a:prstGeom>
          <a:noFill/>
          <a:ln w="9525" cap="flat" cmpd="sng">
            <a:solidFill>
              <a:schemeClr val="dk2"/>
            </a:solidFill>
            <a:prstDash val="solid"/>
            <a:round/>
            <a:headEnd type="none" w="med" len="med"/>
            <a:tailEnd type="triangle" w="med" len="med"/>
          </a:ln>
        </p:spPr>
      </p:cxnSp>
      <p:cxnSp>
        <p:nvCxnSpPr>
          <p:cNvPr id="371" name="Google Shape;371;g263eadca15e_0_2"/>
          <p:cNvCxnSpPr/>
          <p:nvPr/>
        </p:nvCxnSpPr>
        <p:spPr>
          <a:xfrm rot="10800000">
            <a:off x="3337850" y="2728500"/>
            <a:ext cx="24300" cy="743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cxnSp>
        <p:nvCxnSpPr>
          <p:cNvPr id="376" name="Google Shape;376;p26"/>
          <p:cNvCxnSpPr/>
          <p:nvPr/>
        </p:nvCxnSpPr>
        <p:spPr>
          <a:xfrm rot="10800000">
            <a:off x="3508133" y="742967"/>
            <a:ext cx="24400" cy="4190400"/>
          </a:xfrm>
          <a:prstGeom prst="straightConnector1">
            <a:avLst/>
          </a:prstGeom>
          <a:noFill/>
          <a:ln w="9525" cap="flat" cmpd="sng">
            <a:solidFill>
              <a:schemeClr val="dk2"/>
            </a:solidFill>
            <a:prstDash val="solid"/>
            <a:round/>
            <a:headEnd type="none" w="sm" len="sm"/>
            <a:tailEnd type="triangle" w="med" len="med"/>
          </a:ln>
        </p:spPr>
      </p:cxnSp>
      <p:cxnSp>
        <p:nvCxnSpPr>
          <p:cNvPr id="377" name="Google Shape;377;p26"/>
          <p:cNvCxnSpPr/>
          <p:nvPr/>
        </p:nvCxnSpPr>
        <p:spPr>
          <a:xfrm rot="10800000" flipH="1">
            <a:off x="3532533" y="4884833"/>
            <a:ext cx="4531600" cy="12000"/>
          </a:xfrm>
          <a:prstGeom prst="straightConnector1">
            <a:avLst/>
          </a:prstGeom>
          <a:noFill/>
          <a:ln w="9525" cap="flat" cmpd="sng">
            <a:solidFill>
              <a:schemeClr val="dk2"/>
            </a:solidFill>
            <a:prstDash val="solid"/>
            <a:round/>
            <a:headEnd type="none" w="sm" len="sm"/>
            <a:tailEnd type="triangle" w="med" len="med"/>
          </a:ln>
        </p:spPr>
      </p:cxnSp>
      <p:sp>
        <p:nvSpPr>
          <p:cNvPr id="378" name="Google Shape;378;p26"/>
          <p:cNvSpPr txBox="1"/>
          <p:nvPr/>
        </p:nvSpPr>
        <p:spPr>
          <a:xfrm>
            <a:off x="2874733" y="998867"/>
            <a:ext cx="12912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Wage</a:t>
            </a:r>
            <a:endParaRPr sz="1467">
              <a:solidFill>
                <a:schemeClr val="dk2"/>
              </a:solidFill>
              <a:latin typeface="Calibri"/>
              <a:ea typeface="Calibri"/>
              <a:cs typeface="Calibri"/>
              <a:sym typeface="Calibri"/>
            </a:endParaRPr>
          </a:p>
        </p:txBody>
      </p:sp>
      <p:cxnSp>
        <p:nvCxnSpPr>
          <p:cNvPr id="379" name="Google Shape;379;p26"/>
          <p:cNvCxnSpPr/>
          <p:nvPr/>
        </p:nvCxnSpPr>
        <p:spPr>
          <a:xfrm rot="10800000" flipH="1">
            <a:off x="3958933" y="1224167"/>
            <a:ext cx="3678800" cy="3228000"/>
          </a:xfrm>
          <a:prstGeom prst="straightConnector1">
            <a:avLst/>
          </a:prstGeom>
          <a:noFill/>
          <a:ln w="9525" cap="flat" cmpd="sng">
            <a:solidFill>
              <a:schemeClr val="dk2"/>
            </a:solidFill>
            <a:prstDash val="solid"/>
            <a:round/>
            <a:headEnd type="none" w="sm" len="sm"/>
            <a:tailEnd type="none" w="sm" len="sm"/>
          </a:ln>
        </p:spPr>
      </p:cxnSp>
      <p:cxnSp>
        <p:nvCxnSpPr>
          <p:cNvPr id="380" name="Google Shape;380;p26"/>
          <p:cNvCxnSpPr/>
          <p:nvPr/>
        </p:nvCxnSpPr>
        <p:spPr>
          <a:xfrm>
            <a:off x="4251100" y="1120900"/>
            <a:ext cx="3471600" cy="3130400"/>
          </a:xfrm>
          <a:prstGeom prst="straightConnector1">
            <a:avLst/>
          </a:prstGeom>
          <a:noFill/>
          <a:ln w="9525" cap="flat" cmpd="sng">
            <a:solidFill>
              <a:schemeClr val="dk2"/>
            </a:solidFill>
            <a:prstDash val="solid"/>
            <a:round/>
            <a:headEnd type="none" w="sm" len="sm"/>
            <a:tailEnd type="none" w="sm" len="sm"/>
          </a:ln>
        </p:spPr>
      </p:cxnSp>
      <p:sp>
        <p:nvSpPr>
          <p:cNvPr id="381" name="Google Shape;381;p26"/>
          <p:cNvSpPr txBox="1"/>
          <p:nvPr/>
        </p:nvSpPr>
        <p:spPr>
          <a:xfrm>
            <a:off x="7564600" y="9988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L</a:t>
            </a:r>
            <a:r>
              <a:rPr lang="en-GB" sz="1600" baseline="30000">
                <a:solidFill>
                  <a:schemeClr val="dk2"/>
                </a:solidFill>
                <a:latin typeface="Calibri"/>
                <a:ea typeface="Calibri"/>
                <a:cs typeface="Calibri"/>
                <a:sym typeface="Calibri"/>
              </a:rPr>
              <a:t>S</a:t>
            </a:r>
            <a:endParaRPr sz="1333" baseline="30000">
              <a:solidFill>
                <a:schemeClr val="dk2"/>
              </a:solidFill>
              <a:latin typeface="Calibri"/>
              <a:ea typeface="Calibri"/>
              <a:cs typeface="Calibri"/>
              <a:sym typeface="Calibri"/>
            </a:endParaRPr>
          </a:p>
        </p:txBody>
      </p:sp>
      <p:sp>
        <p:nvSpPr>
          <p:cNvPr id="382" name="Google Shape;382;p26"/>
          <p:cNvSpPr txBox="1"/>
          <p:nvPr/>
        </p:nvSpPr>
        <p:spPr>
          <a:xfrm>
            <a:off x="7588900" y="41294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L</a:t>
            </a:r>
            <a:r>
              <a:rPr lang="en-GB" sz="1600" baseline="30000">
                <a:solidFill>
                  <a:schemeClr val="dk2"/>
                </a:solidFill>
                <a:latin typeface="Calibri"/>
                <a:ea typeface="Calibri"/>
                <a:cs typeface="Calibri"/>
                <a:sym typeface="Calibri"/>
              </a:rPr>
              <a:t>D</a:t>
            </a:r>
            <a:endParaRPr sz="1333" baseline="30000">
              <a:solidFill>
                <a:schemeClr val="dk2"/>
              </a:solidFill>
              <a:latin typeface="Calibri"/>
              <a:ea typeface="Calibri"/>
              <a:cs typeface="Calibri"/>
              <a:sym typeface="Calibri"/>
            </a:endParaRPr>
          </a:p>
        </p:txBody>
      </p:sp>
      <p:cxnSp>
        <p:nvCxnSpPr>
          <p:cNvPr id="383" name="Google Shape;383;p26"/>
          <p:cNvCxnSpPr/>
          <p:nvPr/>
        </p:nvCxnSpPr>
        <p:spPr>
          <a:xfrm rot="10800000" flipH="1">
            <a:off x="3544733" y="3593333"/>
            <a:ext cx="3374000" cy="73200"/>
          </a:xfrm>
          <a:prstGeom prst="straightConnector1">
            <a:avLst/>
          </a:prstGeom>
          <a:noFill/>
          <a:ln w="9525" cap="flat" cmpd="sng">
            <a:solidFill>
              <a:schemeClr val="dk2"/>
            </a:solidFill>
            <a:prstDash val="solid"/>
            <a:round/>
            <a:headEnd type="none" w="sm" len="sm"/>
            <a:tailEnd type="none" w="sm" len="sm"/>
          </a:ln>
        </p:spPr>
      </p:cxnSp>
      <p:sp>
        <p:nvSpPr>
          <p:cNvPr id="384" name="Google Shape;384;p26"/>
          <p:cNvSpPr txBox="1"/>
          <p:nvPr/>
        </p:nvSpPr>
        <p:spPr>
          <a:xfrm>
            <a:off x="7077100" y="3435033"/>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C</a:t>
            </a:r>
            <a:endParaRPr sz="1467">
              <a:solidFill>
                <a:schemeClr val="dk2"/>
              </a:solidFill>
              <a:latin typeface="Calibri"/>
              <a:ea typeface="Calibri"/>
              <a:cs typeface="Calibri"/>
              <a:sym typeface="Calibri"/>
            </a:endParaRPr>
          </a:p>
        </p:txBody>
      </p:sp>
      <p:cxnSp>
        <p:nvCxnSpPr>
          <p:cNvPr id="385" name="Google Shape;385;p26"/>
          <p:cNvCxnSpPr/>
          <p:nvPr/>
        </p:nvCxnSpPr>
        <p:spPr>
          <a:xfrm rot="10800000" flipH="1">
            <a:off x="5426500" y="1957333"/>
            <a:ext cx="3484000" cy="2862400"/>
          </a:xfrm>
          <a:prstGeom prst="straightConnector1">
            <a:avLst/>
          </a:prstGeom>
          <a:noFill/>
          <a:ln w="9525" cap="flat" cmpd="sng">
            <a:solidFill>
              <a:schemeClr val="dk2"/>
            </a:solidFill>
            <a:prstDash val="solid"/>
            <a:round/>
            <a:headEnd type="none" w="sm" len="sm"/>
            <a:tailEnd type="none" w="sm" len="sm"/>
          </a:ln>
        </p:spPr>
      </p:cxnSp>
      <p:sp>
        <p:nvSpPr>
          <p:cNvPr id="386" name="Google Shape;386;p26"/>
          <p:cNvSpPr txBox="1"/>
          <p:nvPr/>
        </p:nvSpPr>
        <p:spPr>
          <a:xfrm>
            <a:off x="8855900" y="1689333"/>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L</a:t>
            </a:r>
            <a:r>
              <a:rPr lang="en-GB" sz="1600" baseline="30000">
                <a:solidFill>
                  <a:schemeClr val="dk2"/>
                </a:solidFill>
                <a:latin typeface="Calibri"/>
                <a:ea typeface="Calibri"/>
                <a:cs typeface="Calibri"/>
                <a:sym typeface="Calibri"/>
              </a:rPr>
              <a:t>S’</a:t>
            </a:r>
            <a:endParaRPr sz="1333" baseline="30000">
              <a:solidFill>
                <a:schemeClr val="dk2"/>
              </a:solidFill>
              <a:latin typeface="Calibri"/>
              <a:ea typeface="Calibri"/>
              <a:cs typeface="Calibri"/>
              <a:sym typeface="Calibri"/>
            </a:endParaRPr>
          </a:p>
        </p:txBody>
      </p:sp>
      <p:sp>
        <p:nvSpPr>
          <p:cNvPr id="387" name="Google Shape;387;p26"/>
          <p:cNvSpPr txBox="1"/>
          <p:nvPr/>
        </p:nvSpPr>
        <p:spPr>
          <a:xfrm>
            <a:off x="2197569" y="5713711"/>
            <a:ext cx="6981131" cy="572400"/>
          </a:xfrm>
          <a:prstGeom prst="rect">
            <a:avLst/>
          </a:prstGeom>
          <a:noFill/>
          <a:ln>
            <a:noFill/>
          </a:ln>
        </p:spPr>
        <p:txBody>
          <a:bodyPr spcFirstLastPara="1" wrap="square" lIns="121900" tIns="121900" rIns="121900" bIns="121900" anchor="t" anchorCtr="0">
            <a:noAutofit/>
          </a:bodyPr>
          <a:lstStyle/>
          <a:p>
            <a:pPr algn="ctr"/>
            <a:r>
              <a:rPr lang="en-GB" sz="2400" dirty="0">
                <a:solidFill>
                  <a:schemeClr val="dk2"/>
                </a:solidFill>
                <a:latin typeface="Calibri"/>
                <a:ea typeface="Calibri"/>
                <a:cs typeface="Calibri"/>
                <a:sym typeface="Calibri"/>
              </a:rPr>
              <a:t>Labour Market</a:t>
            </a:r>
          </a:p>
          <a:p>
            <a:pPr marL="0" marR="0" lvl="0" indent="0" algn="ctr" rtl="0">
              <a:spcBef>
                <a:spcPts val="0"/>
              </a:spcBef>
              <a:spcAft>
                <a:spcPts val="0"/>
              </a:spcAft>
              <a:buNone/>
            </a:pPr>
            <a:r>
              <a:rPr lang="en-GB" sz="2400" dirty="0">
                <a:solidFill>
                  <a:schemeClr val="dk2"/>
                </a:solidFill>
                <a:latin typeface="Calibri"/>
                <a:ea typeface="Calibri"/>
                <a:cs typeface="Calibri"/>
                <a:sym typeface="Calibri"/>
              </a:rPr>
              <a:t>Growth</a:t>
            </a:r>
            <a:endParaRPr sz="2400" dirty="0">
              <a:solidFill>
                <a:schemeClr val="dk2"/>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2"/>
              </a:solidFill>
              <a:latin typeface="Calibri"/>
              <a:ea typeface="Calibri"/>
              <a:cs typeface="Calibri"/>
              <a:sym typeface="Calibri"/>
            </a:endParaRPr>
          </a:p>
        </p:txBody>
      </p:sp>
      <p:sp>
        <p:nvSpPr>
          <p:cNvPr id="388" name="Google Shape;388;p26"/>
          <p:cNvSpPr/>
          <p:nvPr/>
        </p:nvSpPr>
        <p:spPr>
          <a:xfrm>
            <a:off x="6918733" y="3532433"/>
            <a:ext cx="852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89" name="Google Shape;389;p26"/>
          <p:cNvSpPr txBox="1"/>
          <p:nvPr/>
        </p:nvSpPr>
        <p:spPr>
          <a:xfrm>
            <a:off x="7320900" y="4823767"/>
            <a:ext cx="15348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Employment</a:t>
            </a:r>
            <a:endParaRPr sz="1467">
              <a:solidFill>
                <a:schemeClr val="dk2"/>
              </a:solidFill>
              <a:latin typeface="Calibri"/>
              <a:ea typeface="Calibri"/>
              <a:cs typeface="Calibri"/>
              <a:sym typeface="Calibri"/>
            </a:endParaRPr>
          </a:p>
        </p:txBody>
      </p:sp>
      <p:sp>
        <p:nvSpPr>
          <p:cNvPr id="390" name="Google Shape;390;p26"/>
          <p:cNvSpPr/>
          <p:nvPr/>
        </p:nvSpPr>
        <p:spPr>
          <a:xfrm>
            <a:off x="5944300" y="2649500"/>
            <a:ext cx="852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91" name="Google Shape;391;p26"/>
          <p:cNvSpPr txBox="1"/>
          <p:nvPr/>
        </p:nvSpPr>
        <p:spPr>
          <a:xfrm>
            <a:off x="5822600" y="2265700"/>
            <a:ext cx="273200" cy="3836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B</a:t>
            </a:r>
            <a:endParaRPr sz="1467">
              <a:solidFill>
                <a:schemeClr val="dk2"/>
              </a:solidFill>
              <a:latin typeface="Calibri"/>
              <a:ea typeface="Calibri"/>
              <a:cs typeface="Calibri"/>
              <a:sym typeface="Calibri"/>
            </a:endParaRPr>
          </a:p>
        </p:txBody>
      </p:sp>
      <p:cxnSp>
        <p:nvCxnSpPr>
          <p:cNvPr id="392" name="Google Shape;392;p26"/>
          <p:cNvCxnSpPr/>
          <p:nvPr/>
        </p:nvCxnSpPr>
        <p:spPr>
          <a:xfrm rot="10800000" flipH="1">
            <a:off x="5749500" y="5140633"/>
            <a:ext cx="1108400" cy="12000"/>
          </a:xfrm>
          <a:prstGeom prst="straightConnector1">
            <a:avLst/>
          </a:prstGeom>
          <a:noFill/>
          <a:ln w="9525" cap="flat" cmpd="sng">
            <a:solidFill>
              <a:schemeClr val="dk2"/>
            </a:solidFill>
            <a:prstDash val="solid"/>
            <a:round/>
            <a:headEnd type="none" w="sm" len="sm"/>
            <a:tailEnd type="triangle" w="med" len="med"/>
          </a:ln>
        </p:spPr>
      </p:cxnSp>
      <p:sp>
        <p:nvSpPr>
          <p:cNvPr id="393" name="Google Shape;393;p26"/>
          <p:cNvSpPr/>
          <p:nvPr/>
        </p:nvSpPr>
        <p:spPr>
          <a:xfrm>
            <a:off x="4848100" y="3605625"/>
            <a:ext cx="852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94" name="Google Shape;394;p26"/>
          <p:cNvSpPr txBox="1"/>
          <p:nvPr/>
        </p:nvSpPr>
        <p:spPr>
          <a:xfrm>
            <a:off x="4616675" y="3252375"/>
            <a:ext cx="273300" cy="2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Calibri"/>
                <a:ea typeface="Calibri"/>
                <a:cs typeface="Calibri"/>
                <a:sym typeface="Calibri"/>
              </a:rPr>
              <a:t>A</a:t>
            </a:r>
            <a:endParaRPr>
              <a:solidFill>
                <a:schemeClr val="dk1"/>
              </a:solidFill>
              <a:latin typeface="Calibri"/>
              <a:ea typeface="Calibri"/>
              <a:cs typeface="Calibri"/>
              <a:sym typeface="Calibri"/>
            </a:endParaRPr>
          </a:p>
        </p:txBody>
      </p:sp>
      <p:cxnSp>
        <p:nvCxnSpPr>
          <p:cNvPr id="395" name="Google Shape;395;p26"/>
          <p:cNvCxnSpPr/>
          <p:nvPr/>
        </p:nvCxnSpPr>
        <p:spPr>
          <a:xfrm rot="10800000" flipH="1">
            <a:off x="4945550" y="3885675"/>
            <a:ext cx="1875900" cy="73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cxnSp>
        <p:nvCxnSpPr>
          <p:cNvPr id="400" name="Google Shape;400;p27"/>
          <p:cNvCxnSpPr/>
          <p:nvPr/>
        </p:nvCxnSpPr>
        <p:spPr>
          <a:xfrm rot="10800000">
            <a:off x="3508133" y="742967"/>
            <a:ext cx="24400" cy="4190400"/>
          </a:xfrm>
          <a:prstGeom prst="straightConnector1">
            <a:avLst/>
          </a:prstGeom>
          <a:noFill/>
          <a:ln w="9525" cap="flat" cmpd="sng">
            <a:solidFill>
              <a:schemeClr val="dk2"/>
            </a:solidFill>
            <a:prstDash val="solid"/>
            <a:round/>
            <a:headEnd type="none" w="sm" len="sm"/>
            <a:tailEnd type="triangle" w="med" len="med"/>
          </a:ln>
        </p:spPr>
      </p:cxnSp>
      <p:cxnSp>
        <p:nvCxnSpPr>
          <p:cNvPr id="401" name="Google Shape;401;p27"/>
          <p:cNvCxnSpPr/>
          <p:nvPr/>
        </p:nvCxnSpPr>
        <p:spPr>
          <a:xfrm rot="10800000" flipH="1">
            <a:off x="3532533" y="4884833"/>
            <a:ext cx="4531600" cy="12000"/>
          </a:xfrm>
          <a:prstGeom prst="straightConnector1">
            <a:avLst/>
          </a:prstGeom>
          <a:noFill/>
          <a:ln w="9525" cap="flat" cmpd="sng">
            <a:solidFill>
              <a:schemeClr val="dk2"/>
            </a:solidFill>
            <a:prstDash val="solid"/>
            <a:round/>
            <a:headEnd type="none" w="sm" len="sm"/>
            <a:tailEnd type="triangle" w="med" len="med"/>
          </a:ln>
        </p:spPr>
      </p:cxnSp>
      <p:sp>
        <p:nvSpPr>
          <p:cNvPr id="402" name="Google Shape;402;p27"/>
          <p:cNvSpPr txBox="1"/>
          <p:nvPr/>
        </p:nvSpPr>
        <p:spPr>
          <a:xfrm>
            <a:off x="2874733" y="998867"/>
            <a:ext cx="12912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Wage</a:t>
            </a:r>
            <a:endParaRPr sz="1467">
              <a:solidFill>
                <a:schemeClr val="dk2"/>
              </a:solidFill>
              <a:latin typeface="Calibri"/>
              <a:ea typeface="Calibri"/>
              <a:cs typeface="Calibri"/>
              <a:sym typeface="Calibri"/>
            </a:endParaRPr>
          </a:p>
        </p:txBody>
      </p:sp>
      <p:cxnSp>
        <p:nvCxnSpPr>
          <p:cNvPr id="403" name="Google Shape;403;p27"/>
          <p:cNvCxnSpPr/>
          <p:nvPr/>
        </p:nvCxnSpPr>
        <p:spPr>
          <a:xfrm rot="10800000" flipH="1">
            <a:off x="3958933" y="1224167"/>
            <a:ext cx="3678900" cy="3228000"/>
          </a:xfrm>
          <a:prstGeom prst="straightConnector1">
            <a:avLst/>
          </a:prstGeom>
          <a:noFill/>
          <a:ln w="9525" cap="flat" cmpd="sng">
            <a:solidFill>
              <a:schemeClr val="dk2"/>
            </a:solidFill>
            <a:prstDash val="solid"/>
            <a:round/>
            <a:headEnd type="none" w="sm" len="sm"/>
            <a:tailEnd type="none" w="sm" len="sm"/>
          </a:ln>
        </p:spPr>
      </p:cxnSp>
      <p:cxnSp>
        <p:nvCxnSpPr>
          <p:cNvPr id="404" name="Google Shape;404;p27"/>
          <p:cNvCxnSpPr>
            <a:stCxn id="402" idx="3"/>
          </p:cNvCxnSpPr>
          <p:nvPr/>
        </p:nvCxnSpPr>
        <p:spPr>
          <a:xfrm>
            <a:off x="4165933" y="1132867"/>
            <a:ext cx="3471600" cy="3130500"/>
          </a:xfrm>
          <a:prstGeom prst="straightConnector1">
            <a:avLst/>
          </a:prstGeom>
          <a:noFill/>
          <a:ln w="9525" cap="flat" cmpd="sng">
            <a:solidFill>
              <a:schemeClr val="dk2"/>
            </a:solidFill>
            <a:prstDash val="solid"/>
            <a:round/>
            <a:headEnd type="none" w="sm" len="sm"/>
            <a:tailEnd type="none" w="sm" len="sm"/>
          </a:ln>
        </p:spPr>
      </p:cxnSp>
      <p:sp>
        <p:nvSpPr>
          <p:cNvPr id="405" name="Google Shape;405;p27"/>
          <p:cNvSpPr txBox="1"/>
          <p:nvPr/>
        </p:nvSpPr>
        <p:spPr>
          <a:xfrm>
            <a:off x="7564600" y="9988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L</a:t>
            </a:r>
            <a:r>
              <a:rPr lang="en-GB" sz="1600" baseline="30000">
                <a:solidFill>
                  <a:schemeClr val="dk2"/>
                </a:solidFill>
                <a:latin typeface="Calibri"/>
                <a:ea typeface="Calibri"/>
                <a:cs typeface="Calibri"/>
                <a:sym typeface="Calibri"/>
              </a:rPr>
              <a:t>S</a:t>
            </a:r>
            <a:endParaRPr sz="1333" baseline="30000">
              <a:solidFill>
                <a:schemeClr val="dk2"/>
              </a:solidFill>
              <a:latin typeface="Calibri"/>
              <a:ea typeface="Calibri"/>
              <a:cs typeface="Calibri"/>
              <a:sym typeface="Calibri"/>
            </a:endParaRPr>
          </a:p>
        </p:txBody>
      </p:sp>
      <p:sp>
        <p:nvSpPr>
          <p:cNvPr id="406" name="Google Shape;406;p27"/>
          <p:cNvSpPr txBox="1"/>
          <p:nvPr/>
        </p:nvSpPr>
        <p:spPr>
          <a:xfrm>
            <a:off x="7588900" y="41294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L</a:t>
            </a:r>
            <a:r>
              <a:rPr lang="en-GB" sz="1600" baseline="30000">
                <a:solidFill>
                  <a:schemeClr val="dk2"/>
                </a:solidFill>
                <a:latin typeface="Calibri"/>
                <a:ea typeface="Calibri"/>
                <a:cs typeface="Calibri"/>
                <a:sym typeface="Calibri"/>
              </a:rPr>
              <a:t>D</a:t>
            </a:r>
            <a:endParaRPr sz="1333" baseline="30000">
              <a:solidFill>
                <a:schemeClr val="dk2"/>
              </a:solidFill>
              <a:latin typeface="Calibri"/>
              <a:ea typeface="Calibri"/>
              <a:cs typeface="Calibri"/>
              <a:sym typeface="Calibri"/>
            </a:endParaRPr>
          </a:p>
        </p:txBody>
      </p:sp>
      <p:sp>
        <p:nvSpPr>
          <p:cNvPr id="407" name="Google Shape;407;p27"/>
          <p:cNvSpPr txBox="1"/>
          <p:nvPr/>
        </p:nvSpPr>
        <p:spPr>
          <a:xfrm>
            <a:off x="5859117" y="2746867"/>
            <a:ext cx="645600" cy="2679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B</a:t>
            </a:r>
            <a:endParaRPr sz="1467">
              <a:solidFill>
                <a:schemeClr val="dk2"/>
              </a:solidFill>
              <a:latin typeface="Calibri"/>
              <a:ea typeface="Calibri"/>
              <a:cs typeface="Calibri"/>
              <a:sym typeface="Calibri"/>
            </a:endParaRPr>
          </a:p>
        </p:txBody>
      </p:sp>
      <p:sp>
        <p:nvSpPr>
          <p:cNvPr id="408" name="Google Shape;408;p27"/>
          <p:cNvSpPr txBox="1"/>
          <p:nvPr/>
        </p:nvSpPr>
        <p:spPr>
          <a:xfrm>
            <a:off x="499317" y="5831816"/>
            <a:ext cx="10719600" cy="524000"/>
          </a:xfrm>
          <a:prstGeom prst="rect">
            <a:avLst/>
          </a:prstGeom>
          <a:noFill/>
          <a:ln>
            <a:noFill/>
          </a:ln>
        </p:spPr>
        <p:txBody>
          <a:bodyPr spcFirstLastPara="1" wrap="square" lIns="121900" tIns="121900" rIns="121900" bIns="121900" anchor="t" anchorCtr="0">
            <a:noAutofit/>
          </a:bodyPr>
          <a:lstStyle/>
          <a:p>
            <a:pPr algn="ctr"/>
            <a:r>
              <a:rPr lang="en-GB" sz="2400" dirty="0">
                <a:solidFill>
                  <a:schemeClr val="dk2"/>
                </a:solidFill>
                <a:latin typeface="Calibri"/>
                <a:ea typeface="Calibri"/>
                <a:cs typeface="Calibri"/>
                <a:sym typeface="Calibri"/>
              </a:rPr>
              <a:t>Labour Market</a:t>
            </a:r>
          </a:p>
          <a:p>
            <a:pPr marL="0" marR="0" lvl="0" indent="0" algn="ctr" rtl="0">
              <a:spcBef>
                <a:spcPts val="0"/>
              </a:spcBef>
              <a:spcAft>
                <a:spcPts val="0"/>
              </a:spcAft>
              <a:buNone/>
            </a:pPr>
            <a:r>
              <a:rPr lang="en-GB" sz="2400" dirty="0">
                <a:solidFill>
                  <a:schemeClr val="dk2"/>
                </a:solidFill>
                <a:latin typeface="Calibri"/>
                <a:ea typeface="Calibri"/>
                <a:cs typeface="Calibri"/>
                <a:sym typeface="Calibri"/>
              </a:rPr>
              <a:t>Recession</a:t>
            </a:r>
            <a:endParaRPr sz="2400" dirty="0">
              <a:solidFill>
                <a:schemeClr val="dk2"/>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2"/>
              </a:solidFill>
              <a:latin typeface="Calibri"/>
              <a:ea typeface="Calibri"/>
              <a:cs typeface="Calibri"/>
              <a:sym typeface="Calibri"/>
            </a:endParaRPr>
          </a:p>
        </p:txBody>
      </p:sp>
      <p:cxnSp>
        <p:nvCxnSpPr>
          <p:cNvPr id="409" name="Google Shape;409;p27"/>
          <p:cNvCxnSpPr/>
          <p:nvPr/>
        </p:nvCxnSpPr>
        <p:spPr>
          <a:xfrm>
            <a:off x="3508133" y="1992242"/>
            <a:ext cx="2996700" cy="2759100"/>
          </a:xfrm>
          <a:prstGeom prst="straightConnector1">
            <a:avLst/>
          </a:prstGeom>
          <a:noFill/>
          <a:ln w="9525" cap="flat" cmpd="sng">
            <a:solidFill>
              <a:schemeClr val="dk2"/>
            </a:solidFill>
            <a:prstDash val="solid"/>
            <a:round/>
            <a:headEnd type="none" w="sm" len="sm"/>
            <a:tailEnd type="none" w="sm" len="sm"/>
          </a:ln>
        </p:spPr>
      </p:cxnSp>
      <p:sp>
        <p:nvSpPr>
          <p:cNvPr id="410" name="Google Shape;410;p27"/>
          <p:cNvSpPr txBox="1"/>
          <p:nvPr/>
        </p:nvSpPr>
        <p:spPr>
          <a:xfrm>
            <a:off x="6401266" y="4580809"/>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L</a:t>
            </a:r>
            <a:r>
              <a:rPr lang="en-GB" sz="1600" baseline="30000">
                <a:solidFill>
                  <a:schemeClr val="dk2"/>
                </a:solidFill>
                <a:latin typeface="Calibri"/>
                <a:ea typeface="Calibri"/>
                <a:cs typeface="Calibri"/>
                <a:sym typeface="Calibri"/>
              </a:rPr>
              <a:t>D’</a:t>
            </a:r>
            <a:endParaRPr sz="1333" baseline="30000">
              <a:solidFill>
                <a:schemeClr val="dk2"/>
              </a:solidFill>
              <a:latin typeface="Calibri"/>
              <a:ea typeface="Calibri"/>
              <a:cs typeface="Calibri"/>
              <a:sym typeface="Calibri"/>
            </a:endParaRPr>
          </a:p>
        </p:txBody>
      </p:sp>
      <p:sp>
        <p:nvSpPr>
          <p:cNvPr id="411" name="Google Shape;411;p27"/>
          <p:cNvSpPr txBox="1"/>
          <p:nvPr/>
        </p:nvSpPr>
        <p:spPr>
          <a:xfrm>
            <a:off x="5475533" y="2996925"/>
            <a:ext cx="645600" cy="4503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A</a:t>
            </a:r>
            <a:endParaRPr sz="1467">
              <a:solidFill>
                <a:schemeClr val="dk2"/>
              </a:solidFill>
              <a:latin typeface="Calibri"/>
              <a:ea typeface="Calibri"/>
              <a:cs typeface="Calibri"/>
              <a:sym typeface="Calibri"/>
            </a:endParaRPr>
          </a:p>
        </p:txBody>
      </p:sp>
      <p:sp>
        <p:nvSpPr>
          <p:cNvPr id="412" name="Google Shape;412;p27"/>
          <p:cNvSpPr txBox="1"/>
          <p:nvPr/>
        </p:nvSpPr>
        <p:spPr>
          <a:xfrm>
            <a:off x="7320900" y="4823767"/>
            <a:ext cx="15348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Employment</a:t>
            </a:r>
            <a:endParaRPr sz="1467">
              <a:solidFill>
                <a:schemeClr val="dk2"/>
              </a:solidFill>
              <a:latin typeface="Calibri"/>
              <a:ea typeface="Calibri"/>
              <a:cs typeface="Calibri"/>
              <a:sym typeface="Calibri"/>
            </a:endParaRPr>
          </a:p>
        </p:txBody>
      </p:sp>
      <p:cxnSp>
        <p:nvCxnSpPr>
          <p:cNvPr id="413" name="Google Shape;413;p27"/>
          <p:cNvCxnSpPr/>
          <p:nvPr/>
        </p:nvCxnSpPr>
        <p:spPr>
          <a:xfrm rot="10800000">
            <a:off x="5688633" y="5213517"/>
            <a:ext cx="986700" cy="0"/>
          </a:xfrm>
          <a:prstGeom prst="straightConnector1">
            <a:avLst/>
          </a:prstGeom>
          <a:noFill/>
          <a:ln w="9525" cap="flat" cmpd="sng">
            <a:solidFill>
              <a:schemeClr val="dk2"/>
            </a:solidFill>
            <a:prstDash val="solid"/>
            <a:round/>
            <a:headEnd type="none" w="sm" len="sm"/>
            <a:tailEnd type="triangle" w="med" len="med"/>
          </a:ln>
        </p:spPr>
      </p:cxnSp>
      <p:cxnSp>
        <p:nvCxnSpPr>
          <p:cNvPr id="414" name="Google Shape;414;p27"/>
          <p:cNvCxnSpPr/>
          <p:nvPr/>
        </p:nvCxnSpPr>
        <p:spPr>
          <a:xfrm flipH="1">
            <a:off x="4275700" y="1912450"/>
            <a:ext cx="572400" cy="536100"/>
          </a:xfrm>
          <a:prstGeom prst="straightConnector1">
            <a:avLst/>
          </a:prstGeom>
          <a:noFill/>
          <a:ln w="9525" cap="flat" cmpd="sng">
            <a:solidFill>
              <a:schemeClr val="dk2"/>
            </a:solidFill>
            <a:prstDash val="solid"/>
            <a:round/>
            <a:headEnd type="none" w="med" len="med"/>
            <a:tailEnd type="triangle" w="med" len="med"/>
          </a:ln>
        </p:spPr>
      </p:cxnSp>
      <p:cxnSp>
        <p:nvCxnSpPr>
          <p:cNvPr id="415" name="Google Shape;415;p27"/>
          <p:cNvCxnSpPr/>
          <p:nvPr/>
        </p:nvCxnSpPr>
        <p:spPr>
          <a:xfrm flipH="1">
            <a:off x="6285425" y="3812700"/>
            <a:ext cx="560400" cy="511500"/>
          </a:xfrm>
          <a:prstGeom prst="straightConnector1">
            <a:avLst/>
          </a:prstGeom>
          <a:noFill/>
          <a:ln w="9525" cap="flat" cmpd="sng">
            <a:solidFill>
              <a:schemeClr val="dk2"/>
            </a:solidFill>
            <a:prstDash val="solid"/>
            <a:round/>
            <a:headEnd type="none" w="med" len="med"/>
            <a:tailEnd type="triangle" w="med" len="med"/>
          </a:ln>
        </p:spPr>
      </p:cxnSp>
      <p:sp>
        <p:nvSpPr>
          <p:cNvPr id="416" name="Google Shape;416;p27"/>
          <p:cNvSpPr/>
          <p:nvPr/>
        </p:nvSpPr>
        <p:spPr>
          <a:xfrm>
            <a:off x="5067325" y="3380250"/>
            <a:ext cx="85200" cy="975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7" name="Google Shape;417;p27"/>
          <p:cNvSpPr txBox="1"/>
          <p:nvPr/>
        </p:nvSpPr>
        <p:spPr>
          <a:xfrm>
            <a:off x="4939433" y="3496575"/>
            <a:ext cx="645600" cy="4503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D</a:t>
            </a:r>
            <a:endParaRPr sz="1467">
              <a:solidFill>
                <a:schemeClr val="dk2"/>
              </a:solidFill>
              <a:latin typeface="Calibri"/>
              <a:ea typeface="Calibri"/>
              <a:cs typeface="Calibri"/>
              <a:sym typeface="Calibri"/>
            </a:endParaRPr>
          </a:p>
        </p:txBody>
      </p:sp>
      <p:sp>
        <p:nvSpPr>
          <p:cNvPr id="418" name="Google Shape;418;p27"/>
          <p:cNvSpPr/>
          <p:nvPr/>
        </p:nvSpPr>
        <p:spPr>
          <a:xfrm>
            <a:off x="5475525" y="3020925"/>
            <a:ext cx="85200" cy="975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9" name="Google Shape;419;p27"/>
          <p:cNvSpPr/>
          <p:nvPr/>
        </p:nvSpPr>
        <p:spPr>
          <a:xfrm>
            <a:off x="5859125" y="2649375"/>
            <a:ext cx="85200" cy="975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8"/>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And now for something different…</a:t>
            </a:r>
            <a:endParaRPr/>
          </a:p>
        </p:txBody>
      </p:sp>
      <p:sp>
        <p:nvSpPr>
          <p:cNvPr id="425" name="Google Shape;425;p28"/>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426" name="Google Shape;426;p28" descr="India@100 | First-world country - India Today"/>
          <p:cNvPicPr preferRelativeResize="0"/>
          <p:nvPr/>
        </p:nvPicPr>
        <p:blipFill rotWithShape="1">
          <a:blip r:embed="rId3">
            <a:alphaModFix/>
          </a:blip>
          <a:srcRect/>
          <a:stretch/>
        </p:blipFill>
        <p:spPr>
          <a:xfrm>
            <a:off x="2809875" y="2252954"/>
            <a:ext cx="6572250" cy="3695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9"/>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The India puzzle</a:t>
            </a:r>
            <a:endParaRPr/>
          </a:p>
        </p:txBody>
      </p:sp>
      <p:sp>
        <p:nvSpPr>
          <p:cNvPr id="432" name="Google Shape;432;p29"/>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Strong overall growth…</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But profound weaknesses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How can we understand this?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Forecasts vs frameworks</a:t>
            </a:r>
            <a:endParaRPr/>
          </a:p>
        </p:txBody>
      </p:sp>
      <p:sp>
        <p:nvSpPr>
          <p:cNvPr id="101" name="Google Shape;101;p3"/>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To answer these questions, we need a framework</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Since this is an academic conference, we need an academic framework</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But since this is the closing speech, the framework needs to be simple!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0"/>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a:t>Roaring back from pandemic</a:t>
            </a:r>
            <a:endParaRPr/>
          </a:p>
        </p:txBody>
      </p:sp>
      <p:sp>
        <p:nvSpPr>
          <p:cNvPr id="438" name="Google Shape;438;p30"/>
          <p:cNvSpPr txBox="1">
            <a:spLocks noGrp="1"/>
          </p:cNvSpPr>
          <p:nvPr>
            <p:ph type="body" idx="1"/>
          </p:nvPr>
        </p:nvSpPr>
        <p:spPr>
          <a:xfrm>
            <a:off x="838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sp>
        <p:nvSpPr>
          <p:cNvPr id="439" name="Google Shape;439;p30"/>
          <p:cNvSpPr txBox="1">
            <a:spLocks noGrp="1"/>
          </p:cNvSpPr>
          <p:nvPr>
            <p:ph type="body" idx="2"/>
          </p:nvPr>
        </p:nvSpPr>
        <p:spPr>
          <a:xfrm>
            <a:off x="6172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pic>
        <p:nvPicPr>
          <p:cNvPr id="440" name="Google Shape;440;p30"/>
          <p:cNvPicPr preferRelativeResize="0"/>
          <p:nvPr/>
        </p:nvPicPr>
        <p:blipFill rotWithShape="1">
          <a:blip r:embed="rId3">
            <a:alphaModFix/>
          </a:blip>
          <a:srcRect/>
          <a:stretch/>
        </p:blipFill>
        <p:spPr>
          <a:xfrm>
            <a:off x="1353047" y="2121918"/>
            <a:ext cx="4459926" cy="3758751"/>
          </a:xfrm>
          <a:prstGeom prst="rect">
            <a:avLst/>
          </a:prstGeom>
          <a:noFill/>
          <a:ln>
            <a:noFill/>
          </a:ln>
        </p:spPr>
      </p:pic>
      <p:pic>
        <p:nvPicPr>
          <p:cNvPr id="441" name="Google Shape;441;p30"/>
          <p:cNvPicPr preferRelativeResize="0"/>
          <p:nvPr/>
        </p:nvPicPr>
        <p:blipFill rotWithShape="1">
          <a:blip r:embed="rId4">
            <a:alphaModFix/>
          </a:blip>
          <a:srcRect/>
          <a:stretch/>
        </p:blipFill>
        <p:spPr>
          <a:xfrm>
            <a:off x="6534647" y="2121918"/>
            <a:ext cx="4282900" cy="3633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1"/>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But core inflation falling</a:t>
            </a:r>
            <a:endParaRPr/>
          </a:p>
        </p:txBody>
      </p:sp>
      <p:sp>
        <p:nvSpPr>
          <p:cNvPr id="447" name="Google Shape;447;p31"/>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448" name="Google Shape;448;p31"/>
          <p:cNvPicPr preferRelativeResize="0"/>
          <p:nvPr/>
        </p:nvPicPr>
        <p:blipFill rotWithShape="1">
          <a:blip r:embed="rId3">
            <a:alphaModFix/>
          </a:blip>
          <a:srcRect/>
          <a:stretch/>
        </p:blipFill>
        <p:spPr>
          <a:xfrm>
            <a:off x="2388601" y="1918274"/>
            <a:ext cx="6954412" cy="41428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2"/>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Even with accommodative monetary policy</a:t>
            </a:r>
            <a:endParaRPr/>
          </a:p>
        </p:txBody>
      </p:sp>
      <p:sp>
        <p:nvSpPr>
          <p:cNvPr id="454" name="Google Shape;454;p32"/>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aphicFrame>
        <p:nvGraphicFramePr>
          <p:cNvPr id="455" name="Google Shape;455;p32"/>
          <p:cNvGraphicFramePr/>
          <p:nvPr/>
        </p:nvGraphicFramePr>
        <p:xfrm>
          <a:off x="3340359" y="2024743"/>
          <a:ext cx="5794310" cy="37788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Unlike US, service inflation falling</a:t>
            </a:r>
            <a:endParaRPr/>
          </a:p>
        </p:txBody>
      </p:sp>
      <p:sp>
        <p:nvSpPr>
          <p:cNvPr id="461" name="Google Shape;461;p33"/>
          <p:cNvSpPr txBox="1">
            <a:spLocks noGrp="1"/>
          </p:cNvSpPr>
          <p:nvPr>
            <p:ph type="body" idx="1"/>
          </p:nvPr>
        </p:nvSpPr>
        <p:spPr>
          <a:xfrm>
            <a:off x="838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sp>
        <p:nvSpPr>
          <p:cNvPr id="462" name="Google Shape;462;p33"/>
          <p:cNvSpPr txBox="1">
            <a:spLocks noGrp="1"/>
          </p:cNvSpPr>
          <p:nvPr>
            <p:ph type="body" idx="2"/>
          </p:nvPr>
        </p:nvSpPr>
        <p:spPr>
          <a:xfrm>
            <a:off x="6172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pic>
        <p:nvPicPr>
          <p:cNvPr id="463" name="Google Shape;463;p33"/>
          <p:cNvPicPr preferRelativeResize="0"/>
          <p:nvPr/>
        </p:nvPicPr>
        <p:blipFill rotWithShape="1">
          <a:blip r:embed="rId3">
            <a:alphaModFix/>
          </a:blip>
          <a:srcRect/>
          <a:stretch/>
        </p:blipFill>
        <p:spPr>
          <a:xfrm>
            <a:off x="6770962" y="2266672"/>
            <a:ext cx="3984075" cy="3599874"/>
          </a:xfrm>
          <a:prstGeom prst="rect">
            <a:avLst/>
          </a:prstGeom>
          <a:noFill/>
          <a:ln>
            <a:noFill/>
          </a:ln>
        </p:spPr>
      </p:pic>
      <p:pic>
        <p:nvPicPr>
          <p:cNvPr id="464" name="Google Shape;464;p33"/>
          <p:cNvPicPr preferRelativeResize="0"/>
          <p:nvPr/>
        </p:nvPicPr>
        <p:blipFill rotWithShape="1">
          <a:blip r:embed="rId4">
            <a:alphaModFix/>
          </a:blip>
          <a:srcRect/>
          <a:stretch/>
        </p:blipFill>
        <p:spPr>
          <a:xfrm>
            <a:off x="1131677" y="2440908"/>
            <a:ext cx="4481349" cy="32514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4"/>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Investment weak</a:t>
            </a:r>
            <a:endParaRPr/>
          </a:p>
        </p:txBody>
      </p:sp>
      <p:sp>
        <p:nvSpPr>
          <p:cNvPr id="470" name="Google Shape;470;p34"/>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471" name="Google Shape;471;p34"/>
          <p:cNvPicPr preferRelativeResize="0"/>
          <p:nvPr/>
        </p:nvPicPr>
        <p:blipFill rotWithShape="1">
          <a:blip r:embed="rId3">
            <a:alphaModFix/>
          </a:blip>
          <a:srcRect/>
          <a:stretch/>
        </p:blipFill>
        <p:spPr>
          <a:xfrm>
            <a:off x="2327695" y="1880308"/>
            <a:ext cx="6880557" cy="421882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5"/>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Two possible explanations</a:t>
            </a:r>
            <a:endParaRPr/>
          </a:p>
        </p:txBody>
      </p:sp>
      <p:sp>
        <p:nvSpPr>
          <p:cNvPr id="477" name="Google Shape;477;p35"/>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Growth overstated</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Unusual pattern of growth</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6"/>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Integrated India</a:t>
            </a:r>
            <a:endParaRPr/>
          </a:p>
        </p:txBody>
      </p:sp>
      <p:sp>
        <p:nvSpPr>
          <p:cNvPr id="483" name="Google Shape;483;p36"/>
          <p:cNvSpPr txBox="1">
            <a:spLocks noGrp="1"/>
          </p:cNvSpPr>
          <p:nvPr>
            <p:ph type="body" idx="1"/>
          </p:nvPr>
        </p:nvSpPr>
        <p:spPr>
          <a:xfrm>
            <a:off x="838200" y="1837200"/>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484" name="Google Shape;484;p36"/>
          <p:cNvPicPr preferRelativeResize="0"/>
          <p:nvPr/>
        </p:nvPicPr>
        <p:blipFill rotWithShape="1">
          <a:blip r:embed="rId3">
            <a:alphaModFix/>
          </a:blip>
          <a:srcRect/>
          <a:stretch/>
        </p:blipFill>
        <p:spPr>
          <a:xfrm>
            <a:off x="2227474" y="2110018"/>
            <a:ext cx="7737052" cy="3782551"/>
          </a:xfrm>
          <a:prstGeom prst="rect">
            <a:avLst/>
          </a:prstGeom>
          <a:noFill/>
          <a:ln>
            <a:noFill/>
          </a:ln>
        </p:spPr>
      </p:pic>
      <p:pic>
        <p:nvPicPr>
          <p:cNvPr id="485" name="Google Shape;485;p36"/>
          <p:cNvPicPr preferRelativeResize="0"/>
          <p:nvPr/>
        </p:nvPicPr>
        <p:blipFill>
          <a:blip r:embed="rId4">
            <a:alphaModFix/>
          </a:blip>
          <a:stretch>
            <a:fillRect/>
          </a:stretch>
        </p:blipFill>
        <p:spPr>
          <a:xfrm>
            <a:off x="5176325" y="5938407"/>
            <a:ext cx="1839350" cy="1354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7"/>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The three waves</a:t>
            </a:r>
            <a:endParaRPr/>
          </a:p>
        </p:txBody>
      </p:sp>
      <p:sp>
        <p:nvSpPr>
          <p:cNvPr id="491" name="Google Shape;491;p37"/>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2021</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2022</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2023</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8"/>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2021: goods exports jumped 38 percent</a:t>
            </a:r>
            <a:endParaRPr/>
          </a:p>
        </p:txBody>
      </p:sp>
      <p:sp>
        <p:nvSpPr>
          <p:cNvPr id="497" name="Google Shape;497;p38"/>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498" name="Google Shape;498;p38"/>
          <p:cNvPicPr preferRelativeResize="0"/>
          <p:nvPr/>
        </p:nvPicPr>
        <p:blipFill rotWithShape="1">
          <a:blip r:embed="rId3">
            <a:alphaModFix/>
          </a:blip>
          <a:srcRect/>
          <a:stretch/>
        </p:blipFill>
        <p:spPr>
          <a:xfrm>
            <a:off x="2402243" y="2006081"/>
            <a:ext cx="6853724" cy="417088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9"/>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2022: service exports soared 27 percent</a:t>
            </a:r>
            <a:endParaRPr/>
          </a:p>
        </p:txBody>
      </p:sp>
      <p:sp>
        <p:nvSpPr>
          <p:cNvPr id="504" name="Google Shape;504;p39"/>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505" name="Google Shape;505;p39"/>
          <p:cNvPicPr preferRelativeResize="0"/>
          <p:nvPr/>
        </p:nvPicPr>
        <p:blipFill rotWithShape="1">
          <a:blip r:embed="rId3">
            <a:alphaModFix/>
          </a:blip>
          <a:srcRect/>
          <a:stretch/>
        </p:blipFill>
        <p:spPr>
          <a:xfrm>
            <a:off x="2706225" y="1999231"/>
            <a:ext cx="6073881" cy="4004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cxnSp>
        <p:nvCxnSpPr>
          <p:cNvPr id="106" name="Google Shape;106;p4"/>
          <p:cNvCxnSpPr/>
          <p:nvPr/>
        </p:nvCxnSpPr>
        <p:spPr>
          <a:xfrm rot="10800000">
            <a:off x="3508133" y="742967"/>
            <a:ext cx="24400" cy="4190400"/>
          </a:xfrm>
          <a:prstGeom prst="straightConnector1">
            <a:avLst/>
          </a:prstGeom>
          <a:noFill/>
          <a:ln w="9525" cap="flat" cmpd="sng">
            <a:solidFill>
              <a:schemeClr val="dk2"/>
            </a:solidFill>
            <a:prstDash val="solid"/>
            <a:round/>
            <a:headEnd type="none" w="sm" len="sm"/>
            <a:tailEnd type="triangle" w="med" len="med"/>
          </a:ln>
        </p:spPr>
      </p:cxnSp>
      <p:cxnSp>
        <p:nvCxnSpPr>
          <p:cNvPr id="107" name="Google Shape;107;p4"/>
          <p:cNvCxnSpPr/>
          <p:nvPr/>
        </p:nvCxnSpPr>
        <p:spPr>
          <a:xfrm rot="10800000" flipH="1">
            <a:off x="3532533" y="4884833"/>
            <a:ext cx="4531600" cy="12000"/>
          </a:xfrm>
          <a:prstGeom prst="straightConnector1">
            <a:avLst/>
          </a:prstGeom>
          <a:noFill/>
          <a:ln w="9525" cap="flat" cmpd="sng">
            <a:solidFill>
              <a:schemeClr val="dk2"/>
            </a:solidFill>
            <a:prstDash val="solid"/>
            <a:round/>
            <a:headEnd type="none" w="sm" len="sm"/>
            <a:tailEnd type="triangle" w="med" len="med"/>
          </a:ln>
        </p:spPr>
      </p:cxnSp>
      <p:sp>
        <p:nvSpPr>
          <p:cNvPr id="108" name="Google Shape;108;p4"/>
          <p:cNvSpPr txBox="1"/>
          <p:nvPr/>
        </p:nvSpPr>
        <p:spPr>
          <a:xfrm>
            <a:off x="2874733" y="998867"/>
            <a:ext cx="12912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b="0" i="0" u="none" strike="noStrike" cap="none">
                <a:solidFill>
                  <a:schemeClr val="dk2"/>
                </a:solidFill>
                <a:latin typeface="Calibri"/>
                <a:ea typeface="Calibri"/>
                <a:cs typeface="Calibri"/>
                <a:sym typeface="Calibri"/>
              </a:rPr>
              <a:t>Price</a:t>
            </a:r>
            <a:endParaRPr sz="1467">
              <a:solidFill>
                <a:schemeClr val="dk2"/>
              </a:solidFill>
              <a:latin typeface="Calibri"/>
              <a:ea typeface="Calibri"/>
              <a:cs typeface="Calibri"/>
              <a:sym typeface="Calibri"/>
            </a:endParaRPr>
          </a:p>
        </p:txBody>
      </p:sp>
      <p:sp>
        <p:nvSpPr>
          <p:cNvPr id="109" name="Google Shape;109;p4"/>
          <p:cNvSpPr txBox="1"/>
          <p:nvPr/>
        </p:nvSpPr>
        <p:spPr>
          <a:xfrm>
            <a:off x="7320900" y="4823767"/>
            <a:ext cx="1181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Output</a:t>
            </a:r>
            <a:endParaRPr sz="1467">
              <a:solidFill>
                <a:schemeClr val="dk2"/>
              </a:solidFill>
              <a:latin typeface="Calibri"/>
              <a:ea typeface="Calibri"/>
              <a:cs typeface="Calibri"/>
              <a:sym typeface="Calibri"/>
            </a:endParaRPr>
          </a:p>
        </p:txBody>
      </p:sp>
      <p:cxnSp>
        <p:nvCxnSpPr>
          <p:cNvPr id="110" name="Google Shape;110;p4"/>
          <p:cNvCxnSpPr/>
          <p:nvPr/>
        </p:nvCxnSpPr>
        <p:spPr>
          <a:xfrm rot="10800000" flipH="1">
            <a:off x="3910100" y="1224167"/>
            <a:ext cx="3678800" cy="3228000"/>
          </a:xfrm>
          <a:prstGeom prst="straightConnector1">
            <a:avLst/>
          </a:prstGeom>
          <a:noFill/>
          <a:ln w="9525" cap="flat" cmpd="sng">
            <a:solidFill>
              <a:schemeClr val="dk2"/>
            </a:solidFill>
            <a:prstDash val="solid"/>
            <a:round/>
            <a:headEnd type="none" w="sm" len="sm"/>
            <a:tailEnd type="none" w="sm" len="sm"/>
          </a:ln>
        </p:spPr>
      </p:cxnSp>
      <p:cxnSp>
        <p:nvCxnSpPr>
          <p:cNvPr id="111" name="Google Shape;111;p4"/>
          <p:cNvCxnSpPr>
            <a:stCxn id="108" idx="3"/>
          </p:cNvCxnSpPr>
          <p:nvPr/>
        </p:nvCxnSpPr>
        <p:spPr>
          <a:xfrm>
            <a:off x="4165933" y="1132867"/>
            <a:ext cx="3471600" cy="3130500"/>
          </a:xfrm>
          <a:prstGeom prst="straightConnector1">
            <a:avLst/>
          </a:prstGeom>
          <a:noFill/>
          <a:ln w="9525" cap="flat" cmpd="sng">
            <a:solidFill>
              <a:schemeClr val="dk2"/>
            </a:solidFill>
            <a:prstDash val="solid"/>
            <a:round/>
            <a:headEnd type="none" w="sm" len="sm"/>
            <a:tailEnd type="none" w="sm" len="sm"/>
          </a:ln>
        </p:spPr>
      </p:cxnSp>
      <p:sp>
        <p:nvSpPr>
          <p:cNvPr id="112" name="Google Shape;112;p4"/>
          <p:cNvSpPr txBox="1"/>
          <p:nvPr/>
        </p:nvSpPr>
        <p:spPr>
          <a:xfrm>
            <a:off x="7564600" y="9988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AS</a:t>
            </a:r>
            <a:endParaRPr sz="1333">
              <a:solidFill>
                <a:schemeClr val="dk2"/>
              </a:solidFill>
              <a:latin typeface="Calibri"/>
              <a:ea typeface="Calibri"/>
              <a:cs typeface="Calibri"/>
              <a:sym typeface="Calibri"/>
            </a:endParaRPr>
          </a:p>
        </p:txBody>
      </p:sp>
      <p:sp>
        <p:nvSpPr>
          <p:cNvPr id="113" name="Google Shape;113;p4"/>
          <p:cNvSpPr txBox="1"/>
          <p:nvPr/>
        </p:nvSpPr>
        <p:spPr>
          <a:xfrm>
            <a:off x="7588900" y="41294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114" name="Google Shape;114;p4"/>
          <p:cNvSpPr/>
          <p:nvPr/>
        </p:nvSpPr>
        <p:spPr>
          <a:xfrm>
            <a:off x="5859133" y="2667667"/>
            <a:ext cx="976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15" name="Google Shape;115;p4"/>
          <p:cNvSpPr txBox="1"/>
          <p:nvPr/>
        </p:nvSpPr>
        <p:spPr>
          <a:xfrm>
            <a:off x="5729467" y="2298500"/>
            <a:ext cx="5568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A</a:t>
            </a:r>
            <a:endParaRPr sz="1467">
              <a:solidFill>
                <a:schemeClr val="dk2"/>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0"/>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2023: massive housing boom</a:t>
            </a:r>
            <a:endParaRPr/>
          </a:p>
        </p:txBody>
      </p:sp>
      <p:sp>
        <p:nvSpPr>
          <p:cNvPr id="511" name="Google Shape;511;p40"/>
          <p:cNvSpPr txBox="1">
            <a:spLocks noGrp="1"/>
          </p:cNvSpPr>
          <p:nvPr>
            <p:ph type="body" idx="1"/>
          </p:nvPr>
        </p:nvSpPr>
        <p:spPr>
          <a:xfrm>
            <a:off x="838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sp>
        <p:nvSpPr>
          <p:cNvPr id="512" name="Google Shape;512;p40"/>
          <p:cNvSpPr txBox="1">
            <a:spLocks noGrp="1"/>
          </p:cNvSpPr>
          <p:nvPr>
            <p:ph type="body" idx="2"/>
          </p:nvPr>
        </p:nvSpPr>
        <p:spPr>
          <a:xfrm>
            <a:off x="6172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pic>
        <p:nvPicPr>
          <p:cNvPr id="513" name="Google Shape;513;p40"/>
          <p:cNvPicPr preferRelativeResize="0"/>
          <p:nvPr/>
        </p:nvPicPr>
        <p:blipFill rotWithShape="1">
          <a:blip r:embed="rId3">
            <a:alphaModFix/>
          </a:blip>
          <a:srcRect/>
          <a:stretch/>
        </p:blipFill>
        <p:spPr>
          <a:xfrm>
            <a:off x="1390262" y="2030916"/>
            <a:ext cx="4086808" cy="4161568"/>
          </a:xfrm>
          <a:prstGeom prst="rect">
            <a:avLst/>
          </a:prstGeom>
          <a:noFill/>
          <a:ln>
            <a:noFill/>
          </a:ln>
        </p:spPr>
      </p:pic>
      <p:graphicFrame>
        <p:nvGraphicFramePr>
          <p:cNvPr id="514" name="Google Shape;514;p40"/>
          <p:cNvGraphicFramePr/>
          <p:nvPr/>
        </p:nvGraphicFramePr>
        <p:xfrm>
          <a:off x="6477000" y="262969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1"/>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Resolving the puzzles</a:t>
            </a:r>
            <a:endParaRPr/>
          </a:p>
        </p:txBody>
      </p:sp>
      <p:sp>
        <p:nvSpPr>
          <p:cNvPr id="520" name="Google Shape;520;p41"/>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2"/>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Recovery is K-shaped</a:t>
            </a:r>
            <a:endParaRPr/>
          </a:p>
        </p:txBody>
      </p:sp>
      <p:sp>
        <p:nvSpPr>
          <p:cNvPr id="526" name="Google Shape;526;p42"/>
          <p:cNvSpPr txBox="1">
            <a:spLocks noGrp="1"/>
          </p:cNvSpPr>
          <p:nvPr>
            <p:ph type="body" idx="1"/>
          </p:nvPr>
        </p:nvSpPr>
        <p:spPr>
          <a:xfrm>
            <a:off x="838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sp>
        <p:nvSpPr>
          <p:cNvPr id="527" name="Google Shape;527;p42"/>
          <p:cNvSpPr txBox="1">
            <a:spLocks noGrp="1"/>
          </p:cNvSpPr>
          <p:nvPr>
            <p:ph type="body" idx="2"/>
          </p:nvPr>
        </p:nvSpPr>
        <p:spPr>
          <a:xfrm>
            <a:off x="6172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pic>
        <p:nvPicPr>
          <p:cNvPr id="528" name="Google Shape;528;p42"/>
          <p:cNvPicPr preferRelativeResize="0"/>
          <p:nvPr/>
        </p:nvPicPr>
        <p:blipFill rotWithShape="1">
          <a:blip r:embed="rId3">
            <a:alphaModFix/>
          </a:blip>
          <a:srcRect/>
          <a:stretch/>
        </p:blipFill>
        <p:spPr>
          <a:xfrm>
            <a:off x="1142999" y="2262132"/>
            <a:ext cx="4572001" cy="3478324"/>
          </a:xfrm>
          <a:prstGeom prst="rect">
            <a:avLst/>
          </a:prstGeom>
          <a:noFill/>
          <a:ln>
            <a:noFill/>
          </a:ln>
        </p:spPr>
      </p:pic>
      <p:pic>
        <p:nvPicPr>
          <p:cNvPr id="529" name="Google Shape;529;p42"/>
          <p:cNvPicPr preferRelativeResize="0"/>
          <p:nvPr/>
        </p:nvPicPr>
        <p:blipFill rotWithShape="1">
          <a:blip r:embed="rId4">
            <a:alphaModFix/>
          </a:blip>
          <a:srcRect/>
          <a:stretch/>
        </p:blipFill>
        <p:spPr>
          <a:xfrm>
            <a:off x="6471044" y="2262132"/>
            <a:ext cx="4346476" cy="34783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3"/>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Weak services demand</a:t>
            </a:r>
            <a:endParaRPr/>
          </a:p>
        </p:txBody>
      </p:sp>
      <p:sp>
        <p:nvSpPr>
          <p:cNvPr id="535" name="Google Shape;535;p43"/>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sp>
        <p:nvSpPr>
          <p:cNvPr id="536" name="Google Shape;536;p43"/>
          <p:cNvSpPr txBox="1">
            <a:spLocks noGrp="1"/>
          </p:cNvSpPr>
          <p:nvPr>
            <p:ph type="body" idx="4294967295"/>
          </p:nvPr>
        </p:nvSpPr>
        <p:spPr>
          <a:xfrm>
            <a:off x="70104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pic>
        <p:nvPicPr>
          <p:cNvPr id="537" name="Google Shape;537;p43"/>
          <p:cNvPicPr preferRelativeResize="0"/>
          <p:nvPr/>
        </p:nvPicPr>
        <p:blipFill rotWithShape="1">
          <a:blip r:embed="rId3">
            <a:alphaModFix/>
          </a:blip>
          <a:srcRect/>
          <a:stretch/>
        </p:blipFill>
        <p:spPr>
          <a:xfrm>
            <a:off x="1548882" y="2108052"/>
            <a:ext cx="9265298" cy="359987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4"/>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Credit boom</a:t>
            </a:r>
            <a:endParaRPr/>
          </a:p>
        </p:txBody>
      </p:sp>
      <p:sp>
        <p:nvSpPr>
          <p:cNvPr id="543" name="Google Shape;543;p44"/>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544" name="Google Shape;544;p44"/>
          <p:cNvPicPr preferRelativeResize="0"/>
          <p:nvPr/>
        </p:nvPicPr>
        <p:blipFill rotWithShape="1">
          <a:blip r:embed="rId3">
            <a:alphaModFix/>
          </a:blip>
          <a:srcRect/>
          <a:stretch/>
        </p:blipFill>
        <p:spPr>
          <a:xfrm>
            <a:off x="2351312" y="2042255"/>
            <a:ext cx="7688426" cy="391807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5"/>
          <p:cNvSpPr txBox="1">
            <a:spLocks noGrp="1"/>
          </p:cNvSpPr>
          <p:nvPr>
            <p:ph type="title"/>
          </p:nvPr>
        </p:nvSpPr>
        <p:spPr>
          <a:xfrm>
            <a:off x="828869"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Looking forward</a:t>
            </a:r>
            <a:endParaRPr/>
          </a:p>
        </p:txBody>
      </p:sp>
      <p:sp>
        <p:nvSpPr>
          <p:cNvPr id="550" name="Google Shape;550;p45"/>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Credit booms don’t last forever</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Will recovery broaden?</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Keys are investment and exports</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6"/>
          <p:cNvSpPr txBox="1">
            <a:spLocks noGrp="1"/>
          </p:cNvSpPr>
          <p:nvPr>
            <p:ph type="title"/>
          </p:nvPr>
        </p:nvSpPr>
        <p:spPr>
          <a:xfrm>
            <a:off x="828869"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Investment: still in the doldrums</a:t>
            </a:r>
            <a:endParaRPr/>
          </a:p>
        </p:txBody>
      </p:sp>
      <p:sp>
        <p:nvSpPr>
          <p:cNvPr id="556" name="Google Shape;556;p46"/>
          <p:cNvSpPr txBox="1">
            <a:spLocks noGrp="1"/>
          </p:cNvSpPr>
          <p:nvPr>
            <p:ph type="body" idx="1"/>
          </p:nvPr>
        </p:nvSpPr>
        <p:spPr>
          <a:xfrm>
            <a:off x="838200" y="2027423"/>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557" name="Google Shape;557;p46"/>
          <p:cNvPicPr preferRelativeResize="0"/>
          <p:nvPr/>
        </p:nvPicPr>
        <p:blipFill rotWithShape="1">
          <a:blip r:embed="rId3">
            <a:alphaModFix/>
          </a:blip>
          <a:srcRect/>
          <a:stretch/>
        </p:blipFill>
        <p:spPr>
          <a:xfrm>
            <a:off x="2459385" y="2146041"/>
            <a:ext cx="6945872" cy="411410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7"/>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Export booms have subsided</a:t>
            </a:r>
            <a:endParaRPr/>
          </a:p>
        </p:txBody>
      </p:sp>
      <p:sp>
        <p:nvSpPr>
          <p:cNvPr id="563" name="Google Shape;563;p47"/>
          <p:cNvSpPr txBox="1">
            <a:spLocks noGrp="1"/>
          </p:cNvSpPr>
          <p:nvPr>
            <p:ph type="body" idx="1"/>
          </p:nvPr>
        </p:nvSpPr>
        <p:spPr>
          <a:xfrm>
            <a:off x="838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sp>
        <p:nvSpPr>
          <p:cNvPr id="564" name="Google Shape;564;p47"/>
          <p:cNvSpPr txBox="1">
            <a:spLocks noGrp="1"/>
          </p:cNvSpPr>
          <p:nvPr>
            <p:ph type="body" idx="2"/>
          </p:nvPr>
        </p:nvSpPr>
        <p:spPr>
          <a:xfrm>
            <a:off x="6172200" y="1825625"/>
            <a:ext cx="5181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graphicFrame>
        <p:nvGraphicFramePr>
          <p:cNvPr id="565" name="Google Shape;565;p47"/>
          <p:cNvGraphicFramePr/>
          <p:nvPr/>
        </p:nvGraphicFramePr>
        <p:xfrm>
          <a:off x="1225420" y="246794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6" name="Google Shape;566;p47"/>
          <p:cNvGraphicFramePr/>
          <p:nvPr/>
        </p:nvGraphicFramePr>
        <p:xfrm>
          <a:off x="6477000" y="2467946"/>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8"/>
          <p:cNvSpPr txBox="1">
            <a:spLocks noGrp="1"/>
          </p:cNvSpPr>
          <p:nvPr>
            <p:ph type="title"/>
          </p:nvPr>
        </p:nvSpPr>
        <p:spPr>
          <a:xfrm>
            <a:off x="828869"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What’s next?</a:t>
            </a:r>
            <a:endParaRPr/>
          </a:p>
        </p:txBody>
      </p:sp>
      <p:sp>
        <p:nvSpPr>
          <p:cNvPr id="572" name="Google Shape;572;p48"/>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Watch the US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Especially the US labour market</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9"/>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The end!</a:t>
            </a:r>
            <a:endParaRPr/>
          </a:p>
        </p:txBody>
      </p:sp>
      <p:sp>
        <p:nvSpPr>
          <p:cNvPr id="578" name="Google Shape;578;p49"/>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accent2"/>
              </a:solidFill>
            </a:endParaRPr>
          </a:p>
          <a:p>
            <a:pPr marL="0" lvl="0" indent="0" algn="l" rtl="0">
              <a:lnSpc>
                <a:spcPct val="90000"/>
              </a:lnSpc>
              <a:spcBef>
                <a:spcPts val="1000"/>
              </a:spcBef>
              <a:spcAft>
                <a:spcPts val="0"/>
              </a:spcAft>
              <a:buClr>
                <a:schemeClr val="dk1"/>
              </a:buClr>
              <a:buSzPts val="2800"/>
              <a:buNone/>
            </a:pPr>
            <a:r>
              <a:rPr lang="en-GB"/>
              <a:t>Josh Felman</a:t>
            </a:r>
            <a:endParaRPr/>
          </a:p>
          <a:p>
            <a:pPr marL="0" lvl="0" indent="0" algn="l" rtl="0">
              <a:lnSpc>
                <a:spcPct val="90000"/>
              </a:lnSpc>
              <a:spcBef>
                <a:spcPts val="1000"/>
              </a:spcBef>
              <a:spcAft>
                <a:spcPts val="0"/>
              </a:spcAft>
              <a:buClr>
                <a:schemeClr val="dk1"/>
              </a:buClr>
              <a:buSzPts val="2800"/>
              <a:buNone/>
            </a:pPr>
            <a:r>
              <a:rPr lang="en-GB"/>
              <a:t>JH Consulting</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GB"/>
              <a:t>EMC 2023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cxnSp>
        <p:nvCxnSpPr>
          <p:cNvPr id="120" name="Google Shape;120;p5"/>
          <p:cNvCxnSpPr/>
          <p:nvPr/>
        </p:nvCxnSpPr>
        <p:spPr>
          <a:xfrm rot="10800000">
            <a:off x="3508133" y="742967"/>
            <a:ext cx="24400" cy="4190400"/>
          </a:xfrm>
          <a:prstGeom prst="straightConnector1">
            <a:avLst/>
          </a:prstGeom>
          <a:noFill/>
          <a:ln w="9525" cap="flat" cmpd="sng">
            <a:solidFill>
              <a:schemeClr val="dk2"/>
            </a:solidFill>
            <a:prstDash val="solid"/>
            <a:round/>
            <a:headEnd type="none" w="sm" len="sm"/>
            <a:tailEnd type="triangle" w="med" len="med"/>
          </a:ln>
        </p:spPr>
      </p:cxnSp>
      <p:cxnSp>
        <p:nvCxnSpPr>
          <p:cNvPr id="121" name="Google Shape;121;p5"/>
          <p:cNvCxnSpPr/>
          <p:nvPr/>
        </p:nvCxnSpPr>
        <p:spPr>
          <a:xfrm rot="10800000" flipH="1">
            <a:off x="3532533" y="4884833"/>
            <a:ext cx="4531600" cy="12000"/>
          </a:xfrm>
          <a:prstGeom prst="straightConnector1">
            <a:avLst/>
          </a:prstGeom>
          <a:noFill/>
          <a:ln w="9525" cap="flat" cmpd="sng">
            <a:solidFill>
              <a:schemeClr val="dk2"/>
            </a:solidFill>
            <a:prstDash val="solid"/>
            <a:round/>
            <a:headEnd type="none" w="sm" len="sm"/>
            <a:tailEnd type="triangle" w="med" len="med"/>
          </a:ln>
        </p:spPr>
      </p:cxnSp>
      <p:sp>
        <p:nvSpPr>
          <p:cNvPr id="122" name="Google Shape;122;p5"/>
          <p:cNvSpPr txBox="1"/>
          <p:nvPr/>
        </p:nvSpPr>
        <p:spPr>
          <a:xfrm>
            <a:off x="2874733" y="998867"/>
            <a:ext cx="12912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Price</a:t>
            </a:r>
            <a:endParaRPr sz="1467">
              <a:solidFill>
                <a:schemeClr val="dk2"/>
              </a:solidFill>
              <a:latin typeface="Calibri"/>
              <a:ea typeface="Calibri"/>
              <a:cs typeface="Calibri"/>
              <a:sym typeface="Calibri"/>
            </a:endParaRPr>
          </a:p>
        </p:txBody>
      </p:sp>
      <p:sp>
        <p:nvSpPr>
          <p:cNvPr id="123" name="Google Shape;123;p5"/>
          <p:cNvSpPr txBox="1"/>
          <p:nvPr/>
        </p:nvSpPr>
        <p:spPr>
          <a:xfrm>
            <a:off x="7320900" y="4823767"/>
            <a:ext cx="1181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Output</a:t>
            </a:r>
            <a:endParaRPr sz="1467">
              <a:solidFill>
                <a:schemeClr val="dk2"/>
              </a:solidFill>
              <a:latin typeface="Calibri"/>
              <a:ea typeface="Calibri"/>
              <a:cs typeface="Calibri"/>
              <a:sym typeface="Calibri"/>
            </a:endParaRPr>
          </a:p>
        </p:txBody>
      </p:sp>
      <p:cxnSp>
        <p:nvCxnSpPr>
          <p:cNvPr id="124" name="Google Shape;124;p5"/>
          <p:cNvCxnSpPr/>
          <p:nvPr/>
        </p:nvCxnSpPr>
        <p:spPr>
          <a:xfrm rot="10800000" flipH="1">
            <a:off x="3910100" y="1224167"/>
            <a:ext cx="3678800" cy="3228000"/>
          </a:xfrm>
          <a:prstGeom prst="straightConnector1">
            <a:avLst/>
          </a:prstGeom>
          <a:noFill/>
          <a:ln w="9525" cap="flat" cmpd="sng">
            <a:solidFill>
              <a:schemeClr val="dk2"/>
            </a:solidFill>
            <a:prstDash val="solid"/>
            <a:round/>
            <a:headEnd type="none" w="sm" len="sm"/>
            <a:tailEnd type="none" w="sm" len="sm"/>
          </a:ln>
        </p:spPr>
      </p:cxnSp>
      <p:cxnSp>
        <p:nvCxnSpPr>
          <p:cNvPr id="125" name="Google Shape;125;p5"/>
          <p:cNvCxnSpPr/>
          <p:nvPr/>
        </p:nvCxnSpPr>
        <p:spPr>
          <a:xfrm>
            <a:off x="4172133" y="1132867"/>
            <a:ext cx="3471600" cy="3130400"/>
          </a:xfrm>
          <a:prstGeom prst="straightConnector1">
            <a:avLst/>
          </a:prstGeom>
          <a:noFill/>
          <a:ln w="9525" cap="flat" cmpd="sng">
            <a:solidFill>
              <a:schemeClr val="dk2"/>
            </a:solidFill>
            <a:prstDash val="solid"/>
            <a:round/>
            <a:headEnd type="none" w="sm" len="sm"/>
            <a:tailEnd type="none" w="sm" len="sm"/>
          </a:ln>
        </p:spPr>
      </p:cxnSp>
      <p:sp>
        <p:nvSpPr>
          <p:cNvPr id="126" name="Google Shape;126;p5"/>
          <p:cNvSpPr txBox="1"/>
          <p:nvPr/>
        </p:nvSpPr>
        <p:spPr>
          <a:xfrm>
            <a:off x="7564600" y="9988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AS</a:t>
            </a:r>
            <a:endParaRPr sz="1333">
              <a:solidFill>
                <a:schemeClr val="dk2"/>
              </a:solidFill>
              <a:latin typeface="Calibri"/>
              <a:ea typeface="Calibri"/>
              <a:cs typeface="Calibri"/>
              <a:sym typeface="Calibri"/>
            </a:endParaRPr>
          </a:p>
        </p:txBody>
      </p:sp>
      <p:sp>
        <p:nvSpPr>
          <p:cNvPr id="127" name="Google Shape;127;p5"/>
          <p:cNvSpPr txBox="1"/>
          <p:nvPr/>
        </p:nvSpPr>
        <p:spPr>
          <a:xfrm>
            <a:off x="7588900" y="41294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128" name="Google Shape;128;p5"/>
          <p:cNvSpPr/>
          <p:nvPr/>
        </p:nvSpPr>
        <p:spPr>
          <a:xfrm>
            <a:off x="5859133" y="2667667"/>
            <a:ext cx="976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29" name="Google Shape;129;p5"/>
          <p:cNvSpPr txBox="1"/>
          <p:nvPr/>
        </p:nvSpPr>
        <p:spPr>
          <a:xfrm>
            <a:off x="755233" y="5652267"/>
            <a:ext cx="11292000" cy="377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GB" sz="2400">
                <a:solidFill>
                  <a:schemeClr val="dk2"/>
                </a:solidFill>
                <a:latin typeface="Calibri"/>
                <a:ea typeface="Calibri"/>
                <a:cs typeface="Calibri"/>
                <a:sym typeface="Calibri"/>
              </a:rPr>
              <a:t>Pandemic</a:t>
            </a:r>
            <a:endParaRPr sz="2400">
              <a:solidFill>
                <a:schemeClr val="dk2"/>
              </a:solidFill>
              <a:latin typeface="Calibri"/>
              <a:ea typeface="Calibri"/>
              <a:cs typeface="Calibri"/>
              <a:sym typeface="Calibri"/>
            </a:endParaRPr>
          </a:p>
        </p:txBody>
      </p:sp>
      <p:cxnSp>
        <p:nvCxnSpPr>
          <p:cNvPr id="130" name="Google Shape;130;p5"/>
          <p:cNvCxnSpPr/>
          <p:nvPr/>
        </p:nvCxnSpPr>
        <p:spPr>
          <a:xfrm rot="10800000" flipH="1">
            <a:off x="3644900" y="937800"/>
            <a:ext cx="3179200" cy="2740800"/>
          </a:xfrm>
          <a:prstGeom prst="straightConnector1">
            <a:avLst/>
          </a:prstGeom>
          <a:noFill/>
          <a:ln w="9525" cap="flat" cmpd="sng">
            <a:solidFill>
              <a:schemeClr val="dk2"/>
            </a:solidFill>
            <a:prstDash val="solid"/>
            <a:round/>
            <a:headEnd type="none" w="sm" len="sm"/>
            <a:tailEnd type="none" w="sm" len="sm"/>
          </a:ln>
        </p:spPr>
      </p:cxnSp>
      <p:sp>
        <p:nvSpPr>
          <p:cNvPr id="131" name="Google Shape;131;p5"/>
          <p:cNvSpPr txBox="1"/>
          <p:nvPr/>
        </p:nvSpPr>
        <p:spPr>
          <a:xfrm>
            <a:off x="8133167" y="36261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132" name="Google Shape;132;p5"/>
          <p:cNvSpPr txBox="1"/>
          <p:nvPr/>
        </p:nvSpPr>
        <p:spPr>
          <a:xfrm>
            <a:off x="6942633" y="5845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AS’</a:t>
            </a:r>
            <a:endParaRPr sz="1333">
              <a:solidFill>
                <a:schemeClr val="dk2"/>
              </a:solidFill>
              <a:latin typeface="Calibri"/>
              <a:ea typeface="Calibri"/>
              <a:cs typeface="Calibri"/>
              <a:sym typeface="Calibri"/>
            </a:endParaRPr>
          </a:p>
        </p:txBody>
      </p:sp>
      <p:sp>
        <p:nvSpPr>
          <p:cNvPr id="133" name="Google Shape;133;p5"/>
          <p:cNvSpPr/>
          <p:nvPr/>
        </p:nvSpPr>
        <p:spPr>
          <a:xfrm>
            <a:off x="5700700" y="1827500"/>
            <a:ext cx="976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34" name="Google Shape;134;p5"/>
          <p:cNvSpPr txBox="1"/>
          <p:nvPr/>
        </p:nvSpPr>
        <p:spPr>
          <a:xfrm>
            <a:off x="5740733" y="1327733"/>
            <a:ext cx="3220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B</a:t>
            </a:r>
            <a:endParaRPr sz="1467">
              <a:solidFill>
                <a:schemeClr val="dk2"/>
              </a:solidFill>
              <a:latin typeface="Calibri"/>
              <a:ea typeface="Calibri"/>
              <a:cs typeface="Calibri"/>
              <a:sym typeface="Calibri"/>
            </a:endParaRPr>
          </a:p>
        </p:txBody>
      </p:sp>
      <p:sp>
        <p:nvSpPr>
          <p:cNvPr id="135" name="Google Shape;135;p5"/>
          <p:cNvSpPr txBox="1"/>
          <p:nvPr/>
        </p:nvSpPr>
        <p:spPr>
          <a:xfrm>
            <a:off x="5740733" y="2740867"/>
            <a:ext cx="3220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A</a:t>
            </a:r>
            <a:endParaRPr sz="1467">
              <a:solidFill>
                <a:schemeClr val="dk2"/>
              </a:solidFill>
              <a:latin typeface="Calibri"/>
              <a:ea typeface="Calibri"/>
              <a:cs typeface="Calibri"/>
              <a:sym typeface="Calibri"/>
            </a:endParaRPr>
          </a:p>
        </p:txBody>
      </p:sp>
      <p:cxnSp>
        <p:nvCxnSpPr>
          <p:cNvPr id="136" name="Google Shape;136;p5"/>
          <p:cNvCxnSpPr/>
          <p:nvPr/>
        </p:nvCxnSpPr>
        <p:spPr>
          <a:xfrm rot="10800000">
            <a:off x="6763200" y="1266867"/>
            <a:ext cx="316800" cy="268000"/>
          </a:xfrm>
          <a:prstGeom prst="straightConnector1">
            <a:avLst/>
          </a:prstGeom>
          <a:noFill/>
          <a:ln w="9525" cap="flat" cmpd="sng">
            <a:solidFill>
              <a:schemeClr val="dk2"/>
            </a:solidFill>
            <a:prstDash val="solid"/>
            <a:round/>
            <a:headEnd type="none" w="sm" len="sm"/>
            <a:tailEnd type="triangle" w="med" len="med"/>
          </a:ln>
        </p:spPr>
      </p:cxnSp>
      <p:cxnSp>
        <p:nvCxnSpPr>
          <p:cNvPr id="137" name="Google Shape;137;p5"/>
          <p:cNvCxnSpPr/>
          <p:nvPr/>
        </p:nvCxnSpPr>
        <p:spPr>
          <a:xfrm rot="10800000">
            <a:off x="4557967" y="3161000"/>
            <a:ext cx="316800" cy="268000"/>
          </a:xfrm>
          <a:prstGeom prst="straightConnector1">
            <a:avLst/>
          </a:prstGeom>
          <a:noFill/>
          <a:ln w="9525" cap="flat" cmpd="sng">
            <a:solidFill>
              <a:schemeClr val="dk2"/>
            </a:solidFill>
            <a:prstDash val="solid"/>
            <a:round/>
            <a:headEnd type="none" w="sm" len="sm"/>
            <a:tailEnd type="triangle" w="med" len="med"/>
          </a:ln>
        </p:spPr>
      </p:cxnSp>
      <p:cxnSp>
        <p:nvCxnSpPr>
          <p:cNvPr id="138" name="Google Shape;138;p5"/>
          <p:cNvCxnSpPr/>
          <p:nvPr/>
        </p:nvCxnSpPr>
        <p:spPr>
          <a:xfrm rot="10800000" flipH="1">
            <a:off x="7366600" y="3683200"/>
            <a:ext cx="242800" cy="242800"/>
          </a:xfrm>
          <a:prstGeom prst="straightConnector1">
            <a:avLst/>
          </a:prstGeom>
          <a:noFill/>
          <a:ln w="9525" cap="flat" cmpd="sng">
            <a:solidFill>
              <a:schemeClr val="dk2"/>
            </a:solidFill>
            <a:prstDash val="solid"/>
            <a:round/>
            <a:headEnd type="none" w="sm" len="sm"/>
            <a:tailEnd type="triangle" w="med" len="med"/>
          </a:ln>
        </p:spPr>
      </p:cxnSp>
      <p:cxnSp>
        <p:nvCxnSpPr>
          <p:cNvPr id="139" name="Google Shape;139;p5"/>
          <p:cNvCxnSpPr/>
          <p:nvPr/>
        </p:nvCxnSpPr>
        <p:spPr>
          <a:xfrm rot="10800000" flipH="1">
            <a:off x="4825400" y="1356300"/>
            <a:ext cx="285600" cy="271200"/>
          </a:xfrm>
          <a:prstGeom prst="straightConnector1">
            <a:avLst/>
          </a:prstGeom>
          <a:noFill/>
          <a:ln w="9525" cap="flat" cmpd="sng">
            <a:solidFill>
              <a:schemeClr val="dk2"/>
            </a:solidFill>
            <a:prstDash val="solid"/>
            <a:round/>
            <a:headEnd type="none" w="sm" len="sm"/>
            <a:tailEnd type="triangle" w="med" len="med"/>
          </a:ln>
        </p:spPr>
      </p:cxnSp>
      <p:cxnSp>
        <p:nvCxnSpPr>
          <p:cNvPr id="140" name="Google Shape;140;p5"/>
          <p:cNvCxnSpPr/>
          <p:nvPr/>
        </p:nvCxnSpPr>
        <p:spPr>
          <a:xfrm rot="10800000">
            <a:off x="3083833" y="2127100"/>
            <a:ext cx="28400" cy="885200"/>
          </a:xfrm>
          <a:prstGeom prst="straightConnector1">
            <a:avLst/>
          </a:prstGeom>
          <a:noFill/>
          <a:ln w="9525" cap="flat" cmpd="sng">
            <a:solidFill>
              <a:schemeClr val="dk2"/>
            </a:solidFill>
            <a:prstDash val="solid"/>
            <a:round/>
            <a:headEnd type="none" w="sm" len="sm"/>
            <a:tailEnd type="triangle" w="med" len="med"/>
          </a:ln>
        </p:spPr>
      </p:cxnSp>
      <p:cxnSp>
        <p:nvCxnSpPr>
          <p:cNvPr id="141" name="Google Shape;141;p5"/>
          <p:cNvCxnSpPr/>
          <p:nvPr/>
        </p:nvCxnSpPr>
        <p:spPr>
          <a:xfrm rot="10800000">
            <a:off x="5938900" y="5239433"/>
            <a:ext cx="285600" cy="0"/>
          </a:xfrm>
          <a:prstGeom prst="straightConnector1">
            <a:avLst/>
          </a:prstGeom>
          <a:noFill/>
          <a:ln w="9525" cap="flat" cmpd="sng">
            <a:solidFill>
              <a:schemeClr val="dk2"/>
            </a:solidFill>
            <a:prstDash val="solid"/>
            <a:round/>
            <a:headEnd type="none" w="sm" len="sm"/>
            <a:tailEnd type="triangle" w="med" len="med"/>
          </a:ln>
        </p:spPr>
      </p:cxnSp>
      <p:cxnSp>
        <p:nvCxnSpPr>
          <p:cNvPr id="142" name="Google Shape;142;p5"/>
          <p:cNvCxnSpPr/>
          <p:nvPr/>
        </p:nvCxnSpPr>
        <p:spPr>
          <a:xfrm>
            <a:off x="4688033" y="852567"/>
            <a:ext cx="3426400" cy="3169200"/>
          </a:xfrm>
          <a:prstGeom prst="straightConnector1">
            <a:avLst/>
          </a:prstGeom>
          <a:noFill/>
          <a:ln w="9525" cap="flat" cmpd="sng">
            <a:solidFill>
              <a:schemeClr val="dk2"/>
            </a:solidFill>
            <a:prstDash val="dash"/>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838200" y="365125"/>
            <a:ext cx="10515600" cy="1325563"/>
          </a:xfrm>
          <a:prstGeom prst="rect">
            <a:avLst/>
          </a:prstGeom>
          <a:solidFill>
            <a:srgbClr val="B38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The great policy debate</a:t>
            </a:r>
            <a:endParaRPr/>
          </a:p>
        </p:txBody>
      </p:sp>
      <p:sp>
        <p:nvSpPr>
          <p:cNvPr id="148" name="Google Shape;148;p6"/>
          <p:cNvSpPr txBox="1">
            <a:spLocks noGrp="1"/>
          </p:cNvSpPr>
          <p:nvPr>
            <p:ph type="body" idx="1"/>
          </p:nvPr>
        </p:nvSpPr>
        <p:spPr>
          <a:xfrm>
            <a:off x="838200" y="1825625"/>
            <a:ext cx="10515600" cy="4351338"/>
          </a:xfrm>
          <a:prstGeom prst="rect">
            <a:avLst/>
          </a:prstGeom>
          <a:solidFill>
            <a:schemeClr val="lt2"/>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Inflation prompted a huge policy debate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One side, led by Larry Summers, sounded the alarm</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The other side, led by Paul Krugman, said this was…alarmist!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cxnSp>
        <p:nvCxnSpPr>
          <p:cNvPr id="153" name="Google Shape;153;p7"/>
          <p:cNvCxnSpPr/>
          <p:nvPr/>
        </p:nvCxnSpPr>
        <p:spPr>
          <a:xfrm rot="10800000">
            <a:off x="3508133" y="742967"/>
            <a:ext cx="24400" cy="4190400"/>
          </a:xfrm>
          <a:prstGeom prst="straightConnector1">
            <a:avLst/>
          </a:prstGeom>
          <a:noFill/>
          <a:ln w="9525" cap="flat" cmpd="sng">
            <a:solidFill>
              <a:schemeClr val="dk2"/>
            </a:solidFill>
            <a:prstDash val="solid"/>
            <a:round/>
            <a:headEnd type="none" w="sm" len="sm"/>
            <a:tailEnd type="triangle" w="med" len="med"/>
          </a:ln>
        </p:spPr>
      </p:cxnSp>
      <p:cxnSp>
        <p:nvCxnSpPr>
          <p:cNvPr id="154" name="Google Shape;154;p7"/>
          <p:cNvCxnSpPr/>
          <p:nvPr/>
        </p:nvCxnSpPr>
        <p:spPr>
          <a:xfrm rot="10800000" flipH="1">
            <a:off x="3532533" y="4884833"/>
            <a:ext cx="4531600" cy="12000"/>
          </a:xfrm>
          <a:prstGeom prst="straightConnector1">
            <a:avLst/>
          </a:prstGeom>
          <a:noFill/>
          <a:ln w="9525" cap="flat" cmpd="sng">
            <a:solidFill>
              <a:schemeClr val="dk2"/>
            </a:solidFill>
            <a:prstDash val="solid"/>
            <a:round/>
            <a:headEnd type="none" w="sm" len="sm"/>
            <a:tailEnd type="triangle" w="med" len="med"/>
          </a:ln>
        </p:spPr>
      </p:cxnSp>
      <p:sp>
        <p:nvSpPr>
          <p:cNvPr id="155" name="Google Shape;155;p7"/>
          <p:cNvSpPr txBox="1"/>
          <p:nvPr/>
        </p:nvSpPr>
        <p:spPr>
          <a:xfrm>
            <a:off x="2874733" y="998867"/>
            <a:ext cx="12912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Price</a:t>
            </a:r>
            <a:endParaRPr sz="1467">
              <a:solidFill>
                <a:schemeClr val="dk2"/>
              </a:solidFill>
              <a:latin typeface="Calibri"/>
              <a:ea typeface="Calibri"/>
              <a:cs typeface="Calibri"/>
              <a:sym typeface="Calibri"/>
            </a:endParaRPr>
          </a:p>
        </p:txBody>
      </p:sp>
      <p:sp>
        <p:nvSpPr>
          <p:cNvPr id="156" name="Google Shape;156;p7"/>
          <p:cNvSpPr txBox="1"/>
          <p:nvPr/>
        </p:nvSpPr>
        <p:spPr>
          <a:xfrm>
            <a:off x="7320900" y="4823767"/>
            <a:ext cx="1181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Output</a:t>
            </a:r>
            <a:endParaRPr sz="1467">
              <a:solidFill>
                <a:schemeClr val="dk2"/>
              </a:solidFill>
              <a:latin typeface="Calibri"/>
              <a:ea typeface="Calibri"/>
              <a:cs typeface="Calibri"/>
              <a:sym typeface="Calibri"/>
            </a:endParaRPr>
          </a:p>
        </p:txBody>
      </p:sp>
      <p:cxnSp>
        <p:nvCxnSpPr>
          <p:cNvPr id="157" name="Google Shape;157;p7"/>
          <p:cNvCxnSpPr/>
          <p:nvPr/>
        </p:nvCxnSpPr>
        <p:spPr>
          <a:xfrm rot="10800000" flipH="1">
            <a:off x="3910100" y="1224167"/>
            <a:ext cx="3678800" cy="3228000"/>
          </a:xfrm>
          <a:prstGeom prst="straightConnector1">
            <a:avLst/>
          </a:prstGeom>
          <a:noFill/>
          <a:ln w="9525" cap="flat" cmpd="sng">
            <a:solidFill>
              <a:schemeClr val="dk2"/>
            </a:solidFill>
            <a:prstDash val="solid"/>
            <a:round/>
            <a:headEnd type="none" w="sm" len="sm"/>
            <a:tailEnd type="none" w="sm" len="sm"/>
          </a:ln>
        </p:spPr>
      </p:cxnSp>
      <p:cxnSp>
        <p:nvCxnSpPr>
          <p:cNvPr id="158" name="Google Shape;158;p7"/>
          <p:cNvCxnSpPr>
            <a:stCxn id="155" idx="3"/>
          </p:cNvCxnSpPr>
          <p:nvPr/>
        </p:nvCxnSpPr>
        <p:spPr>
          <a:xfrm>
            <a:off x="4165933" y="1132867"/>
            <a:ext cx="3471600" cy="3130500"/>
          </a:xfrm>
          <a:prstGeom prst="straightConnector1">
            <a:avLst/>
          </a:prstGeom>
          <a:noFill/>
          <a:ln w="9525" cap="flat" cmpd="sng">
            <a:solidFill>
              <a:schemeClr val="dk2"/>
            </a:solidFill>
            <a:prstDash val="solid"/>
            <a:round/>
            <a:headEnd type="none" w="sm" len="sm"/>
            <a:tailEnd type="none" w="sm" len="sm"/>
          </a:ln>
        </p:spPr>
      </p:cxnSp>
      <p:sp>
        <p:nvSpPr>
          <p:cNvPr id="159" name="Google Shape;159;p7"/>
          <p:cNvSpPr txBox="1"/>
          <p:nvPr/>
        </p:nvSpPr>
        <p:spPr>
          <a:xfrm>
            <a:off x="7564600" y="9988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AS</a:t>
            </a:r>
            <a:endParaRPr sz="1333">
              <a:solidFill>
                <a:schemeClr val="dk2"/>
              </a:solidFill>
              <a:latin typeface="Calibri"/>
              <a:ea typeface="Calibri"/>
              <a:cs typeface="Calibri"/>
              <a:sym typeface="Calibri"/>
            </a:endParaRPr>
          </a:p>
        </p:txBody>
      </p:sp>
      <p:sp>
        <p:nvSpPr>
          <p:cNvPr id="160" name="Google Shape;160;p7"/>
          <p:cNvSpPr txBox="1"/>
          <p:nvPr/>
        </p:nvSpPr>
        <p:spPr>
          <a:xfrm>
            <a:off x="7588900" y="41294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161" name="Google Shape;161;p7"/>
          <p:cNvSpPr/>
          <p:nvPr/>
        </p:nvSpPr>
        <p:spPr>
          <a:xfrm>
            <a:off x="5859133" y="2667667"/>
            <a:ext cx="976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62" name="Google Shape;162;p7"/>
          <p:cNvSpPr txBox="1"/>
          <p:nvPr/>
        </p:nvSpPr>
        <p:spPr>
          <a:xfrm>
            <a:off x="5729467" y="2298500"/>
            <a:ext cx="5568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A</a:t>
            </a:r>
            <a:endParaRPr sz="1467">
              <a:solidFill>
                <a:schemeClr val="dk2"/>
              </a:solidFill>
              <a:latin typeface="Calibri"/>
              <a:ea typeface="Calibri"/>
              <a:cs typeface="Calibri"/>
              <a:sym typeface="Calibri"/>
            </a:endParaRPr>
          </a:p>
        </p:txBody>
      </p:sp>
      <p:sp>
        <p:nvSpPr>
          <p:cNvPr id="163" name="Google Shape;163;p7"/>
          <p:cNvSpPr txBox="1"/>
          <p:nvPr/>
        </p:nvSpPr>
        <p:spPr>
          <a:xfrm>
            <a:off x="4268633" y="5624867"/>
            <a:ext cx="3052400" cy="8568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2400">
                <a:solidFill>
                  <a:schemeClr val="dk2"/>
                </a:solidFill>
                <a:latin typeface="Calibri"/>
                <a:ea typeface="Calibri"/>
                <a:cs typeface="Calibri"/>
                <a:sym typeface="Calibri"/>
              </a:rPr>
              <a:t>Krugman’s Forecast</a:t>
            </a:r>
            <a:endParaRPr sz="2400">
              <a:solidFill>
                <a:schemeClr val="dk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cxnSp>
        <p:nvCxnSpPr>
          <p:cNvPr id="168" name="Google Shape;168;p8"/>
          <p:cNvCxnSpPr/>
          <p:nvPr/>
        </p:nvCxnSpPr>
        <p:spPr>
          <a:xfrm rot="10800000">
            <a:off x="3508133" y="742967"/>
            <a:ext cx="24400" cy="4190400"/>
          </a:xfrm>
          <a:prstGeom prst="straightConnector1">
            <a:avLst/>
          </a:prstGeom>
          <a:noFill/>
          <a:ln w="9525" cap="flat" cmpd="sng">
            <a:solidFill>
              <a:schemeClr val="dk2"/>
            </a:solidFill>
            <a:prstDash val="solid"/>
            <a:round/>
            <a:headEnd type="none" w="sm" len="sm"/>
            <a:tailEnd type="triangle" w="med" len="med"/>
          </a:ln>
        </p:spPr>
      </p:cxnSp>
      <p:cxnSp>
        <p:nvCxnSpPr>
          <p:cNvPr id="169" name="Google Shape;169;p8"/>
          <p:cNvCxnSpPr/>
          <p:nvPr/>
        </p:nvCxnSpPr>
        <p:spPr>
          <a:xfrm rot="10800000" flipH="1">
            <a:off x="3532533" y="4884833"/>
            <a:ext cx="4531600" cy="12000"/>
          </a:xfrm>
          <a:prstGeom prst="straightConnector1">
            <a:avLst/>
          </a:prstGeom>
          <a:noFill/>
          <a:ln w="9525" cap="flat" cmpd="sng">
            <a:solidFill>
              <a:schemeClr val="dk2"/>
            </a:solidFill>
            <a:prstDash val="solid"/>
            <a:round/>
            <a:headEnd type="none" w="sm" len="sm"/>
            <a:tailEnd type="triangle" w="med" len="med"/>
          </a:ln>
        </p:spPr>
      </p:cxnSp>
      <p:sp>
        <p:nvSpPr>
          <p:cNvPr id="170" name="Google Shape;170;p8"/>
          <p:cNvSpPr txBox="1"/>
          <p:nvPr/>
        </p:nvSpPr>
        <p:spPr>
          <a:xfrm>
            <a:off x="2874733" y="998867"/>
            <a:ext cx="12912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Price</a:t>
            </a:r>
            <a:endParaRPr sz="1467">
              <a:solidFill>
                <a:schemeClr val="dk2"/>
              </a:solidFill>
              <a:latin typeface="Calibri"/>
              <a:ea typeface="Calibri"/>
              <a:cs typeface="Calibri"/>
              <a:sym typeface="Calibri"/>
            </a:endParaRPr>
          </a:p>
        </p:txBody>
      </p:sp>
      <p:sp>
        <p:nvSpPr>
          <p:cNvPr id="171" name="Google Shape;171;p8"/>
          <p:cNvSpPr txBox="1"/>
          <p:nvPr/>
        </p:nvSpPr>
        <p:spPr>
          <a:xfrm>
            <a:off x="7320900" y="4823767"/>
            <a:ext cx="1181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Output</a:t>
            </a:r>
            <a:endParaRPr sz="1467">
              <a:solidFill>
                <a:schemeClr val="dk2"/>
              </a:solidFill>
              <a:latin typeface="Calibri"/>
              <a:ea typeface="Calibri"/>
              <a:cs typeface="Calibri"/>
              <a:sym typeface="Calibri"/>
            </a:endParaRPr>
          </a:p>
        </p:txBody>
      </p:sp>
      <p:cxnSp>
        <p:nvCxnSpPr>
          <p:cNvPr id="172" name="Google Shape;172;p8"/>
          <p:cNvCxnSpPr/>
          <p:nvPr/>
        </p:nvCxnSpPr>
        <p:spPr>
          <a:xfrm rot="10800000" flipH="1">
            <a:off x="3910100" y="1224167"/>
            <a:ext cx="3678800" cy="3228000"/>
          </a:xfrm>
          <a:prstGeom prst="straightConnector1">
            <a:avLst/>
          </a:prstGeom>
          <a:noFill/>
          <a:ln w="9525" cap="flat" cmpd="sng">
            <a:solidFill>
              <a:schemeClr val="dk2"/>
            </a:solidFill>
            <a:prstDash val="solid"/>
            <a:round/>
            <a:headEnd type="none" w="sm" len="sm"/>
            <a:tailEnd type="none" w="sm" len="sm"/>
          </a:ln>
        </p:spPr>
      </p:cxnSp>
      <p:cxnSp>
        <p:nvCxnSpPr>
          <p:cNvPr id="173" name="Google Shape;173;p8"/>
          <p:cNvCxnSpPr>
            <a:stCxn id="170" idx="3"/>
          </p:cNvCxnSpPr>
          <p:nvPr/>
        </p:nvCxnSpPr>
        <p:spPr>
          <a:xfrm>
            <a:off x="4165933" y="1132867"/>
            <a:ext cx="3471600" cy="3130500"/>
          </a:xfrm>
          <a:prstGeom prst="straightConnector1">
            <a:avLst/>
          </a:prstGeom>
          <a:noFill/>
          <a:ln w="9525" cap="flat" cmpd="sng">
            <a:solidFill>
              <a:schemeClr val="dk2"/>
            </a:solidFill>
            <a:prstDash val="solid"/>
            <a:round/>
            <a:headEnd type="none" w="sm" len="sm"/>
            <a:tailEnd type="none" w="sm" len="sm"/>
          </a:ln>
        </p:spPr>
      </p:cxnSp>
      <p:sp>
        <p:nvSpPr>
          <p:cNvPr id="174" name="Google Shape;174;p8"/>
          <p:cNvSpPr txBox="1"/>
          <p:nvPr/>
        </p:nvSpPr>
        <p:spPr>
          <a:xfrm>
            <a:off x="7564600" y="9988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AS</a:t>
            </a:r>
            <a:endParaRPr sz="1333">
              <a:solidFill>
                <a:schemeClr val="dk2"/>
              </a:solidFill>
              <a:latin typeface="Calibri"/>
              <a:ea typeface="Calibri"/>
              <a:cs typeface="Calibri"/>
              <a:sym typeface="Calibri"/>
            </a:endParaRPr>
          </a:p>
        </p:txBody>
      </p:sp>
      <p:sp>
        <p:nvSpPr>
          <p:cNvPr id="175" name="Google Shape;175;p8"/>
          <p:cNvSpPr txBox="1"/>
          <p:nvPr/>
        </p:nvSpPr>
        <p:spPr>
          <a:xfrm>
            <a:off x="7588900" y="41294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176" name="Google Shape;176;p8"/>
          <p:cNvSpPr/>
          <p:nvPr/>
        </p:nvSpPr>
        <p:spPr>
          <a:xfrm>
            <a:off x="5859133" y="2667667"/>
            <a:ext cx="976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77" name="Google Shape;177;p8"/>
          <p:cNvSpPr txBox="1"/>
          <p:nvPr/>
        </p:nvSpPr>
        <p:spPr>
          <a:xfrm>
            <a:off x="5729467" y="2298500"/>
            <a:ext cx="5568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A</a:t>
            </a:r>
            <a:endParaRPr sz="1467">
              <a:solidFill>
                <a:schemeClr val="dk2"/>
              </a:solidFill>
              <a:latin typeface="Calibri"/>
              <a:ea typeface="Calibri"/>
              <a:cs typeface="Calibri"/>
              <a:sym typeface="Calibri"/>
            </a:endParaRPr>
          </a:p>
        </p:txBody>
      </p:sp>
      <p:sp>
        <p:nvSpPr>
          <p:cNvPr id="178" name="Google Shape;178;p8"/>
          <p:cNvSpPr txBox="1"/>
          <p:nvPr/>
        </p:nvSpPr>
        <p:spPr>
          <a:xfrm>
            <a:off x="4272133" y="5869767"/>
            <a:ext cx="3052400" cy="8568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2400">
                <a:solidFill>
                  <a:schemeClr val="dk2"/>
                </a:solidFill>
                <a:latin typeface="Calibri"/>
                <a:ea typeface="Calibri"/>
                <a:cs typeface="Calibri"/>
                <a:sym typeface="Calibri"/>
              </a:rPr>
              <a:t>Krugman’s Warning</a:t>
            </a:r>
            <a:endParaRPr sz="2400">
              <a:solidFill>
                <a:schemeClr val="dk2"/>
              </a:solidFill>
              <a:latin typeface="Calibri"/>
              <a:ea typeface="Calibri"/>
              <a:cs typeface="Calibri"/>
              <a:sym typeface="Calibri"/>
            </a:endParaRPr>
          </a:p>
        </p:txBody>
      </p:sp>
      <p:sp>
        <p:nvSpPr>
          <p:cNvPr id="179" name="Google Shape;179;p8"/>
          <p:cNvSpPr/>
          <p:nvPr/>
        </p:nvSpPr>
        <p:spPr>
          <a:xfrm>
            <a:off x="5241967" y="3210433"/>
            <a:ext cx="976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180" name="Google Shape;180;p8"/>
          <p:cNvCxnSpPr/>
          <p:nvPr/>
        </p:nvCxnSpPr>
        <p:spPr>
          <a:xfrm>
            <a:off x="3640467" y="1870200"/>
            <a:ext cx="3369200" cy="2841200"/>
          </a:xfrm>
          <a:prstGeom prst="straightConnector1">
            <a:avLst/>
          </a:prstGeom>
          <a:noFill/>
          <a:ln w="9525" cap="flat" cmpd="sng">
            <a:solidFill>
              <a:schemeClr val="dk2"/>
            </a:solidFill>
            <a:prstDash val="dash"/>
            <a:round/>
            <a:headEnd type="none" w="sm" len="sm"/>
            <a:tailEnd type="none" w="sm" len="sm"/>
          </a:ln>
        </p:spPr>
      </p:cxnSp>
      <p:sp>
        <p:nvSpPr>
          <p:cNvPr id="181" name="Google Shape;181;p8"/>
          <p:cNvSpPr txBox="1"/>
          <p:nvPr/>
        </p:nvSpPr>
        <p:spPr>
          <a:xfrm>
            <a:off x="6919000" y="45345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182" name="Google Shape;182;p8"/>
          <p:cNvSpPr txBox="1"/>
          <p:nvPr/>
        </p:nvSpPr>
        <p:spPr>
          <a:xfrm>
            <a:off x="5033767" y="2740867"/>
            <a:ext cx="514000" cy="39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C</a:t>
            </a:r>
            <a:endParaRPr sz="1467">
              <a:solidFill>
                <a:schemeClr val="dk2"/>
              </a:solidFill>
              <a:latin typeface="Calibri"/>
              <a:ea typeface="Calibri"/>
              <a:cs typeface="Calibri"/>
              <a:sym typeface="Calibri"/>
            </a:endParaRPr>
          </a:p>
        </p:txBody>
      </p:sp>
      <p:cxnSp>
        <p:nvCxnSpPr>
          <p:cNvPr id="183" name="Google Shape;183;p8"/>
          <p:cNvCxnSpPr/>
          <p:nvPr/>
        </p:nvCxnSpPr>
        <p:spPr>
          <a:xfrm flipH="1">
            <a:off x="5882067" y="5153767"/>
            <a:ext cx="713600" cy="14400"/>
          </a:xfrm>
          <a:prstGeom prst="straightConnector1">
            <a:avLst/>
          </a:prstGeom>
          <a:noFill/>
          <a:ln w="9525" cap="flat" cmpd="sng">
            <a:solidFill>
              <a:schemeClr val="dk2"/>
            </a:solidFill>
            <a:prstDash val="solid"/>
            <a:round/>
            <a:headEnd type="none" w="sm" len="sm"/>
            <a:tailEnd type="triangle" w="med" len="med"/>
          </a:ln>
        </p:spPr>
      </p:cxnSp>
      <p:sp>
        <p:nvSpPr>
          <p:cNvPr id="184" name="Google Shape;184;p8"/>
          <p:cNvSpPr txBox="1"/>
          <p:nvPr/>
        </p:nvSpPr>
        <p:spPr>
          <a:xfrm>
            <a:off x="5767633" y="5282233"/>
            <a:ext cx="14564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Recession</a:t>
            </a:r>
            <a:endParaRPr sz="1467">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cxnSp>
        <p:nvCxnSpPr>
          <p:cNvPr id="189" name="Google Shape;189;p9"/>
          <p:cNvCxnSpPr/>
          <p:nvPr/>
        </p:nvCxnSpPr>
        <p:spPr>
          <a:xfrm rot="10800000">
            <a:off x="3508133" y="742967"/>
            <a:ext cx="24400" cy="4190400"/>
          </a:xfrm>
          <a:prstGeom prst="straightConnector1">
            <a:avLst/>
          </a:prstGeom>
          <a:noFill/>
          <a:ln w="9525" cap="flat" cmpd="sng">
            <a:solidFill>
              <a:schemeClr val="dk2"/>
            </a:solidFill>
            <a:prstDash val="solid"/>
            <a:round/>
            <a:headEnd type="none" w="sm" len="sm"/>
            <a:tailEnd type="triangle" w="med" len="med"/>
          </a:ln>
        </p:spPr>
      </p:cxnSp>
      <p:cxnSp>
        <p:nvCxnSpPr>
          <p:cNvPr id="190" name="Google Shape;190;p9"/>
          <p:cNvCxnSpPr/>
          <p:nvPr/>
        </p:nvCxnSpPr>
        <p:spPr>
          <a:xfrm rot="10800000" flipH="1">
            <a:off x="3532533" y="4884833"/>
            <a:ext cx="4531600" cy="12000"/>
          </a:xfrm>
          <a:prstGeom prst="straightConnector1">
            <a:avLst/>
          </a:prstGeom>
          <a:noFill/>
          <a:ln w="9525" cap="flat" cmpd="sng">
            <a:solidFill>
              <a:schemeClr val="dk2"/>
            </a:solidFill>
            <a:prstDash val="solid"/>
            <a:round/>
            <a:headEnd type="none" w="sm" len="sm"/>
            <a:tailEnd type="triangle" w="med" len="med"/>
          </a:ln>
        </p:spPr>
      </p:cxnSp>
      <p:sp>
        <p:nvSpPr>
          <p:cNvPr id="191" name="Google Shape;191;p9"/>
          <p:cNvSpPr txBox="1"/>
          <p:nvPr/>
        </p:nvSpPr>
        <p:spPr>
          <a:xfrm>
            <a:off x="2874733" y="998867"/>
            <a:ext cx="12912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Price</a:t>
            </a:r>
            <a:endParaRPr sz="1467">
              <a:solidFill>
                <a:schemeClr val="dk2"/>
              </a:solidFill>
              <a:latin typeface="Calibri"/>
              <a:ea typeface="Calibri"/>
              <a:cs typeface="Calibri"/>
              <a:sym typeface="Calibri"/>
            </a:endParaRPr>
          </a:p>
        </p:txBody>
      </p:sp>
      <p:sp>
        <p:nvSpPr>
          <p:cNvPr id="192" name="Google Shape;192;p9"/>
          <p:cNvSpPr txBox="1"/>
          <p:nvPr/>
        </p:nvSpPr>
        <p:spPr>
          <a:xfrm>
            <a:off x="7320900" y="4823767"/>
            <a:ext cx="1181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Output</a:t>
            </a:r>
            <a:endParaRPr sz="1467">
              <a:solidFill>
                <a:schemeClr val="dk2"/>
              </a:solidFill>
              <a:latin typeface="Calibri"/>
              <a:ea typeface="Calibri"/>
              <a:cs typeface="Calibri"/>
              <a:sym typeface="Calibri"/>
            </a:endParaRPr>
          </a:p>
        </p:txBody>
      </p:sp>
      <p:cxnSp>
        <p:nvCxnSpPr>
          <p:cNvPr id="193" name="Google Shape;193;p9"/>
          <p:cNvCxnSpPr/>
          <p:nvPr/>
        </p:nvCxnSpPr>
        <p:spPr>
          <a:xfrm rot="10800000" flipH="1">
            <a:off x="3910100" y="1224167"/>
            <a:ext cx="3678800" cy="3228000"/>
          </a:xfrm>
          <a:prstGeom prst="straightConnector1">
            <a:avLst/>
          </a:prstGeom>
          <a:noFill/>
          <a:ln w="9525" cap="flat" cmpd="sng">
            <a:solidFill>
              <a:schemeClr val="dk2"/>
            </a:solidFill>
            <a:prstDash val="solid"/>
            <a:round/>
            <a:headEnd type="none" w="sm" len="sm"/>
            <a:tailEnd type="none" w="sm" len="sm"/>
          </a:ln>
        </p:spPr>
      </p:cxnSp>
      <p:cxnSp>
        <p:nvCxnSpPr>
          <p:cNvPr id="194" name="Google Shape;194;p9"/>
          <p:cNvCxnSpPr>
            <a:stCxn id="191" idx="3"/>
          </p:cNvCxnSpPr>
          <p:nvPr/>
        </p:nvCxnSpPr>
        <p:spPr>
          <a:xfrm>
            <a:off x="4165933" y="1132867"/>
            <a:ext cx="3471600" cy="3130500"/>
          </a:xfrm>
          <a:prstGeom prst="straightConnector1">
            <a:avLst/>
          </a:prstGeom>
          <a:noFill/>
          <a:ln w="9525" cap="flat" cmpd="sng">
            <a:solidFill>
              <a:schemeClr val="dk2"/>
            </a:solidFill>
            <a:prstDash val="solid"/>
            <a:round/>
            <a:headEnd type="none" w="sm" len="sm"/>
            <a:tailEnd type="none" w="sm" len="sm"/>
          </a:ln>
        </p:spPr>
      </p:cxnSp>
      <p:sp>
        <p:nvSpPr>
          <p:cNvPr id="195" name="Google Shape;195;p9"/>
          <p:cNvSpPr txBox="1"/>
          <p:nvPr/>
        </p:nvSpPr>
        <p:spPr>
          <a:xfrm>
            <a:off x="7564600" y="998867"/>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AS’</a:t>
            </a:r>
            <a:endParaRPr sz="1333">
              <a:solidFill>
                <a:schemeClr val="dk2"/>
              </a:solidFill>
              <a:latin typeface="Calibri"/>
              <a:ea typeface="Calibri"/>
              <a:cs typeface="Calibri"/>
              <a:sym typeface="Calibri"/>
            </a:endParaRPr>
          </a:p>
        </p:txBody>
      </p:sp>
      <p:sp>
        <p:nvSpPr>
          <p:cNvPr id="196" name="Google Shape;196;p9"/>
          <p:cNvSpPr txBox="1"/>
          <p:nvPr/>
        </p:nvSpPr>
        <p:spPr>
          <a:xfrm>
            <a:off x="7588900" y="4129400"/>
            <a:ext cx="6456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600">
                <a:solidFill>
                  <a:schemeClr val="dk2"/>
                </a:solidFill>
                <a:latin typeface="Calibri"/>
                <a:ea typeface="Calibri"/>
                <a:cs typeface="Calibri"/>
                <a:sym typeface="Calibri"/>
              </a:rPr>
              <a:t>AD’</a:t>
            </a:r>
            <a:endParaRPr sz="1333">
              <a:solidFill>
                <a:schemeClr val="dk2"/>
              </a:solidFill>
              <a:latin typeface="Calibri"/>
              <a:ea typeface="Calibri"/>
              <a:cs typeface="Calibri"/>
              <a:sym typeface="Calibri"/>
            </a:endParaRPr>
          </a:p>
        </p:txBody>
      </p:sp>
      <p:sp>
        <p:nvSpPr>
          <p:cNvPr id="197" name="Google Shape;197;p9"/>
          <p:cNvSpPr/>
          <p:nvPr/>
        </p:nvSpPr>
        <p:spPr>
          <a:xfrm>
            <a:off x="5859133" y="2667667"/>
            <a:ext cx="97600" cy="732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98" name="Google Shape;198;p9"/>
          <p:cNvSpPr txBox="1"/>
          <p:nvPr/>
        </p:nvSpPr>
        <p:spPr>
          <a:xfrm>
            <a:off x="5729467" y="2298500"/>
            <a:ext cx="556800" cy="268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1467">
                <a:solidFill>
                  <a:schemeClr val="dk2"/>
                </a:solidFill>
                <a:latin typeface="Calibri"/>
                <a:ea typeface="Calibri"/>
                <a:cs typeface="Calibri"/>
                <a:sym typeface="Calibri"/>
              </a:rPr>
              <a:t>B</a:t>
            </a:r>
            <a:endParaRPr sz="1467">
              <a:solidFill>
                <a:schemeClr val="dk2"/>
              </a:solidFill>
              <a:latin typeface="Calibri"/>
              <a:ea typeface="Calibri"/>
              <a:cs typeface="Calibri"/>
              <a:sym typeface="Calibri"/>
            </a:endParaRPr>
          </a:p>
        </p:txBody>
      </p:sp>
      <p:sp>
        <p:nvSpPr>
          <p:cNvPr id="199" name="Google Shape;199;p9"/>
          <p:cNvSpPr txBox="1"/>
          <p:nvPr/>
        </p:nvSpPr>
        <p:spPr>
          <a:xfrm>
            <a:off x="4268633" y="5624867"/>
            <a:ext cx="3052400" cy="8568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2400">
                <a:solidFill>
                  <a:schemeClr val="dk2"/>
                </a:solidFill>
                <a:latin typeface="Calibri"/>
                <a:ea typeface="Calibri"/>
                <a:cs typeface="Calibri"/>
                <a:sym typeface="Calibri"/>
              </a:rPr>
              <a:t>Summer’s Forecast</a:t>
            </a:r>
            <a:endParaRPr sz="2400">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489</Words>
  <Application>Microsoft Macintosh PowerPoint</Application>
  <PresentationFormat>Widescreen</PresentationFormat>
  <Paragraphs>260</Paragraphs>
  <Slides>49</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The global economy: From gloom to boom?  </vt:lpstr>
      <vt:lpstr>What a difference…</vt:lpstr>
      <vt:lpstr>Forecasts vs frameworks</vt:lpstr>
      <vt:lpstr>PowerPoint Presentation</vt:lpstr>
      <vt:lpstr>PowerPoint Presentation</vt:lpstr>
      <vt:lpstr>The great policy debate</vt:lpstr>
      <vt:lpstr>PowerPoint Presentation</vt:lpstr>
      <vt:lpstr>PowerPoint Presentation</vt:lpstr>
      <vt:lpstr>PowerPoint Presentation</vt:lpstr>
      <vt:lpstr>PowerPoint Presentation</vt:lpstr>
      <vt:lpstr>The Fed’s dilemma</vt:lpstr>
      <vt:lpstr>And the Fed decided to…</vt:lpstr>
      <vt:lpstr>Finally…agreement!</vt:lpstr>
      <vt:lpstr>The miracle of 2023</vt:lpstr>
      <vt:lpstr> </vt:lpstr>
      <vt:lpstr>The “soft landing”</vt:lpstr>
      <vt:lpstr>Labor Force Participation Rate : 25-54 years </vt:lpstr>
      <vt:lpstr>PowerPoint Presentation</vt:lpstr>
      <vt:lpstr>Outlook for 2024</vt:lpstr>
      <vt:lpstr>Consumers are out of ammunition</vt:lpstr>
      <vt:lpstr>Fed has signalled it might cut rates</vt:lpstr>
      <vt:lpstr>But inflation is still above 2 percent target</vt:lpstr>
      <vt:lpstr>Watch the labour market!</vt:lpstr>
      <vt:lpstr>PowerPoint Presentation</vt:lpstr>
      <vt:lpstr>PowerPoint Presentation</vt:lpstr>
      <vt:lpstr>PowerPoint Presentation</vt:lpstr>
      <vt:lpstr>PowerPoint Presentation</vt:lpstr>
      <vt:lpstr>And now for something different…</vt:lpstr>
      <vt:lpstr>The India puzzle</vt:lpstr>
      <vt:lpstr>Roaring back from pandemic</vt:lpstr>
      <vt:lpstr>But core inflation falling</vt:lpstr>
      <vt:lpstr>Even with accommodative monetary policy</vt:lpstr>
      <vt:lpstr>Unlike US, service inflation falling</vt:lpstr>
      <vt:lpstr>Investment weak</vt:lpstr>
      <vt:lpstr>Two possible explanations</vt:lpstr>
      <vt:lpstr>Integrated India</vt:lpstr>
      <vt:lpstr>The three waves</vt:lpstr>
      <vt:lpstr>2021: goods exports jumped 38 percent</vt:lpstr>
      <vt:lpstr>2022: service exports soared 27 percent</vt:lpstr>
      <vt:lpstr>2023: massive housing boom</vt:lpstr>
      <vt:lpstr>Resolving the puzzles</vt:lpstr>
      <vt:lpstr>Recovery is K-shaped</vt:lpstr>
      <vt:lpstr>Weak services demand</vt:lpstr>
      <vt:lpstr>Credit boom</vt:lpstr>
      <vt:lpstr>Looking forward</vt:lpstr>
      <vt:lpstr>Investment: still in the doldrums</vt:lpstr>
      <vt:lpstr>Export booms have subsided</vt:lpstr>
      <vt:lpstr>What’s next?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economy: From gloom to boom?  </dc:title>
  <dc:creator>josh felman</dc:creator>
  <cp:lastModifiedBy>Darshna Jain</cp:lastModifiedBy>
  <cp:revision>3</cp:revision>
  <dcterms:created xsi:type="dcterms:W3CDTF">2022-10-14T18:04:09Z</dcterms:created>
  <dcterms:modified xsi:type="dcterms:W3CDTF">2023-12-15T05:22:19Z</dcterms:modified>
</cp:coreProperties>
</file>