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8" r:id="rId3"/>
    <p:sldId id="301" r:id="rId4"/>
    <p:sldId id="307" r:id="rId5"/>
    <p:sldId id="308" r:id="rId6"/>
    <p:sldId id="309" r:id="rId7"/>
    <p:sldId id="313" r:id="rId8"/>
    <p:sldId id="315" r:id="rId9"/>
    <p:sldId id="312" r:id="rId10"/>
    <p:sldId id="316" r:id="rId11"/>
    <p:sldId id="317" r:id="rId12"/>
    <p:sldId id="314" r:id="rId13"/>
    <p:sldId id="31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11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3873EE-C5C1-4822-8FC7-EA25DE245E03}" v="4815" dt="2023-12-14T07:11:36.5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984" autoAdjust="0"/>
    <p:restoredTop sz="94660"/>
  </p:normalViewPr>
  <p:slideViewPr>
    <p:cSldViewPr snapToGrid="0" snapToObjects="1">
      <p:cViewPr varScale="1">
        <p:scale>
          <a:sx n="70" d="100"/>
          <a:sy n="70" d="100"/>
        </p:scale>
        <p:origin x="74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haw" userId="83af373dd994b519" providerId="LiveId" clId="{5D3873EE-C5C1-4822-8FC7-EA25DE245E03}"/>
    <pc:docChg chg="undo custSel addSld delSld modSld sldOrd">
      <pc:chgData name="Matthew Shaw" userId="83af373dd994b519" providerId="LiveId" clId="{5D3873EE-C5C1-4822-8FC7-EA25DE245E03}" dt="2023-12-14T07:19:38.051" v="10281" actId="20577"/>
      <pc:docMkLst>
        <pc:docMk/>
      </pc:docMkLst>
      <pc:sldChg chg="modSp mod">
        <pc:chgData name="Matthew Shaw" userId="83af373dd994b519" providerId="LiveId" clId="{5D3873EE-C5C1-4822-8FC7-EA25DE245E03}" dt="2023-12-13T04:25:21.894" v="71" actId="20577"/>
        <pc:sldMkLst>
          <pc:docMk/>
          <pc:sldMk cId="3120401139" sldId="256"/>
        </pc:sldMkLst>
        <pc:spChg chg="mod">
          <ac:chgData name="Matthew Shaw" userId="83af373dd994b519" providerId="LiveId" clId="{5D3873EE-C5C1-4822-8FC7-EA25DE245E03}" dt="2023-12-13T04:25:21.894" v="71" actId="20577"/>
          <ac:spMkLst>
            <pc:docMk/>
            <pc:sldMk cId="3120401139" sldId="256"/>
            <ac:spMk id="8" creationId="{00000000-0000-0000-0000-000000000000}"/>
          </ac:spMkLst>
        </pc:spChg>
      </pc:sldChg>
      <pc:sldChg chg="modSp mod modAnim">
        <pc:chgData name="Matthew Shaw" userId="83af373dd994b519" providerId="LiveId" clId="{5D3873EE-C5C1-4822-8FC7-EA25DE245E03}" dt="2023-12-13T06:03:49.936" v="7197" actId="20577"/>
        <pc:sldMkLst>
          <pc:docMk/>
          <pc:sldMk cId="2398961989" sldId="288"/>
        </pc:sldMkLst>
        <pc:spChg chg="mod">
          <ac:chgData name="Matthew Shaw" userId="83af373dd994b519" providerId="LiveId" clId="{5D3873EE-C5C1-4822-8FC7-EA25DE245E03}" dt="2023-12-13T04:34:33.104" v="1168" actId="20577"/>
          <ac:spMkLst>
            <pc:docMk/>
            <pc:sldMk cId="2398961989" sldId="288"/>
            <ac:spMk id="11" creationId="{00000000-0000-0000-0000-000000000000}"/>
          </ac:spMkLst>
        </pc:spChg>
        <pc:spChg chg="mod">
          <ac:chgData name="Matthew Shaw" userId="83af373dd994b519" providerId="LiveId" clId="{5D3873EE-C5C1-4822-8FC7-EA25DE245E03}" dt="2023-12-13T06:03:49.936" v="7197" actId="20577"/>
          <ac:spMkLst>
            <pc:docMk/>
            <pc:sldMk cId="2398961989" sldId="288"/>
            <ac:spMk id="12" creationId="{00000000-0000-0000-0000-000000000000}"/>
          </ac:spMkLst>
        </pc:spChg>
      </pc:sldChg>
      <pc:sldChg chg="del">
        <pc:chgData name="Matthew Shaw" userId="83af373dd994b519" providerId="LiveId" clId="{5D3873EE-C5C1-4822-8FC7-EA25DE245E03}" dt="2023-12-13T05:17:29.179" v="5688" actId="47"/>
        <pc:sldMkLst>
          <pc:docMk/>
          <pc:sldMk cId="1571895697" sldId="300"/>
        </pc:sldMkLst>
      </pc:sldChg>
      <pc:sldChg chg="modSp mod modAnim">
        <pc:chgData name="Matthew Shaw" userId="83af373dd994b519" providerId="LiveId" clId="{5D3873EE-C5C1-4822-8FC7-EA25DE245E03}" dt="2023-12-13T05:11:47.318" v="5244" actId="20577"/>
        <pc:sldMkLst>
          <pc:docMk/>
          <pc:sldMk cId="417758211" sldId="301"/>
        </pc:sldMkLst>
        <pc:spChg chg="mod">
          <ac:chgData name="Matthew Shaw" userId="83af373dd994b519" providerId="LiveId" clId="{5D3873EE-C5C1-4822-8FC7-EA25DE245E03}" dt="2023-12-13T04:31:50.797" v="930" actId="2711"/>
          <ac:spMkLst>
            <pc:docMk/>
            <pc:sldMk cId="417758211" sldId="301"/>
            <ac:spMk id="11" creationId="{00000000-0000-0000-0000-000000000000}"/>
          </ac:spMkLst>
        </pc:spChg>
        <pc:spChg chg="mod">
          <ac:chgData name="Matthew Shaw" userId="83af373dd994b519" providerId="LiveId" clId="{5D3873EE-C5C1-4822-8FC7-EA25DE245E03}" dt="2023-12-13T05:11:47.318" v="5244" actId="20577"/>
          <ac:spMkLst>
            <pc:docMk/>
            <pc:sldMk cId="417758211" sldId="301"/>
            <ac:spMk id="12" creationId="{00000000-0000-0000-0000-000000000000}"/>
          </ac:spMkLst>
        </pc:spChg>
      </pc:sldChg>
      <pc:sldChg chg="del">
        <pc:chgData name="Matthew Shaw" userId="83af373dd994b519" providerId="LiveId" clId="{5D3873EE-C5C1-4822-8FC7-EA25DE245E03}" dt="2023-12-13T05:17:30.677" v="5690" actId="47"/>
        <pc:sldMkLst>
          <pc:docMk/>
          <pc:sldMk cId="3599571354" sldId="302"/>
        </pc:sldMkLst>
      </pc:sldChg>
      <pc:sldChg chg="del">
        <pc:chgData name="Matthew Shaw" userId="83af373dd994b519" providerId="LiveId" clId="{5D3873EE-C5C1-4822-8FC7-EA25DE245E03}" dt="2023-12-13T05:17:31.370" v="5691" actId="47"/>
        <pc:sldMkLst>
          <pc:docMk/>
          <pc:sldMk cId="1934657574" sldId="303"/>
        </pc:sldMkLst>
      </pc:sldChg>
      <pc:sldChg chg="del">
        <pc:chgData name="Matthew Shaw" userId="83af373dd994b519" providerId="LiveId" clId="{5D3873EE-C5C1-4822-8FC7-EA25DE245E03}" dt="2023-12-13T05:17:29.841" v="5689" actId="47"/>
        <pc:sldMkLst>
          <pc:docMk/>
          <pc:sldMk cId="3168544915" sldId="304"/>
        </pc:sldMkLst>
      </pc:sldChg>
      <pc:sldChg chg="del">
        <pc:chgData name="Matthew Shaw" userId="83af373dd994b519" providerId="LiveId" clId="{5D3873EE-C5C1-4822-8FC7-EA25DE245E03}" dt="2023-12-13T05:17:32.152" v="5692" actId="47"/>
        <pc:sldMkLst>
          <pc:docMk/>
          <pc:sldMk cId="883102270" sldId="305"/>
        </pc:sldMkLst>
      </pc:sldChg>
      <pc:sldChg chg="del">
        <pc:chgData name="Matthew Shaw" userId="83af373dd994b519" providerId="LiveId" clId="{5D3873EE-C5C1-4822-8FC7-EA25DE245E03}" dt="2023-12-13T05:17:32.867" v="5693" actId="47"/>
        <pc:sldMkLst>
          <pc:docMk/>
          <pc:sldMk cId="2030131233" sldId="306"/>
        </pc:sldMkLst>
      </pc:sldChg>
      <pc:sldChg chg="modSp add mod modAnim">
        <pc:chgData name="Matthew Shaw" userId="83af373dd994b519" providerId="LiveId" clId="{5D3873EE-C5C1-4822-8FC7-EA25DE245E03}" dt="2023-12-13T05:08:44.109" v="5080" actId="20577"/>
        <pc:sldMkLst>
          <pc:docMk/>
          <pc:sldMk cId="1378554837" sldId="307"/>
        </pc:sldMkLst>
        <pc:spChg chg="mod">
          <ac:chgData name="Matthew Shaw" userId="83af373dd994b519" providerId="LiveId" clId="{5D3873EE-C5C1-4822-8FC7-EA25DE245E03}" dt="2023-12-13T05:08:44.109" v="5080" actId="20577"/>
          <ac:spMkLst>
            <pc:docMk/>
            <pc:sldMk cId="1378554837" sldId="307"/>
            <ac:spMk id="11" creationId="{00000000-0000-0000-0000-000000000000}"/>
          </ac:spMkLst>
        </pc:spChg>
        <pc:spChg chg="mod">
          <ac:chgData name="Matthew Shaw" userId="83af373dd994b519" providerId="LiveId" clId="{5D3873EE-C5C1-4822-8FC7-EA25DE245E03}" dt="2023-12-13T04:51:33.439" v="3630" actId="20577"/>
          <ac:spMkLst>
            <pc:docMk/>
            <pc:sldMk cId="1378554837" sldId="307"/>
            <ac:spMk id="12" creationId="{00000000-0000-0000-0000-000000000000}"/>
          </ac:spMkLst>
        </pc:spChg>
      </pc:sldChg>
      <pc:sldChg chg="modSp add mod modAnim">
        <pc:chgData name="Matthew Shaw" userId="83af373dd994b519" providerId="LiveId" clId="{5D3873EE-C5C1-4822-8FC7-EA25DE245E03}" dt="2023-12-13T05:40:01.562" v="7040"/>
        <pc:sldMkLst>
          <pc:docMk/>
          <pc:sldMk cId="2250747771" sldId="308"/>
        </pc:sldMkLst>
        <pc:spChg chg="mod">
          <ac:chgData name="Matthew Shaw" userId="83af373dd994b519" providerId="LiveId" clId="{5D3873EE-C5C1-4822-8FC7-EA25DE245E03}" dt="2023-12-13T05:11:24.531" v="5205" actId="20577"/>
          <ac:spMkLst>
            <pc:docMk/>
            <pc:sldMk cId="2250747771" sldId="308"/>
            <ac:spMk id="12" creationId="{00000000-0000-0000-0000-000000000000}"/>
          </ac:spMkLst>
        </pc:spChg>
      </pc:sldChg>
      <pc:sldChg chg="modSp add mod modAnim">
        <pc:chgData name="Matthew Shaw" userId="83af373dd994b519" providerId="LiveId" clId="{5D3873EE-C5C1-4822-8FC7-EA25DE245E03}" dt="2023-12-13T05:39:43.798" v="7038"/>
        <pc:sldMkLst>
          <pc:docMk/>
          <pc:sldMk cId="2096354972" sldId="309"/>
        </pc:sldMkLst>
        <pc:spChg chg="mod">
          <ac:chgData name="Matthew Shaw" userId="83af373dd994b519" providerId="LiveId" clId="{5D3873EE-C5C1-4822-8FC7-EA25DE245E03}" dt="2023-12-13T05:02:31.247" v="4723" actId="20577"/>
          <ac:spMkLst>
            <pc:docMk/>
            <pc:sldMk cId="2096354972" sldId="309"/>
            <ac:spMk id="11" creationId="{00000000-0000-0000-0000-000000000000}"/>
          </ac:spMkLst>
        </pc:spChg>
        <pc:spChg chg="mod">
          <ac:chgData name="Matthew Shaw" userId="83af373dd994b519" providerId="LiveId" clId="{5D3873EE-C5C1-4822-8FC7-EA25DE245E03}" dt="2023-12-13T05:16:21.901" v="5687" actId="115"/>
          <ac:spMkLst>
            <pc:docMk/>
            <pc:sldMk cId="2096354972" sldId="309"/>
            <ac:spMk id="12" creationId="{00000000-0000-0000-0000-000000000000}"/>
          </ac:spMkLst>
        </pc:spChg>
      </pc:sldChg>
      <pc:sldChg chg="modSp add del mod ord">
        <pc:chgData name="Matthew Shaw" userId="83af373dd994b519" providerId="LiveId" clId="{5D3873EE-C5C1-4822-8FC7-EA25DE245E03}" dt="2023-12-14T05:10:10.408" v="8605" actId="47"/>
        <pc:sldMkLst>
          <pc:docMk/>
          <pc:sldMk cId="1057448126" sldId="310"/>
        </pc:sldMkLst>
        <pc:spChg chg="mod">
          <ac:chgData name="Matthew Shaw" userId="83af373dd994b519" providerId="LiveId" clId="{5D3873EE-C5C1-4822-8FC7-EA25DE245E03}" dt="2023-12-13T06:38:22.337" v="8601" actId="6549"/>
          <ac:spMkLst>
            <pc:docMk/>
            <pc:sldMk cId="1057448126" sldId="310"/>
            <ac:spMk id="11" creationId="{00000000-0000-0000-0000-000000000000}"/>
          </ac:spMkLst>
        </pc:spChg>
        <pc:spChg chg="mod">
          <ac:chgData name="Matthew Shaw" userId="83af373dd994b519" providerId="LiveId" clId="{5D3873EE-C5C1-4822-8FC7-EA25DE245E03}" dt="2023-12-13T05:32:43.213" v="6952" actId="1035"/>
          <ac:spMkLst>
            <pc:docMk/>
            <pc:sldMk cId="1057448126" sldId="310"/>
            <ac:spMk id="12" creationId="{00000000-0000-0000-0000-000000000000}"/>
          </ac:spMkLst>
        </pc:spChg>
      </pc:sldChg>
      <pc:sldChg chg="modSp add del mod ord">
        <pc:chgData name="Matthew Shaw" userId="83af373dd994b519" providerId="LiveId" clId="{5D3873EE-C5C1-4822-8FC7-EA25DE245E03}" dt="2023-12-13T05:25:37.532" v="6398" actId="47"/>
        <pc:sldMkLst>
          <pc:docMk/>
          <pc:sldMk cId="1656979420" sldId="311"/>
        </pc:sldMkLst>
        <pc:spChg chg="mod">
          <ac:chgData name="Matthew Shaw" userId="83af373dd994b519" providerId="LiveId" clId="{5D3873EE-C5C1-4822-8FC7-EA25DE245E03}" dt="2023-12-13T05:19:34.296" v="5802" actId="20577"/>
          <ac:spMkLst>
            <pc:docMk/>
            <pc:sldMk cId="1656979420" sldId="311"/>
            <ac:spMk id="11" creationId="{00000000-0000-0000-0000-000000000000}"/>
          </ac:spMkLst>
        </pc:spChg>
        <pc:spChg chg="mod">
          <ac:chgData name="Matthew Shaw" userId="83af373dd994b519" providerId="LiveId" clId="{5D3873EE-C5C1-4822-8FC7-EA25DE245E03}" dt="2023-12-13T05:19:49.885" v="5805" actId="20577"/>
          <ac:spMkLst>
            <pc:docMk/>
            <pc:sldMk cId="1656979420" sldId="311"/>
            <ac:spMk id="12" creationId="{00000000-0000-0000-0000-000000000000}"/>
          </ac:spMkLst>
        </pc:spChg>
      </pc:sldChg>
      <pc:sldChg chg="modSp add mod">
        <pc:chgData name="Matthew Shaw" userId="83af373dd994b519" providerId="LiveId" clId="{5D3873EE-C5C1-4822-8FC7-EA25DE245E03}" dt="2023-12-14T05:10:04.794" v="8604" actId="20577"/>
        <pc:sldMkLst>
          <pc:docMk/>
          <pc:sldMk cId="1361094950" sldId="312"/>
        </pc:sldMkLst>
        <pc:spChg chg="mod">
          <ac:chgData name="Matthew Shaw" userId="83af373dd994b519" providerId="LiveId" clId="{5D3873EE-C5C1-4822-8FC7-EA25DE245E03}" dt="2023-12-13T06:38:07.784" v="8576" actId="20577"/>
          <ac:spMkLst>
            <pc:docMk/>
            <pc:sldMk cId="1361094950" sldId="312"/>
            <ac:spMk id="11" creationId="{00000000-0000-0000-0000-000000000000}"/>
          </ac:spMkLst>
        </pc:spChg>
        <pc:spChg chg="mod">
          <ac:chgData name="Matthew Shaw" userId="83af373dd994b519" providerId="LiveId" clId="{5D3873EE-C5C1-4822-8FC7-EA25DE245E03}" dt="2023-12-14T05:10:04.794" v="8604" actId="20577"/>
          <ac:spMkLst>
            <pc:docMk/>
            <pc:sldMk cId="1361094950" sldId="312"/>
            <ac:spMk id="12" creationId="{00000000-0000-0000-0000-000000000000}"/>
          </ac:spMkLst>
        </pc:spChg>
      </pc:sldChg>
      <pc:sldChg chg="modSp add mod modAnim">
        <pc:chgData name="Matthew Shaw" userId="83af373dd994b519" providerId="LiveId" clId="{5D3873EE-C5C1-4822-8FC7-EA25DE245E03}" dt="2023-12-13T05:26:20.188" v="6403"/>
        <pc:sldMkLst>
          <pc:docMk/>
          <pc:sldMk cId="672576699" sldId="313"/>
        </pc:sldMkLst>
        <pc:spChg chg="mod">
          <ac:chgData name="Matthew Shaw" userId="83af373dd994b519" providerId="LiveId" clId="{5D3873EE-C5C1-4822-8FC7-EA25DE245E03}" dt="2023-12-13T05:25:24.414" v="6397" actId="113"/>
          <ac:spMkLst>
            <pc:docMk/>
            <pc:sldMk cId="672576699" sldId="313"/>
            <ac:spMk id="12" creationId="{00000000-0000-0000-0000-000000000000}"/>
          </ac:spMkLst>
        </pc:spChg>
      </pc:sldChg>
      <pc:sldChg chg="modSp add del mod ord">
        <pc:chgData name="Matthew Shaw" userId="83af373dd994b519" providerId="LiveId" clId="{5D3873EE-C5C1-4822-8FC7-EA25DE245E03}" dt="2023-12-13T05:31:29.045" v="6879" actId="2696"/>
        <pc:sldMkLst>
          <pc:docMk/>
          <pc:sldMk cId="181035551" sldId="314"/>
        </pc:sldMkLst>
        <pc:spChg chg="mod">
          <ac:chgData name="Matthew Shaw" userId="83af373dd994b519" providerId="LiveId" clId="{5D3873EE-C5C1-4822-8FC7-EA25DE245E03}" dt="2023-12-13T05:28:52.019" v="6566" actId="20577"/>
          <ac:spMkLst>
            <pc:docMk/>
            <pc:sldMk cId="181035551" sldId="314"/>
            <ac:spMk id="11" creationId="{00000000-0000-0000-0000-000000000000}"/>
          </ac:spMkLst>
        </pc:spChg>
      </pc:sldChg>
      <pc:sldChg chg="modSp add mod">
        <pc:chgData name="Matthew Shaw" userId="83af373dd994b519" providerId="LiveId" clId="{5D3873EE-C5C1-4822-8FC7-EA25DE245E03}" dt="2023-12-14T07:19:04.510" v="10238" actId="6549"/>
        <pc:sldMkLst>
          <pc:docMk/>
          <pc:sldMk cId="355999823" sldId="314"/>
        </pc:sldMkLst>
        <pc:spChg chg="mod">
          <ac:chgData name="Matthew Shaw" userId="83af373dd994b519" providerId="LiveId" clId="{5D3873EE-C5C1-4822-8FC7-EA25DE245E03}" dt="2023-12-13T06:38:12.522" v="8577" actId="20577"/>
          <ac:spMkLst>
            <pc:docMk/>
            <pc:sldMk cId="355999823" sldId="314"/>
            <ac:spMk id="11" creationId="{00000000-0000-0000-0000-000000000000}"/>
          </ac:spMkLst>
        </pc:spChg>
        <pc:spChg chg="mod">
          <ac:chgData name="Matthew Shaw" userId="83af373dd994b519" providerId="LiveId" clId="{5D3873EE-C5C1-4822-8FC7-EA25DE245E03}" dt="2023-12-14T07:19:04.510" v="10238" actId="6549"/>
          <ac:spMkLst>
            <pc:docMk/>
            <pc:sldMk cId="355999823" sldId="314"/>
            <ac:spMk id="12" creationId="{00000000-0000-0000-0000-000000000000}"/>
          </ac:spMkLst>
        </pc:spChg>
      </pc:sldChg>
      <pc:sldChg chg="add del">
        <pc:chgData name="Matthew Shaw" userId="83af373dd994b519" providerId="LiveId" clId="{5D3873EE-C5C1-4822-8FC7-EA25DE245E03}" dt="2023-12-13T05:39:04.704" v="7031" actId="47"/>
        <pc:sldMkLst>
          <pc:docMk/>
          <pc:sldMk cId="4164066968" sldId="314"/>
        </pc:sldMkLst>
      </pc:sldChg>
      <pc:sldChg chg="addSp delSp modSp add mod modAnim">
        <pc:chgData name="Matthew Shaw" userId="83af373dd994b519" providerId="LiveId" clId="{5D3873EE-C5C1-4822-8FC7-EA25DE245E03}" dt="2023-12-13T06:37:12.151" v="8575"/>
        <pc:sldMkLst>
          <pc:docMk/>
          <pc:sldMk cId="3453259867" sldId="315"/>
        </pc:sldMkLst>
        <pc:spChg chg="add mod">
          <ac:chgData name="Matthew Shaw" userId="83af373dd994b519" providerId="LiveId" clId="{5D3873EE-C5C1-4822-8FC7-EA25DE245E03}" dt="2023-12-13T06:36:42.957" v="8572" actId="20577"/>
          <ac:spMkLst>
            <pc:docMk/>
            <pc:sldMk cId="3453259867" sldId="315"/>
            <ac:spMk id="2" creationId="{073D8BA7-4837-AA0C-0BE9-A48D2DD5FF9B}"/>
          </ac:spMkLst>
        </pc:spChg>
        <pc:spChg chg="mod">
          <ac:chgData name="Matthew Shaw" userId="83af373dd994b519" providerId="LiveId" clId="{5D3873EE-C5C1-4822-8FC7-EA25DE245E03}" dt="2023-12-13T06:33:24.981" v="8264" actId="6549"/>
          <ac:spMkLst>
            <pc:docMk/>
            <pc:sldMk cId="3453259867" sldId="315"/>
            <ac:spMk id="11" creationId="{00000000-0000-0000-0000-000000000000}"/>
          </ac:spMkLst>
        </pc:spChg>
        <pc:spChg chg="del mod">
          <ac:chgData name="Matthew Shaw" userId="83af373dd994b519" providerId="LiveId" clId="{5D3873EE-C5C1-4822-8FC7-EA25DE245E03}" dt="2023-12-13T06:01:18.414" v="7130"/>
          <ac:spMkLst>
            <pc:docMk/>
            <pc:sldMk cId="3453259867" sldId="315"/>
            <ac:spMk id="12" creationId="{00000000-0000-0000-0000-000000000000}"/>
          </ac:spMkLst>
        </pc:spChg>
      </pc:sldChg>
      <pc:sldChg chg="modSp add mod modAnim">
        <pc:chgData name="Matthew Shaw" userId="83af373dd994b519" providerId="LiveId" clId="{5D3873EE-C5C1-4822-8FC7-EA25DE245E03}" dt="2023-12-14T07:11:36.528" v="9538"/>
        <pc:sldMkLst>
          <pc:docMk/>
          <pc:sldMk cId="2279769272" sldId="316"/>
        </pc:sldMkLst>
        <pc:spChg chg="mod">
          <ac:chgData name="Matthew Shaw" userId="83af373dd994b519" providerId="LiveId" clId="{5D3873EE-C5C1-4822-8FC7-EA25DE245E03}" dt="2023-12-14T07:06:05.812" v="9304" actId="20577"/>
          <ac:spMkLst>
            <pc:docMk/>
            <pc:sldMk cId="2279769272" sldId="316"/>
            <ac:spMk id="11" creationId="{00000000-0000-0000-0000-000000000000}"/>
          </ac:spMkLst>
        </pc:spChg>
        <pc:spChg chg="mod">
          <ac:chgData name="Matthew Shaw" userId="83af373dd994b519" providerId="LiveId" clId="{5D3873EE-C5C1-4822-8FC7-EA25DE245E03}" dt="2023-12-14T07:08:29.108" v="9460" actId="20577"/>
          <ac:spMkLst>
            <pc:docMk/>
            <pc:sldMk cId="2279769272" sldId="316"/>
            <ac:spMk id="12" creationId="{00000000-0000-0000-0000-000000000000}"/>
          </ac:spMkLst>
        </pc:spChg>
      </pc:sldChg>
      <pc:sldChg chg="modSp add mod">
        <pc:chgData name="Matthew Shaw" userId="83af373dd994b519" providerId="LiveId" clId="{5D3873EE-C5C1-4822-8FC7-EA25DE245E03}" dt="2023-12-14T07:08:48.421" v="9491" actId="20577"/>
        <pc:sldMkLst>
          <pc:docMk/>
          <pc:sldMk cId="857753395" sldId="317"/>
        </pc:sldMkLst>
        <pc:spChg chg="mod">
          <ac:chgData name="Matthew Shaw" userId="83af373dd994b519" providerId="LiveId" clId="{5D3873EE-C5C1-4822-8FC7-EA25DE245E03}" dt="2023-12-14T07:08:48.421" v="9491" actId="20577"/>
          <ac:spMkLst>
            <pc:docMk/>
            <pc:sldMk cId="857753395" sldId="317"/>
            <ac:spMk id="12" creationId="{00000000-0000-0000-0000-000000000000}"/>
          </ac:spMkLst>
        </pc:spChg>
      </pc:sldChg>
      <pc:sldChg chg="modSp add mod ord">
        <pc:chgData name="Matthew Shaw" userId="83af373dd994b519" providerId="LiveId" clId="{5D3873EE-C5C1-4822-8FC7-EA25DE245E03}" dt="2023-12-14T07:19:38.051" v="10281" actId="20577"/>
        <pc:sldMkLst>
          <pc:docMk/>
          <pc:sldMk cId="2808839437" sldId="318"/>
        </pc:sldMkLst>
        <pc:spChg chg="mod">
          <ac:chgData name="Matthew Shaw" userId="83af373dd994b519" providerId="LiveId" clId="{5D3873EE-C5C1-4822-8FC7-EA25DE245E03}" dt="2023-12-14T07:19:38.051" v="10281" actId="20577"/>
          <ac:spMkLst>
            <pc:docMk/>
            <pc:sldMk cId="2808839437" sldId="318"/>
            <ac:spMk id="8" creationId="{00000000-0000-0000-0000-000000000000}"/>
          </ac:spMkLst>
        </pc:spChg>
      </pc:sldChg>
      <pc:sldChg chg="modSp add del mod ord">
        <pc:chgData name="Matthew Shaw" userId="83af373dd994b519" providerId="LiveId" clId="{5D3873EE-C5C1-4822-8FC7-EA25DE245E03}" dt="2023-12-14T07:11:22.485" v="9537" actId="47"/>
        <pc:sldMkLst>
          <pc:docMk/>
          <pc:sldMk cId="2935037729" sldId="318"/>
        </pc:sldMkLst>
        <pc:spChg chg="mod">
          <ac:chgData name="Matthew Shaw" userId="83af373dd994b519" providerId="LiveId" clId="{5D3873EE-C5C1-4822-8FC7-EA25DE245E03}" dt="2023-12-14T07:11:16.626" v="9536" actId="20577"/>
          <ac:spMkLst>
            <pc:docMk/>
            <pc:sldMk cId="2935037729" sldId="318"/>
            <ac:spMk id="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700D98-4F0E-4139-B1C1-ED53A1825836}" type="datetimeFigureOut">
              <a:rPr lang="en-US" smtClean="0"/>
              <a:t>12/14/2023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733585-5590-42FB-A1DD-C3FAF214479E}" type="slidenum">
              <a:rPr lang="en-US" smtClean="0"/>
              <a:t>‹#›</a:t>
            </a:fld>
            <a:endParaRPr lang="en-US"/>
          </a:p>
        </p:txBody>
      </p:sp>
    </p:spTree>
    <p:extLst>
      <p:ext uri="{BB962C8B-B14F-4D97-AF65-F5344CB8AC3E}">
        <p14:creationId xmlns:p14="http://schemas.microsoft.com/office/powerpoint/2010/main" val="1744864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BFECD78-3C8E-49F2-8FAB-59489D168ABB}"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ECD78-3C8E-49F2-8FAB-59489D168ABB}"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FECD78-3C8E-49F2-8FAB-59489D168ABB}" type="datetimeFigureOut">
              <a:rPr lang="en-US" smtClean="0"/>
              <a:t>12/14/2023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FECD78-3C8E-49F2-8FAB-59489D168ABB}" type="datetimeFigureOut">
              <a:rPr lang="en-US" smtClean="0"/>
              <a:t>12/14/2023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1655" y="3886200"/>
            <a:ext cx="8018239" cy="1752600"/>
          </a:xfrm>
        </p:spPr>
        <p:txBody>
          <a:bodyPr>
            <a:noAutofit/>
          </a:bodyPr>
          <a:lstStyle/>
          <a:p>
            <a:r>
              <a:rPr lang="en-US" sz="2600" dirty="0">
                <a:latin typeface="Sabon Next LT" panose="02000500000000000000" pitchFamily="2" charset="0"/>
                <a:cs typeface="Sabon Next LT" panose="02000500000000000000" pitchFamily="2" charset="0"/>
              </a:rPr>
              <a:t>Matthew Patrick Shaw, J.D., </a:t>
            </a:r>
            <a:r>
              <a:rPr lang="en-US" sz="2600" dirty="0" err="1">
                <a:latin typeface="Sabon Next LT" panose="02000500000000000000" pitchFamily="2" charset="0"/>
                <a:cs typeface="Sabon Next LT" panose="02000500000000000000" pitchFamily="2" charset="0"/>
              </a:rPr>
              <a:t>Ed.D</a:t>
            </a:r>
            <a:r>
              <a:rPr lang="en-US" sz="2600" dirty="0">
                <a:latin typeface="Sabon Next LT" panose="02000500000000000000" pitchFamily="2" charset="0"/>
                <a:cs typeface="Sabon Next LT" panose="02000500000000000000" pitchFamily="2" charset="0"/>
              </a:rPr>
              <a:t>.</a:t>
            </a:r>
          </a:p>
          <a:p>
            <a:r>
              <a:rPr lang="en-US" sz="2600" dirty="0">
                <a:latin typeface="Sabon Next LT" panose="02000500000000000000" pitchFamily="2" charset="0"/>
                <a:cs typeface="Sabon Next LT" panose="02000500000000000000" pitchFamily="2" charset="0"/>
              </a:rPr>
              <a:t>Assistant Professor of Law</a:t>
            </a:r>
          </a:p>
          <a:p>
            <a:r>
              <a:rPr lang="en-US" sz="2600" dirty="0">
                <a:latin typeface="Sabon Next LT" panose="02000500000000000000" pitchFamily="2" charset="0"/>
                <a:cs typeface="Sabon Next LT" panose="02000500000000000000" pitchFamily="2" charset="0"/>
              </a:rPr>
              <a:t>Vanderbilt Law School</a:t>
            </a:r>
          </a:p>
          <a:p>
            <a:r>
              <a:rPr lang="en-US" sz="2600" dirty="0">
                <a:latin typeface="Sabon Next LT" panose="02000500000000000000" pitchFamily="2" charset="0"/>
                <a:cs typeface="Sabon Next LT" panose="02000500000000000000" pitchFamily="2" charset="0"/>
              </a:rPr>
              <a:t>(matthew.shaw@vanderbilt.edu)</a:t>
            </a: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2288480" cy="2210107"/>
          </a:xfrm>
          <a:prstGeom prst="rect">
            <a:avLst/>
          </a:prstGeom>
        </p:spPr>
      </p:pic>
      <p:sp>
        <p:nvSpPr>
          <p:cNvPr id="8" name="Title 1"/>
          <p:cNvSpPr>
            <a:spLocks noGrp="1"/>
          </p:cNvSpPr>
          <p:nvPr>
            <p:ph type="ctrTitle"/>
          </p:nvPr>
        </p:nvSpPr>
        <p:spPr>
          <a:xfrm>
            <a:off x="0" y="2130425"/>
            <a:ext cx="9144000" cy="1470025"/>
          </a:xfrm>
        </p:spPr>
        <p:txBody>
          <a:bodyPr>
            <a:normAutofit/>
          </a:bodyPr>
          <a:lstStyle/>
          <a:p>
            <a:r>
              <a:rPr lang="en-US" dirty="0">
                <a:latin typeface="Sabon Next LT" panose="02000500000000000000" pitchFamily="2" charset="0"/>
                <a:ea typeface="AppleMyungjo"/>
                <a:cs typeface="Sabon Next LT" panose="02000500000000000000" pitchFamily="2" charset="0"/>
              </a:rPr>
              <a:t>The Public Right to Education: </a:t>
            </a:r>
            <a:br>
              <a:rPr lang="en-US" dirty="0">
                <a:latin typeface="Sabon Next LT" panose="02000500000000000000" pitchFamily="2" charset="0"/>
                <a:ea typeface="AppleMyungjo"/>
                <a:cs typeface="Sabon Next LT" panose="02000500000000000000" pitchFamily="2" charset="0"/>
              </a:rPr>
            </a:br>
            <a:r>
              <a:rPr lang="en-US" dirty="0">
                <a:latin typeface="Sabon Next LT" panose="02000500000000000000" pitchFamily="2" charset="0"/>
                <a:ea typeface="AppleMyungjo"/>
                <a:cs typeface="Sabon Next LT" panose="02000500000000000000" pitchFamily="2" charset="0"/>
              </a:rPr>
              <a:t>A Comparative Law Perspective</a:t>
            </a:r>
          </a:p>
        </p:txBody>
      </p:sp>
    </p:spTree>
    <p:extLst>
      <p:ext uri="{BB962C8B-B14F-4D97-AF65-F5344CB8AC3E}">
        <p14:creationId xmlns:p14="http://schemas.microsoft.com/office/powerpoint/2010/main" val="3120401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911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Indian Constitution</a:t>
            </a:r>
          </a:p>
        </p:txBody>
      </p:sp>
      <p:sp>
        <p:nvSpPr>
          <p:cNvPr id="12" name="TextBox 11"/>
          <p:cNvSpPr txBox="1"/>
          <p:nvPr/>
        </p:nvSpPr>
        <p:spPr>
          <a:xfrm>
            <a:off x="0" y="755384"/>
            <a:ext cx="9144000" cy="5632311"/>
          </a:xfrm>
          <a:prstGeom prst="rect">
            <a:avLst/>
          </a:prstGeom>
          <a:noFill/>
        </p:spPr>
        <p:txBody>
          <a:bodyPr wrap="square" rtlCol="0">
            <a:spAutoFit/>
          </a:bodyPr>
          <a:lstStyle/>
          <a:p>
            <a:pPr algn="just"/>
            <a:endParaRPr lang="en-US" sz="1200" dirty="0">
              <a:solidFill>
                <a:schemeClr val="bg1"/>
              </a:solidFill>
              <a:latin typeface="Sabon Next LT" panose="02000500000000000000" pitchFamily="2" charset="0"/>
              <a:cs typeface="Sabon Next LT" panose="02000500000000000000" pitchFamily="2" charset="0"/>
            </a:endParaRPr>
          </a:p>
          <a:p>
            <a:pPr algn="just"/>
            <a:r>
              <a:rPr lang="en-US" sz="2800" b="1" u="sng" dirty="0">
                <a:solidFill>
                  <a:schemeClr val="bg1"/>
                </a:solidFill>
                <a:latin typeface="Sabon Next LT" panose="02000500000000000000" pitchFamily="2" charset="0"/>
                <a:cs typeface="Sabon Next LT" panose="02000500000000000000" pitchFamily="2" charset="0"/>
              </a:rPr>
              <a:t>Fundamental Rights</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14</a:t>
            </a:r>
            <a:r>
              <a:rPr lang="en-US" sz="2800" dirty="0">
                <a:solidFill>
                  <a:schemeClr val="bg1"/>
                </a:solidFill>
                <a:latin typeface="Sabon Next LT" panose="02000500000000000000" pitchFamily="2" charset="0"/>
                <a:cs typeface="Sabon Next LT" panose="02000500000000000000" pitchFamily="2" charset="0"/>
              </a:rPr>
              <a:t>: equal protection under law</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15: </a:t>
            </a:r>
            <a:r>
              <a:rPr lang="en-US" sz="2800" dirty="0">
                <a:solidFill>
                  <a:schemeClr val="bg1"/>
                </a:solidFill>
                <a:latin typeface="Sabon Next LT" panose="02000500000000000000" pitchFamily="2" charset="0"/>
                <a:cs typeface="Sabon Next LT" panose="02000500000000000000" pitchFamily="2" charset="0"/>
              </a:rPr>
              <a:t>anti-discrimination (state and private)</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16</a:t>
            </a:r>
            <a:r>
              <a:rPr lang="en-US" sz="2800" dirty="0">
                <a:solidFill>
                  <a:schemeClr val="bg1"/>
                </a:solidFill>
                <a:latin typeface="Sabon Next LT" panose="02000500000000000000" pitchFamily="2" charset="0"/>
                <a:cs typeface="Sabon Next LT" panose="02000500000000000000" pitchFamily="2" charset="0"/>
              </a:rPr>
              <a:t>: equality of opportunity (against state only)</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21</a:t>
            </a:r>
            <a:r>
              <a:rPr lang="en-US" sz="2800" dirty="0">
                <a:solidFill>
                  <a:schemeClr val="bg1"/>
                </a:solidFill>
                <a:latin typeface="Sabon Next LT" panose="02000500000000000000" pitchFamily="2" charset="0"/>
                <a:cs typeface="Sabon Next LT" panose="02000500000000000000" pitchFamily="2" charset="0"/>
              </a:rPr>
              <a:t>: </a:t>
            </a:r>
            <a:r>
              <a:rPr lang="en-US" sz="2800" b="1" dirty="0">
                <a:solidFill>
                  <a:schemeClr val="bg1"/>
                </a:solidFill>
                <a:latin typeface="Sabon Next LT" panose="02000500000000000000" pitchFamily="2" charset="0"/>
                <a:cs typeface="Sabon Next LT" panose="02000500000000000000" pitchFamily="2" charset="0"/>
              </a:rPr>
              <a:t>right to life</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21A</a:t>
            </a:r>
            <a:r>
              <a:rPr lang="en-US" sz="2800" dirty="0">
                <a:solidFill>
                  <a:schemeClr val="bg1"/>
                </a:solidFill>
                <a:latin typeface="Sabon Next LT" panose="02000500000000000000" pitchFamily="2" charset="0"/>
                <a:cs typeface="Sabon Next LT" panose="02000500000000000000" pitchFamily="2" charset="0"/>
              </a:rPr>
              <a:t>: </a:t>
            </a:r>
            <a:r>
              <a:rPr lang="en-US" sz="2800" b="1" dirty="0">
                <a:solidFill>
                  <a:schemeClr val="bg1"/>
                </a:solidFill>
                <a:latin typeface="Sabon Next LT" panose="02000500000000000000" pitchFamily="2" charset="0"/>
                <a:cs typeface="Sabon Next LT" panose="02000500000000000000" pitchFamily="2" charset="0"/>
              </a:rPr>
              <a:t>education at a primary level</a:t>
            </a:r>
            <a:r>
              <a:rPr lang="en-US" sz="2800" dirty="0">
                <a:solidFill>
                  <a:schemeClr val="bg1"/>
                </a:solidFill>
                <a:latin typeface="Sabon Next LT" panose="02000500000000000000" pitchFamily="2" charset="0"/>
                <a:cs typeface="Sabon Next LT" panose="02000500000000000000" pitchFamily="2" charset="0"/>
              </a:rPr>
              <a:t> (since 2002)</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29</a:t>
            </a:r>
            <a:r>
              <a:rPr lang="en-US" sz="2800" dirty="0">
                <a:solidFill>
                  <a:schemeClr val="bg1"/>
                </a:solidFill>
                <a:latin typeface="Sabon Next LT" panose="02000500000000000000" pitchFamily="2" charset="0"/>
                <a:cs typeface="Sabon Next LT" panose="02000500000000000000" pitchFamily="2" charset="0"/>
              </a:rPr>
              <a:t>: cultural preservation</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30</a:t>
            </a:r>
            <a:r>
              <a:rPr lang="en-US" sz="2800" dirty="0">
                <a:solidFill>
                  <a:schemeClr val="bg1"/>
                </a:solidFill>
                <a:latin typeface="Sabon Next LT" panose="02000500000000000000" pitchFamily="2" charset="0"/>
                <a:cs typeface="Sabon Next LT" panose="02000500000000000000" pitchFamily="2" charset="0"/>
              </a:rPr>
              <a:t>: educational reservation</a:t>
            </a:r>
          </a:p>
          <a:p>
            <a:pPr algn="just"/>
            <a:endParaRPr lang="en-US" sz="1200" b="1" dirty="0">
              <a:solidFill>
                <a:schemeClr val="bg1"/>
              </a:solidFill>
              <a:latin typeface="Sabon Next LT" panose="02000500000000000000" pitchFamily="2" charset="0"/>
              <a:cs typeface="Sabon Next LT" panose="02000500000000000000" pitchFamily="2" charset="0"/>
            </a:endParaRPr>
          </a:p>
          <a:p>
            <a:pPr algn="just"/>
            <a:r>
              <a:rPr lang="en-US" sz="2800" b="1" u="sng" dirty="0">
                <a:solidFill>
                  <a:schemeClr val="bg1"/>
                </a:solidFill>
                <a:latin typeface="Sabon Next LT" panose="02000500000000000000" pitchFamily="2" charset="0"/>
                <a:cs typeface="Sabon Next LT" panose="02000500000000000000" pitchFamily="2" charset="0"/>
              </a:rPr>
              <a:t>Public Rights?</a:t>
            </a:r>
            <a:r>
              <a:rPr lang="en-US" sz="2800" dirty="0">
                <a:solidFill>
                  <a:schemeClr val="bg1"/>
                </a:solidFill>
                <a:latin typeface="Sabon Next LT" panose="02000500000000000000" pitchFamily="2" charset="0"/>
                <a:cs typeface="Sabon Next LT" panose="02000500000000000000" pitchFamily="2" charset="0"/>
              </a:rPr>
              <a:t> </a:t>
            </a:r>
            <a:endParaRPr lang="en-US" sz="2800" b="1"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19: </a:t>
            </a:r>
            <a:r>
              <a:rPr lang="en-US" sz="2800" dirty="0">
                <a:solidFill>
                  <a:schemeClr val="bg1"/>
                </a:solidFill>
                <a:latin typeface="Sabon Next LT" panose="02000500000000000000" pitchFamily="2" charset="0"/>
                <a:cs typeface="Sabon Next LT" panose="02000500000000000000" pitchFamily="2" charset="0"/>
              </a:rPr>
              <a:t>right to hold property</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31: </a:t>
            </a:r>
            <a:r>
              <a:rPr lang="en-US" sz="2800" dirty="0">
                <a:solidFill>
                  <a:schemeClr val="bg1"/>
                </a:solidFill>
                <a:latin typeface="Sabon Next LT" panose="02000500000000000000" pitchFamily="2" charset="0"/>
                <a:cs typeface="Sabon Next LT" panose="02000500000000000000" pitchFamily="2" charset="0"/>
              </a:rPr>
              <a:t>compensation for takings</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300-A</a:t>
            </a:r>
            <a:r>
              <a:rPr lang="en-US" sz="2800" dirty="0">
                <a:solidFill>
                  <a:schemeClr val="bg1"/>
                </a:solidFill>
                <a:latin typeface="Sabon Next LT" panose="02000500000000000000" pitchFamily="2" charset="0"/>
                <a:cs typeface="Sabon Next LT" panose="02000500000000000000" pitchFamily="2" charset="0"/>
              </a:rPr>
              <a:t>: property rights no longer fundamental </a:t>
            </a:r>
          </a:p>
        </p:txBody>
      </p:sp>
    </p:spTree>
    <p:extLst>
      <p:ext uri="{BB962C8B-B14F-4D97-AF65-F5344CB8AC3E}">
        <p14:creationId xmlns:p14="http://schemas.microsoft.com/office/powerpoint/2010/main" val="2279769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911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Indian Constitution</a:t>
            </a:r>
          </a:p>
        </p:txBody>
      </p:sp>
      <p:sp>
        <p:nvSpPr>
          <p:cNvPr id="12" name="TextBox 11"/>
          <p:cNvSpPr txBox="1"/>
          <p:nvPr/>
        </p:nvSpPr>
        <p:spPr>
          <a:xfrm>
            <a:off x="0" y="755384"/>
            <a:ext cx="9144000" cy="5632311"/>
          </a:xfrm>
          <a:prstGeom prst="rect">
            <a:avLst/>
          </a:prstGeom>
          <a:noFill/>
        </p:spPr>
        <p:txBody>
          <a:bodyPr wrap="square" rtlCol="0">
            <a:spAutoFit/>
          </a:bodyPr>
          <a:lstStyle/>
          <a:p>
            <a:pPr algn="just"/>
            <a:endParaRPr lang="en-US" sz="1200" dirty="0">
              <a:solidFill>
                <a:schemeClr val="bg1"/>
              </a:solidFill>
              <a:latin typeface="Sabon Next LT" panose="02000500000000000000" pitchFamily="2" charset="0"/>
              <a:cs typeface="Sabon Next LT" panose="02000500000000000000" pitchFamily="2" charset="0"/>
            </a:endParaRPr>
          </a:p>
          <a:p>
            <a:pPr algn="just"/>
            <a:r>
              <a:rPr lang="en-US" sz="2800" b="1" u="sng" dirty="0">
                <a:solidFill>
                  <a:schemeClr val="bg1"/>
                </a:solidFill>
                <a:latin typeface="Sabon Next LT" panose="02000500000000000000" pitchFamily="2" charset="0"/>
                <a:cs typeface="Sabon Next LT" panose="02000500000000000000" pitchFamily="2" charset="0"/>
              </a:rPr>
              <a:t>Fundamental Rights</a:t>
            </a:r>
            <a:r>
              <a:rPr lang="en-US" sz="2800" b="1" dirty="0">
                <a:solidFill>
                  <a:schemeClr val="bg1"/>
                </a:solidFill>
                <a:latin typeface="Sabon Next LT" panose="02000500000000000000" pitchFamily="2" charset="0"/>
                <a:cs typeface="Sabon Next LT" panose="02000500000000000000" pitchFamily="2" charset="0"/>
              </a:rPr>
              <a:t> enforceable under Article 32</a:t>
            </a:r>
            <a:endParaRPr lang="en-US" sz="2800" b="1" u="sng"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14</a:t>
            </a:r>
            <a:r>
              <a:rPr lang="en-US" sz="2800" dirty="0">
                <a:solidFill>
                  <a:schemeClr val="bg1"/>
                </a:solidFill>
                <a:latin typeface="Sabon Next LT" panose="02000500000000000000" pitchFamily="2" charset="0"/>
                <a:cs typeface="Sabon Next LT" panose="02000500000000000000" pitchFamily="2" charset="0"/>
              </a:rPr>
              <a:t>: equal protection under law</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15: </a:t>
            </a:r>
            <a:r>
              <a:rPr lang="en-US" sz="2800" dirty="0">
                <a:solidFill>
                  <a:schemeClr val="bg1"/>
                </a:solidFill>
                <a:latin typeface="Sabon Next LT" panose="02000500000000000000" pitchFamily="2" charset="0"/>
                <a:cs typeface="Sabon Next LT" panose="02000500000000000000" pitchFamily="2" charset="0"/>
              </a:rPr>
              <a:t>anti-discrimination (state and private)</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16</a:t>
            </a:r>
            <a:r>
              <a:rPr lang="en-US" sz="2800" dirty="0">
                <a:solidFill>
                  <a:schemeClr val="bg1"/>
                </a:solidFill>
                <a:latin typeface="Sabon Next LT" panose="02000500000000000000" pitchFamily="2" charset="0"/>
                <a:cs typeface="Sabon Next LT" panose="02000500000000000000" pitchFamily="2" charset="0"/>
              </a:rPr>
              <a:t>: equality of opportunity (against state only)</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21</a:t>
            </a:r>
            <a:r>
              <a:rPr lang="en-US" sz="2800" dirty="0">
                <a:solidFill>
                  <a:schemeClr val="bg1"/>
                </a:solidFill>
                <a:latin typeface="Sabon Next LT" panose="02000500000000000000" pitchFamily="2" charset="0"/>
                <a:cs typeface="Sabon Next LT" panose="02000500000000000000" pitchFamily="2" charset="0"/>
              </a:rPr>
              <a:t>: </a:t>
            </a:r>
            <a:r>
              <a:rPr lang="en-US" sz="2800" b="1" dirty="0">
                <a:solidFill>
                  <a:schemeClr val="bg1"/>
                </a:solidFill>
                <a:latin typeface="Sabon Next LT" panose="02000500000000000000" pitchFamily="2" charset="0"/>
                <a:cs typeface="Sabon Next LT" panose="02000500000000000000" pitchFamily="2" charset="0"/>
              </a:rPr>
              <a:t>right to life</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21A</a:t>
            </a:r>
            <a:r>
              <a:rPr lang="en-US" sz="2800" dirty="0">
                <a:solidFill>
                  <a:schemeClr val="bg1"/>
                </a:solidFill>
                <a:latin typeface="Sabon Next LT" panose="02000500000000000000" pitchFamily="2" charset="0"/>
                <a:cs typeface="Sabon Next LT" panose="02000500000000000000" pitchFamily="2" charset="0"/>
              </a:rPr>
              <a:t>: </a:t>
            </a:r>
            <a:r>
              <a:rPr lang="en-US" sz="2800" b="1" dirty="0">
                <a:solidFill>
                  <a:schemeClr val="bg1"/>
                </a:solidFill>
                <a:latin typeface="Sabon Next LT" panose="02000500000000000000" pitchFamily="2" charset="0"/>
                <a:cs typeface="Sabon Next LT" panose="02000500000000000000" pitchFamily="2" charset="0"/>
              </a:rPr>
              <a:t>education at a primary level</a:t>
            </a:r>
            <a:r>
              <a:rPr lang="en-US" sz="2800" dirty="0">
                <a:solidFill>
                  <a:schemeClr val="bg1"/>
                </a:solidFill>
                <a:latin typeface="Sabon Next LT" panose="02000500000000000000" pitchFamily="2" charset="0"/>
                <a:cs typeface="Sabon Next LT" panose="02000500000000000000" pitchFamily="2" charset="0"/>
              </a:rPr>
              <a:t> (since 2002)</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29</a:t>
            </a:r>
            <a:r>
              <a:rPr lang="en-US" sz="2800" dirty="0">
                <a:solidFill>
                  <a:schemeClr val="bg1"/>
                </a:solidFill>
                <a:latin typeface="Sabon Next LT" panose="02000500000000000000" pitchFamily="2" charset="0"/>
                <a:cs typeface="Sabon Next LT" panose="02000500000000000000" pitchFamily="2" charset="0"/>
              </a:rPr>
              <a:t>: cultural preservation</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30</a:t>
            </a:r>
            <a:r>
              <a:rPr lang="en-US" sz="2800" dirty="0">
                <a:solidFill>
                  <a:schemeClr val="bg1"/>
                </a:solidFill>
                <a:latin typeface="Sabon Next LT" panose="02000500000000000000" pitchFamily="2" charset="0"/>
                <a:cs typeface="Sabon Next LT" panose="02000500000000000000" pitchFamily="2" charset="0"/>
              </a:rPr>
              <a:t>: educational reservation</a:t>
            </a:r>
          </a:p>
          <a:p>
            <a:pPr algn="just"/>
            <a:endParaRPr lang="en-US" sz="1200" b="1" dirty="0">
              <a:solidFill>
                <a:schemeClr val="bg1"/>
              </a:solidFill>
              <a:latin typeface="Sabon Next LT" panose="02000500000000000000" pitchFamily="2" charset="0"/>
              <a:cs typeface="Sabon Next LT" panose="02000500000000000000" pitchFamily="2" charset="0"/>
            </a:endParaRPr>
          </a:p>
          <a:p>
            <a:pPr algn="just"/>
            <a:r>
              <a:rPr lang="en-US" sz="2800" b="1" u="sng" dirty="0">
                <a:solidFill>
                  <a:schemeClr val="bg1"/>
                </a:solidFill>
                <a:latin typeface="Sabon Next LT" panose="02000500000000000000" pitchFamily="2" charset="0"/>
                <a:cs typeface="Sabon Next LT" panose="02000500000000000000" pitchFamily="2" charset="0"/>
              </a:rPr>
              <a:t>Public Rights?</a:t>
            </a:r>
            <a:r>
              <a:rPr lang="en-US" sz="2800" dirty="0">
                <a:solidFill>
                  <a:schemeClr val="bg1"/>
                </a:solidFill>
                <a:latin typeface="Sabon Next LT" panose="02000500000000000000" pitchFamily="2" charset="0"/>
                <a:cs typeface="Sabon Next LT" panose="02000500000000000000" pitchFamily="2" charset="0"/>
              </a:rPr>
              <a:t> </a:t>
            </a:r>
            <a:endParaRPr lang="en-US" sz="2800" b="1"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19: </a:t>
            </a:r>
            <a:r>
              <a:rPr lang="en-US" sz="2800" dirty="0">
                <a:solidFill>
                  <a:schemeClr val="bg1"/>
                </a:solidFill>
                <a:latin typeface="Sabon Next LT" panose="02000500000000000000" pitchFamily="2" charset="0"/>
                <a:cs typeface="Sabon Next LT" panose="02000500000000000000" pitchFamily="2" charset="0"/>
              </a:rPr>
              <a:t>right to hold property</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31: </a:t>
            </a:r>
            <a:r>
              <a:rPr lang="en-US" sz="2800" dirty="0">
                <a:solidFill>
                  <a:schemeClr val="bg1"/>
                </a:solidFill>
                <a:latin typeface="Sabon Next LT" panose="02000500000000000000" pitchFamily="2" charset="0"/>
                <a:cs typeface="Sabon Next LT" panose="02000500000000000000" pitchFamily="2" charset="0"/>
              </a:rPr>
              <a:t>compensation for takings</a:t>
            </a: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Article 300-A</a:t>
            </a:r>
            <a:r>
              <a:rPr lang="en-US" sz="2800" dirty="0">
                <a:solidFill>
                  <a:schemeClr val="bg1"/>
                </a:solidFill>
                <a:latin typeface="Sabon Next LT" panose="02000500000000000000" pitchFamily="2" charset="0"/>
                <a:cs typeface="Sabon Next LT" panose="02000500000000000000" pitchFamily="2" charset="0"/>
              </a:rPr>
              <a:t>: property rights no longer fundamental </a:t>
            </a:r>
          </a:p>
        </p:txBody>
      </p:sp>
    </p:spTree>
    <p:extLst>
      <p:ext uri="{BB962C8B-B14F-4D97-AF65-F5344CB8AC3E}">
        <p14:creationId xmlns:p14="http://schemas.microsoft.com/office/powerpoint/2010/main" val="857753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What “Public Rights” Enable?</a:t>
            </a:r>
          </a:p>
        </p:txBody>
      </p:sp>
      <p:sp>
        <p:nvSpPr>
          <p:cNvPr id="12" name="TextBox 11"/>
          <p:cNvSpPr txBox="1"/>
          <p:nvPr/>
        </p:nvSpPr>
        <p:spPr>
          <a:xfrm>
            <a:off x="0" y="606794"/>
            <a:ext cx="9144000" cy="6063198"/>
          </a:xfrm>
          <a:prstGeom prst="rect">
            <a:avLst/>
          </a:prstGeom>
          <a:noFill/>
        </p:spPr>
        <p:txBody>
          <a:bodyPr wrap="square" rtlCol="0">
            <a:spAutoFit/>
          </a:bodyPr>
          <a:lstStyle/>
          <a:p>
            <a:pPr algn="just"/>
            <a:endParaRPr lang="en-US" sz="1200"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USA</a:t>
            </a:r>
            <a:r>
              <a:rPr lang="en-US" sz="2800" dirty="0">
                <a:solidFill>
                  <a:schemeClr val="bg1"/>
                </a:solidFill>
                <a:latin typeface="Sabon Next LT" panose="02000500000000000000" pitchFamily="2" charset="0"/>
                <a:cs typeface="Sabon Next LT" panose="02000500000000000000" pitchFamily="2" charset="0"/>
              </a:rPr>
              <a:t>: Facilitates constitutional protection over </a:t>
            </a:r>
            <a:r>
              <a:rPr lang="en-US" sz="2800" b="1" dirty="0">
                <a:solidFill>
                  <a:schemeClr val="bg1"/>
                </a:solidFill>
                <a:latin typeface="Sabon Next LT" panose="02000500000000000000" pitchFamily="2" charset="0"/>
                <a:cs typeface="Sabon Next LT" panose="02000500000000000000" pitchFamily="2" charset="0"/>
              </a:rPr>
              <a:t>education rights </a:t>
            </a:r>
            <a:r>
              <a:rPr lang="en-US" sz="2800" b="1" i="1" dirty="0">
                <a:solidFill>
                  <a:schemeClr val="bg1"/>
                </a:solidFill>
                <a:latin typeface="Sabon Next LT" panose="02000500000000000000" pitchFamily="2" charset="0"/>
                <a:cs typeface="Sabon Next LT" panose="02000500000000000000" pitchFamily="2" charset="0"/>
              </a:rPr>
              <a:t>as education rights</a:t>
            </a:r>
            <a:r>
              <a:rPr lang="en-US" sz="2800" dirty="0">
                <a:solidFill>
                  <a:schemeClr val="bg1"/>
                </a:solidFill>
                <a:latin typeface="Sabon Next LT" panose="02000500000000000000" pitchFamily="2" charset="0"/>
                <a:cs typeface="Sabon Next LT" panose="02000500000000000000" pitchFamily="2" charset="0"/>
              </a:rPr>
              <a:t> (and </a:t>
            </a:r>
            <a:r>
              <a:rPr lang="en-US" sz="2800" u="sng" dirty="0">
                <a:solidFill>
                  <a:schemeClr val="bg1"/>
                </a:solidFill>
                <a:latin typeface="Sabon Next LT" panose="02000500000000000000" pitchFamily="2" charset="0"/>
                <a:cs typeface="Sabon Next LT" panose="02000500000000000000" pitchFamily="2" charset="0"/>
              </a:rPr>
              <a:t>perhaps other rights derived from state investment</a:t>
            </a:r>
            <a:r>
              <a:rPr lang="en-US" sz="2800" dirty="0">
                <a:solidFill>
                  <a:schemeClr val="bg1"/>
                </a:solidFill>
                <a:latin typeface="Sabon Next LT" panose="02000500000000000000" pitchFamily="2" charset="0"/>
                <a:cs typeface="Sabon Next LT" panose="02000500000000000000" pitchFamily="2" charset="0"/>
              </a:rPr>
              <a:t>) without disrupting federalism concerns or fundamental rights</a:t>
            </a:r>
          </a:p>
          <a:p>
            <a:pPr marL="342900" indent="-3429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India</a:t>
            </a:r>
            <a:r>
              <a:rPr lang="en-US" sz="2800" dirty="0">
                <a:solidFill>
                  <a:schemeClr val="bg1"/>
                </a:solidFill>
                <a:latin typeface="Sabon Next LT" panose="02000500000000000000" pitchFamily="2" charset="0"/>
                <a:cs typeface="Sabon Next LT" panose="02000500000000000000" pitchFamily="2" charset="0"/>
              </a:rPr>
              <a:t>: Facilitate on-demand enforcement of </a:t>
            </a:r>
            <a:r>
              <a:rPr lang="en-US" sz="2800" b="1" dirty="0">
                <a:solidFill>
                  <a:schemeClr val="bg1"/>
                </a:solidFill>
                <a:latin typeface="Sabon Next LT" panose="02000500000000000000" pitchFamily="2" charset="0"/>
                <a:cs typeface="Sabon Next LT" panose="02000500000000000000" pitchFamily="2" charset="0"/>
              </a:rPr>
              <a:t>constitutional</a:t>
            </a:r>
            <a:r>
              <a:rPr lang="en-US" sz="2800" dirty="0">
                <a:solidFill>
                  <a:schemeClr val="bg1"/>
                </a:solidFill>
                <a:latin typeface="Sabon Next LT" panose="02000500000000000000" pitchFamily="2" charset="0"/>
                <a:cs typeface="Sabon Next LT" panose="02000500000000000000" pitchFamily="2" charset="0"/>
              </a:rPr>
              <a:t> and</a:t>
            </a:r>
            <a:r>
              <a:rPr lang="en-US" sz="2800" b="1" dirty="0">
                <a:solidFill>
                  <a:schemeClr val="bg1"/>
                </a:solidFill>
                <a:latin typeface="Sabon Next LT" panose="02000500000000000000" pitchFamily="2" charset="0"/>
                <a:cs typeface="Sabon Next LT" panose="02000500000000000000" pitchFamily="2" charset="0"/>
              </a:rPr>
              <a:t> statutory rights</a:t>
            </a:r>
            <a:r>
              <a:rPr lang="en-US" sz="2800" dirty="0">
                <a:solidFill>
                  <a:schemeClr val="bg1"/>
                </a:solidFill>
                <a:latin typeface="Sabon Next LT" panose="02000500000000000000" pitchFamily="2" charset="0"/>
                <a:cs typeface="Sabon Next LT" panose="02000500000000000000" pitchFamily="2" charset="0"/>
              </a:rPr>
              <a:t> (see Right to Education Act, 2009) on par with </a:t>
            </a:r>
            <a:r>
              <a:rPr lang="en-US" sz="2800" b="1" dirty="0">
                <a:solidFill>
                  <a:schemeClr val="bg1"/>
                </a:solidFill>
                <a:latin typeface="Sabon Next LT" panose="02000500000000000000" pitchFamily="2" charset="0"/>
                <a:cs typeface="Sabon Next LT" panose="02000500000000000000" pitchFamily="2" charset="0"/>
              </a:rPr>
              <a:t>fundamental rights</a:t>
            </a: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Restorative of the “</a:t>
            </a:r>
            <a:r>
              <a:rPr lang="en-US" sz="2800" b="1" dirty="0">
                <a:solidFill>
                  <a:schemeClr val="bg1"/>
                </a:solidFill>
                <a:latin typeface="Sabon Next LT" panose="02000500000000000000" pitchFamily="2" charset="0"/>
                <a:cs typeface="Sabon Next LT" panose="02000500000000000000" pitchFamily="2" charset="0"/>
              </a:rPr>
              <a:t>golden trinity</a:t>
            </a:r>
            <a:r>
              <a:rPr lang="en-US" sz="2800" dirty="0">
                <a:solidFill>
                  <a:schemeClr val="bg1"/>
                </a:solidFill>
                <a:latin typeface="Sabon Next LT" panose="02000500000000000000" pitchFamily="2" charset="0"/>
                <a:cs typeface="Sabon Next LT" panose="02000500000000000000" pitchFamily="2" charset="0"/>
              </a:rPr>
              <a:t>” (</a:t>
            </a:r>
            <a:r>
              <a:rPr lang="en-US" sz="2800" i="1" dirty="0" err="1">
                <a:solidFill>
                  <a:schemeClr val="bg1"/>
                </a:solidFill>
                <a:latin typeface="Sabon Next LT" panose="02000500000000000000" pitchFamily="2" charset="0"/>
                <a:cs typeface="Sabon Next LT" panose="02000500000000000000" pitchFamily="2" charset="0"/>
              </a:rPr>
              <a:t>Maneka</a:t>
            </a:r>
            <a:r>
              <a:rPr lang="en-US" sz="2800" i="1" dirty="0">
                <a:solidFill>
                  <a:schemeClr val="bg1"/>
                </a:solidFill>
                <a:latin typeface="Sabon Next LT" panose="02000500000000000000" pitchFamily="2" charset="0"/>
                <a:cs typeface="Sabon Next LT" panose="02000500000000000000" pitchFamily="2" charset="0"/>
              </a:rPr>
              <a:t> Gandhi v. Union of India</a:t>
            </a:r>
            <a:r>
              <a:rPr lang="en-US" sz="2800" dirty="0">
                <a:solidFill>
                  <a:schemeClr val="bg1"/>
                </a:solidFill>
                <a:latin typeface="Sabon Next LT" panose="02000500000000000000" pitchFamily="2" charset="0"/>
                <a:cs typeface="Sabon Next LT" panose="02000500000000000000" pitchFamily="2" charset="0"/>
              </a:rPr>
              <a:t>, AIR 1978 SC 597):</a:t>
            </a:r>
          </a:p>
          <a:p>
            <a:pPr marL="1257300" lvl="2"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Article 14: equal protection</a:t>
            </a:r>
          </a:p>
          <a:p>
            <a:pPr marL="1257300" lvl="2"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Article 19 (now 300-A): property</a:t>
            </a:r>
          </a:p>
          <a:p>
            <a:pPr marL="1257300" lvl="2"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Article 21: right to life, inclusive of </a:t>
            </a:r>
            <a:r>
              <a:rPr lang="en-US" sz="2800" b="1" u="sng" dirty="0">
                <a:solidFill>
                  <a:schemeClr val="bg1"/>
                </a:solidFill>
                <a:latin typeface="Sabon Next LT" panose="02000500000000000000" pitchFamily="2" charset="0"/>
                <a:cs typeface="Sabon Next LT" panose="02000500000000000000" pitchFamily="2" charset="0"/>
              </a:rPr>
              <a:t>quality of life</a:t>
            </a:r>
          </a:p>
          <a:p>
            <a:pPr marL="800100" lvl="1" indent="-342900" algn="just">
              <a:buFont typeface="Arial" panose="020B0604020202020204" pitchFamily="34" charset="0"/>
              <a:buChar char="•"/>
            </a:pPr>
            <a:endParaRPr lang="en-US" sz="2800" dirty="0">
              <a:solidFill>
                <a:schemeClr val="bg1"/>
              </a:solidFill>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355999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1655" y="3886200"/>
            <a:ext cx="8018239" cy="1752600"/>
          </a:xfrm>
        </p:spPr>
        <p:txBody>
          <a:bodyPr>
            <a:noAutofit/>
          </a:bodyPr>
          <a:lstStyle/>
          <a:p>
            <a:r>
              <a:rPr lang="en-US" sz="2600" dirty="0">
                <a:latin typeface="Sabon Next LT" panose="02000500000000000000" pitchFamily="2" charset="0"/>
                <a:cs typeface="Sabon Next LT" panose="02000500000000000000" pitchFamily="2" charset="0"/>
              </a:rPr>
              <a:t>Matthew Patrick Shaw, J.D., </a:t>
            </a:r>
            <a:r>
              <a:rPr lang="en-US" sz="2600" dirty="0" err="1">
                <a:latin typeface="Sabon Next LT" panose="02000500000000000000" pitchFamily="2" charset="0"/>
                <a:cs typeface="Sabon Next LT" panose="02000500000000000000" pitchFamily="2" charset="0"/>
              </a:rPr>
              <a:t>Ed.D</a:t>
            </a:r>
            <a:r>
              <a:rPr lang="en-US" sz="2600" dirty="0">
                <a:latin typeface="Sabon Next LT" panose="02000500000000000000" pitchFamily="2" charset="0"/>
                <a:cs typeface="Sabon Next LT" panose="02000500000000000000" pitchFamily="2" charset="0"/>
              </a:rPr>
              <a:t>.</a:t>
            </a:r>
          </a:p>
          <a:p>
            <a:r>
              <a:rPr lang="en-US" sz="2600" dirty="0">
                <a:latin typeface="Sabon Next LT" panose="02000500000000000000" pitchFamily="2" charset="0"/>
                <a:cs typeface="Sabon Next LT" panose="02000500000000000000" pitchFamily="2" charset="0"/>
              </a:rPr>
              <a:t>Assistant Professor of Law</a:t>
            </a:r>
          </a:p>
          <a:p>
            <a:r>
              <a:rPr lang="en-US" sz="2600" dirty="0">
                <a:latin typeface="Sabon Next LT" panose="02000500000000000000" pitchFamily="2" charset="0"/>
                <a:cs typeface="Sabon Next LT" panose="02000500000000000000" pitchFamily="2" charset="0"/>
              </a:rPr>
              <a:t>Vanderbilt Law School</a:t>
            </a:r>
          </a:p>
          <a:p>
            <a:r>
              <a:rPr lang="en-US" sz="2600" dirty="0">
                <a:latin typeface="Sabon Next LT" panose="02000500000000000000" pitchFamily="2" charset="0"/>
                <a:cs typeface="Sabon Next LT" panose="02000500000000000000" pitchFamily="2" charset="0"/>
              </a:rPr>
              <a:t>(matthew.shaw@vanderbilt.edu)</a:t>
            </a: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2288480" cy="2210107"/>
          </a:xfrm>
          <a:prstGeom prst="rect">
            <a:avLst/>
          </a:prstGeom>
        </p:spPr>
      </p:pic>
      <p:sp>
        <p:nvSpPr>
          <p:cNvPr id="8" name="Title 1"/>
          <p:cNvSpPr>
            <a:spLocks noGrp="1"/>
          </p:cNvSpPr>
          <p:nvPr>
            <p:ph type="ctrTitle"/>
          </p:nvPr>
        </p:nvSpPr>
        <p:spPr>
          <a:xfrm>
            <a:off x="0" y="2130425"/>
            <a:ext cx="9144000" cy="1470025"/>
          </a:xfrm>
        </p:spPr>
        <p:txBody>
          <a:bodyPr>
            <a:normAutofit/>
          </a:bodyPr>
          <a:lstStyle/>
          <a:p>
            <a:r>
              <a:rPr lang="en-US" dirty="0">
                <a:latin typeface="Sabon Next LT" panose="02000500000000000000" pitchFamily="2" charset="0"/>
                <a:ea typeface="AppleMyungjo"/>
                <a:cs typeface="Sabon Next LT" panose="02000500000000000000" pitchFamily="2" charset="0"/>
              </a:rPr>
              <a:t>Comments </a:t>
            </a:r>
            <a:r>
              <a:rPr lang="en-US">
                <a:latin typeface="Sabon Next LT" panose="02000500000000000000" pitchFamily="2" charset="0"/>
                <a:ea typeface="AppleMyungjo"/>
                <a:cs typeface="Sabon Next LT" panose="02000500000000000000" pitchFamily="2" charset="0"/>
              </a:rPr>
              <a:t>and Questions</a:t>
            </a:r>
            <a:endParaRPr lang="en-US" dirty="0">
              <a:latin typeface="Sabon Next LT" panose="02000500000000000000" pitchFamily="2" charset="0"/>
              <a:ea typeface="AppleMyungjo"/>
              <a:cs typeface="Sabon Next LT" panose="02000500000000000000" pitchFamily="2" charset="0"/>
            </a:endParaRPr>
          </a:p>
        </p:txBody>
      </p:sp>
    </p:spTree>
    <p:extLst>
      <p:ext uri="{BB962C8B-B14F-4D97-AF65-F5344CB8AC3E}">
        <p14:creationId xmlns:p14="http://schemas.microsoft.com/office/powerpoint/2010/main" val="280883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a:rPr>
              <a:t>Today’s Presentation</a:t>
            </a:r>
          </a:p>
        </p:txBody>
      </p:sp>
      <p:sp>
        <p:nvSpPr>
          <p:cNvPr id="12" name="TextBox 11"/>
          <p:cNvSpPr txBox="1"/>
          <p:nvPr/>
        </p:nvSpPr>
        <p:spPr>
          <a:xfrm>
            <a:off x="0" y="652514"/>
            <a:ext cx="9144000" cy="6001643"/>
          </a:xfrm>
          <a:prstGeom prst="rect">
            <a:avLst/>
          </a:prstGeom>
          <a:noFill/>
        </p:spPr>
        <p:txBody>
          <a:bodyPr wrap="square" rtlCol="0">
            <a:spAutoFit/>
          </a:bodyPr>
          <a:lstStyle/>
          <a:p>
            <a:pPr marL="457200" indent="-4572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457200" indent="-457200" algn="just">
              <a:buFont typeface="Arial" panose="020B0604020202020204" pitchFamily="34" charset="0"/>
              <a:buChar char="•"/>
            </a:pPr>
            <a:r>
              <a:rPr lang="en-US" sz="3000" b="1" dirty="0">
                <a:solidFill>
                  <a:schemeClr val="bg1"/>
                </a:solidFill>
                <a:latin typeface="Sabon Next LT" panose="02000500000000000000" pitchFamily="2" charset="0"/>
                <a:cs typeface="Sabon Next LT" panose="02000500000000000000" pitchFamily="2" charset="0"/>
              </a:rPr>
              <a:t>Important U.S. constitutional law</a:t>
            </a:r>
          </a:p>
          <a:p>
            <a:pPr marL="457200" indent="-457200" algn="just">
              <a:buFont typeface="Arial" panose="020B0604020202020204" pitchFamily="34" charset="0"/>
              <a:buChar char="•"/>
            </a:pPr>
            <a:endParaRPr lang="en-US" sz="1200" b="1" dirty="0">
              <a:solidFill>
                <a:schemeClr val="bg1"/>
              </a:solidFill>
              <a:latin typeface="Sabon Next LT" panose="02000500000000000000" pitchFamily="2" charset="0"/>
              <a:cs typeface="Sabon Next LT" panose="02000500000000000000" pitchFamily="2" charset="0"/>
            </a:endParaRPr>
          </a:p>
          <a:p>
            <a:pPr marL="457200" indent="-457200" algn="just">
              <a:buFont typeface="Arial" panose="020B0604020202020204" pitchFamily="34" charset="0"/>
              <a:buChar char="•"/>
            </a:pPr>
            <a:r>
              <a:rPr lang="en-US" sz="3000" b="1" dirty="0">
                <a:solidFill>
                  <a:schemeClr val="bg1"/>
                </a:solidFill>
                <a:latin typeface="Sabon Next LT" panose="02000500000000000000" pitchFamily="2" charset="0"/>
                <a:cs typeface="Sabon Next LT" panose="02000500000000000000" pitchFamily="2" charset="0"/>
              </a:rPr>
              <a:t>Education as a “fundamental right or liberty”?</a:t>
            </a:r>
          </a:p>
          <a:p>
            <a:pPr marL="457200" indent="-4572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914400" lvl="1" indent="-457200" algn="just">
              <a:buFont typeface="Arial" panose="020B0604020202020204" pitchFamily="34" charset="0"/>
              <a:buChar char="•"/>
            </a:pPr>
            <a:r>
              <a:rPr lang="en-US" sz="3000" dirty="0">
                <a:solidFill>
                  <a:schemeClr val="bg1"/>
                </a:solidFill>
                <a:latin typeface="Sabon Next LT" panose="02000500000000000000" pitchFamily="2" charset="0"/>
                <a:cs typeface="Sabon Next LT" panose="02000500000000000000" pitchFamily="2" charset="0"/>
              </a:rPr>
              <a:t>Why we typically care about </a:t>
            </a:r>
            <a:r>
              <a:rPr lang="en-US" sz="3000" b="1" dirty="0">
                <a:solidFill>
                  <a:schemeClr val="bg1"/>
                </a:solidFill>
                <a:latin typeface="Sabon Next LT" panose="02000500000000000000" pitchFamily="2" charset="0"/>
                <a:cs typeface="Sabon Next LT" panose="02000500000000000000" pitchFamily="2" charset="0"/>
              </a:rPr>
              <a:t>fundamental rights</a:t>
            </a:r>
            <a:r>
              <a:rPr lang="en-US" sz="3000" dirty="0">
                <a:solidFill>
                  <a:schemeClr val="bg1"/>
                </a:solidFill>
                <a:latin typeface="Sabon Next LT" panose="02000500000000000000" pitchFamily="2" charset="0"/>
                <a:cs typeface="Sabon Next LT" panose="02000500000000000000" pitchFamily="2" charset="0"/>
              </a:rPr>
              <a:t> and </a:t>
            </a:r>
            <a:r>
              <a:rPr lang="en-US" sz="3000" b="1" dirty="0">
                <a:solidFill>
                  <a:schemeClr val="bg1"/>
                </a:solidFill>
                <a:latin typeface="Sabon Next LT" panose="02000500000000000000" pitchFamily="2" charset="0"/>
                <a:cs typeface="Sabon Next LT" panose="02000500000000000000" pitchFamily="2" charset="0"/>
              </a:rPr>
              <a:t>liberty interests</a:t>
            </a:r>
          </a:p>
          <a:p>
            <a:pPr marL="457200" indent="-457200" algn="just">
              <a:buFont typeface="Arial" panose="020B0604020202020204" pitchFamily="34" charset="0"/>
              <a:buChar char="•"/>
            </a:pPr>
            <a:endParaRPr lang="en-US" sz="1200" b="1" u="sng" dirty="0">
              <a:solidFill>
                <a:schemeClr val="bg1"/>
              </a:solidFill>
              <a:latin typeface="Sabon Next LT" panose="02000500000000000000" pitchFamily="2" charset="0"/>
              <a:cs typeface="Sabon Next LT" panose="02000500000000000000" pitchFamily="2" charset="0"/>
            </a:endParaRPr>
          </a:p>
          <a:p>
            <a:pPr marL="457200" indent="-457200" algn="just">
              <a:buFont typeface="Arial" panose="020B0604020202020204" pitchFamily="34" charset="0"/>
              <a:buChar char="•"/>
            </a:pPr>
            <a:r>
              <a:rPr lang="en-US" sz="3000" b="1" u="sng" dirty="0">
                <a:solidFill>
                  <a:schemeClr val="bg1"/>
                </a:solidFill>
                <a:latin typeface="Sabon Next LT" panose="02000500000000000000" pitchFamily="2" charset="0"/>
                <a:cs typeface="Sabon Next LT" panose="02000500000000000000" pitchFamily="2" charset="0"/>
              </a:rPr>
              <a:t>Education as a property interest</a:t>
            </a:r>
          </a:p>
          <a:p>
            <a:pPr lvl="1" algn="just"/>
            <a:endParaRPr lang="en-US" sz="1200" dirty="0">
              <a:solidFill>
                <a:schemeClr val="bg1"/>
              </a:solidFill>
              <a:latin typeface="Sabon Next LT" panose="02000500000000000000" pitchFamily="2" charset="0"/>
              <a:cs typeface="Sabon Next LT" panose="02000500000000000000" pitchFamily="2" charset="0"/>
            </a:endParaRPr>
          </a:p>
          <a:p>
            <a:pPr marL="914400" lvl="1" indent="-457200" algn="just">
              <a:buFont typeface="Arial" panose="020B0604020202020204" pitchFamily="34" charset="0"/>
              <a:buChar char="•"/>
            </a:pPr>
            <a:r>
              <a:rPr lang="en-US" sz="3000" dirty="0">
                <a:solidFill>
                  <a:schemeClr val="bg1"/>
                </a:solidFill>
                <a:latin typeface="Sabon Next LT" panose="02000500000000000000" pitchFamily="2" charset="0"/>
                <a:cs typeface="Sabon Next LT" panose="02000500000000000000" pitchFamily="2" charset="0"/>
              </a:rPr>
              <a:t>Why we should care about </a:t>
            </a:r>
            <a:r>
              <a:rPr lang="en-US" sz="3000" b="1" i="1" dirty="0">
                <a:solidFill>
                  <a:schemeClr val="bg1"/>
                </a:solidFill>
                <a:latin typeface="Sabon Next LT" panose="02000500000000000000" pitchFamily="2" charset="0"/>
                <a:cs typeface="Sabon Next LT" panose="02000500000000000000" pitchFamily="2" charset="0"/>
              </a:rPr>
              <a:t>public</a:t>
            </a:r>
            <a:r>
              <a:rPr lang="en-US" sz="3000" b="1" dirty="0">
                <a:solidFill>
                  <a:schemeClr val="bg1"/>
                </a:solidFill>
                <a:latin typeface="Sabon Next LT" panose="02000500000000000000" pitchFamily="2" charset="0"/>
                <a:cs typeface="Sabon Next LT" panose="02000500000000000000" pitchFamily="2" charset="0"/>
              </a:rPr>
              <a:t> rights</a:t>
            </a:r>
            <a:r>
              <a:rPr lang="en-US" sz="3000" dirty="0">
                <a:solidFill>
                  <a:schemeClr val="bg1"/>
                </a:solidFill>
                <a:latin typeface="Sabon Next LT" panose="02000500000000000000" pitchFamily="2" charset="0"/>
                <a:cs typeface="Sabon Next LT" panose="02000500000000000000" pitchFamily="2" charset="0"/>
              </a:rPr>
              <a:t>, too</a:t>
            </a:r>
          </a:p>
          <a:p>
            <a:pPr marL="914400" lvl="1" indent="-4572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914400" lvl="1" indent="-457200" algn="just">
              <a:buFont typeface="Arial" panose="020B0604020202020204" pitchFamily="34" charset="0"/>
              <a:buChar char="•"/>
            </a:pPr>
            <a:r>
              <a:rPr lang="en-US" sz="3000" dirty="0">
                <a:solidFill>
                  <a:schemeClr val="bg1"/>
                </a:solidFill>
                <a:latin typeface="Sabon Next LT" panose="02000500000000000000" pitchFamily="2" charset="0"/>
                <a:cs typeface="Sabon Next LT" panose="02000500000000000000" pitchFamily="2" charset="0"/>
              </a:rPr>
              <a:t>U.S. constitutional </a:t>
            </a:r>
            <a:r>
              <a:rPr lang="en-US" sz="3000" b="1" u="sng" dirty="0">
                <a:solidFill>
                  <a:schemeClr val="bg1"/>
                </a:solidFill>
                <a:latin typeface="Sabon Next LT" panose="02000500000000000000" pitchFamily="2" charset="0"/>
                <a:cs typeface="Sabon Next LT" panose="02000500000000000000" pitchFamily="2" charset="0"/>
              </a:rPr>
              <a:t>due process protects state-provided property interests, too</a:t>
            </a:r>
            <a:r>
              <a:rPr lang="en-US" sz="3000" dirty="0">
                <a:solidFill>
                  <a:schemeClr val="bg1"/>
                </a:solidFill>
                <a:latin typeface="Sabon Next LT" panose="02000500000000000000" pitchFamily="2" charset="0"/>
                <a:cs typeface="Sabon Next LT" panose="02000500000000000000" pitchFamily="2" charset="0"/>
              </a:rPr>
              <a:t>!</a:t>
            </a:r>
          </a:p>
          <a:p>
            <a:pPr lvl="2" algn="just"/>
            <a:r>
              <a:rPr lang="en-US" sz="1200" dirty="0">
                <a:solidFill>
                  <a:schemeClr val="bg1"/>
                </a:solidFill>
                <a:latin typeface="Sabon Next LT" panose="02000500000000000000" pitchFamily="2" charset="0"/>
                <a:cs typeface="Sabon Next LT" panose="02000500000000000000" pitchFamily="2" charset="0"/>
              </a:rPr>
              <a:t> </a:t>
            </a:r>
          </a:p>
          <a:p>
            <a:pPr marL="457200" indent="-457200" algn="just">
              <a:buFont typeface="Arial" panose="020B0604020202020204" pitchFamily="34" charset="0"/>
              <a:buChar char="•"/>
            </a:pPr>
            <a:r>
              <a:rPr lang="en-US" sz="3000" dirty="0" smtClean="0">
                <a:solidFill>
                  <a:schemeClr val="bg1"/>
                </a:solidFill>
                <a:latin typeface="Sabon Next LT" panose="02000500000000000000" pitchFamily="2" charset="0"/>
                <a:cs typeface="Sabon Next LT" panose="02000500000000000000" pitchFamily="2" charset="0"/>
              </a:rPr>
              <a:t>Comparative </a:t>
            </a:r>
            <a:r>
              <a:rPr lang="en-US" sz="3000" b="1" smtClean="0">
                <a:solidFill>
                  <a:schemeClr val="bg1"/>
                </a:solidFill>
                <a:latin typeface="Sabon Next LT" panose="02000500000000000000" pitchFamily="2" charset="0"/>
                <a:cs typeface="Sabon Next LT" panose="02000500000000000000" pitchFamily="2" charset="0"/>
              </a:rPr>
              <a:t>Indian constitutional law</a:t>
            </a:r>
            <a:endParaRPr lang="en-US" sz="3000" dirty="0">
              <a:solidFill>
                <a:schemeClr val="bg1"/>
              </a:solidFill>
              <a:latin typeface="Sabon Next LT" panose="02000500000000000000" pitchFamily="2" charset="0"/>
              <a:cs typeface="Sabon Next LT" panose="02000500000000000000" pitchFamily="2" charset="0"/>
            </a:endParaRPr>
          </a:p>
          <a:p>
            <a:pPr marL="457200" indent="-457200" algn="just">
              <a:buFont typeface="Arial" panose="020B0604020202020204" pitchFamily="34" charset="0"/>
              <a:buChar char="•"/>
            </a:pPr>
            <a:endParaRPr lang="en-US" sz="3000" b="1" dirty="0">
              <a:solidFill>
                <a:schemeClr val="bg1"/>
              </a:solidFill>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239896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Important U.S. Constitutional Law</a:t>
            </a:r>
          </a:p>
        </p:txBody>
      </p:sp>
      <p:sp>
        <p:nvSpPr>
          <p:cNvPr id="12" name="TextBox 11"/>
          <p:cNvSpPr txBox="1"/>
          <p:nvPr/>
        </p:nvSpPr>
        <p:spPr>
          <a:xfrm>
            <a:off x="0" y="606794"/>
            <a:ext cx="9144000" cy="6186309"/>
          </a:xfrm>
          <a:prstGeom prst="rect">
            <a:avLst/>
          </a:prstGeom>
          <a:noFill/>
        </p:spPr>
        <p:txBody>
          <a:bodyPr wrap="square" rtlCol="0">
            <a:spAutoFit/>
          </a:bodyPr>
          <a:lstStyle/>
          <a:p>
            <a:pPr marL="457200" indent="-4572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457200" indent="-457200" algn="just">
              <a:buFont typeface="Arial" panose="020B0604020202020204" pitchFamily="34" charset="0"/>
              <a:buChar char="•"/>
            </a:pPr>
            <a:r>
              <a:rPr lang="en-US" sz="3000" b="1" dirty="0">
                <a:solidFill>
                  <a:schemeClr val="bg1"/>
                </a:solidFill>
                <a:latin typeface="Sabon Next LT" panose="02000500000000000000" pitchFamily="2" charset="0"/>
                <a:cs typeface="Sabon Next LT" panose="02000500000000000000" pitchFamily="2" charset="0"/>
              </a:rPr>
              <a:t>U.S. Constitution is silent on education</a:t>
            </a:r>
            <a:r>
              <a:rPr lang="en-US" sz="3000" dirty="0">
                <a:solidFill>
                  <a:schemeClr val="bg1"/>
                </a:solidFill>
                <a:latin typeface="Sabon Next LT" panose="02000500000000000000" pitchFamily="2" charset="0"/>
                <a:cs typeface="Sabon Next LT" panose="02000500000000000000" pitchFamily="2" charset="0"/>
              </a:rPr>
              <a:t>—and most rights (e.g., housing, quality of life, water, welfare work)</a:t>
            </a:r>
            <a:endParaRPr lang="en-US" sz="3000" b="1" dirty="0">
              <a:solidFill>
                <a:schemeClr val="bg1"/>
              </a:solidFill>
              <a:latin typeface="Sabon Next LT" panose="02000500000000000000" pitchFamily="2" charset="0"/>
              <a:cs typeface="Sabon Next LT" panose="02000500000000000000" pitchFamily="2" charset="0"/>
            </a:endParaRPr>
          </a:p>
          <a:p>
            <a:pPr marL="457200" indent="-4572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457200" indent="-457200" algn="just">
              <a:buFont typeface="Arial" panose="020B0604020202020204" pitchFamily="34" charset="0"/>
              <a:buChar char="•"/>
            </a:pPr>
            <a:r>
              <a:rPr lang="en-US" sz="3000" b="1" dirty="0">
                <a:solidFill>
                  <a:schemeClr val="bg1"/>
                </a:solidFill>
                <a:latin typeface="Sabon Next LT" panose="02000500000000000000" pitchFamily="2" charset="0"/>
                <a:cs typeface="Sabon Next LT" panose="02000500000000000000" pitchFamily="2" charset="0"/>
              </a:rPr>
              <a:t>10th A </a:t>
            </a:r>
            <a:r>
              <a:rPr lang="en-US" sz="3000" dirty="0">
                <a:solidFill>
                  <a:schemeClr val="bg1"/>
                </a:solidFill>
                <a:latin typeface="Sabon Next LT" panose="02000500000000000000" pitchFamily="2" charset="0"/>
                <a:cs typeface="Sabon Next LT" panose="02000500000000000000" pitchFamily="2" charset="0"/>
              </a:rPr>
              <a:t>relegates policy decisions on unenumerated rights to “the states and their people”</a:t>
            </a:r>
          </a:p>
          <a:p>
            <a:pPr marL="457200" indent="-457200" algn="just">
              <a:buFont typeface="Arial" panose="020B0604020202020204" pitchFamily="34" charset="0"/>
              <a:buChar char="•"/>
            </a:pPr>
            <a:endParaRPr lang="en-US" sz="1200" b="1" dirty="0">
              <a:solidFill>
                <a:schemeClr val="bg1"/>
              </a:solidFill>
              <a:latin typeface="Sabon Next LT" panose="02000500000000000000" pitchFamily="2" charset="0"/>
              <a:cs typeface="Sabon Next LT" panose="02000500000000000000" pitchFamily="2" charset="0"/>
            </a:endParaRPr>
          </a:p>
          <a:p>
            <a:pPr marL="457200" indent="-457200" algn="just">
              <a:buFont typeface="Arial" panose="020B0604020202020204" pitchFamily="34" charset="0"/>
              <a:buChar char="•"/>
            </a:pPr>
            <a:r>
              <a:rPr lang="en-US" sz="3000" b="1" dirty="0">
                <a:solidFill>
                  <a:schemeClr val="bg1"/>
                </a:solidFill>
                <a:latin typeface="Sabon Next LT" panose="02000500000000000000" pitchFamily="2" charset="0"/>
                <a:cs typeface="Sabon Next LT" panose="02000500000000000000" pitchFamily="2" charset="0"/>
              </a:rPr>
              <a:t>14th A </a:t>
            </a:r>
            <a:r>
              <a:rPr lang="en-US" sz="3000" dirty="0">
                <a:solidFill>
                  <a:schemeClr val="bg1"/>
                </a:solidFill>
                <a:latin typeface="Sabon Next LT" panose="02000500000000000000" pitchFamily="2" charset="0"/>
                <a:cs typeface="Sabon Next LT" panose="02000500000000000000" pitchFamily="2" charset="0"/>
              </a:rPr>
              <a:t>changes this relationship:</a:t>
            </a:r>
            <a:endParaRPr lang="en-US" sz="3000" b="1" dirty="0">
              <a:solidFill>
                <a:schemeClr val="bg1"/>
              </a:solidFill>
              <a:latin typeface="Sabon Next LT" panose="02000500000000000000" pitchFamily="2" charset="0"/>
              <a:cs typeface="Sabon Next LT" panose="02000500000000000000" pitchFamily="2" charset="0"/>
            </a:endParaRPr>
          </a:p>
          <a:p>
            <a:pPr marL="914400" lvl="1" indent="-457200" algn="just">
              <a:buFont typeface="Arial" panose="020B0604020202020204" pitchFamily="34" charset="0"/>
              <a:buChar char="•"/>
            </a:pPr>
            <a:r>
              <a:rPr lang="en-US" sz="3000" b="1" dirty="0">
                <a:solidFill>
                  <a:schemeClr val="bg1"/>
                </a:solidFill>
                <a:latin typeface="Sabon Next LT" panose="02000500000000000000" pitchFamily="2" charset="0"/>
                <a:cs typeface="Sabon Next LT" panose="02000500000000000000" pitchFamily="2" charset="0"/>
              </a:rPr>
              <a:t>Privileges </a:t>
            </a:r>
            <a:r>
              <a:rPr lang="en-US" sz="3000" b="1" i="1" dirty="0">
                <a:solidFill>
                  <a:schemeClr val="bg1"/>
                </a:solidFill>
                <a:latin typeface="Sabon Next LT" panose="02000500000000000000" pitchFamily="2" charset="0"/>
                <a:cs typeface="Sabon Next LT" panose="02000500000000000000" pitchFamily="2" charset="0"/>
              </a:rPr>
              <a:t>or </a:t>
            </a:r>
            <a:r>
              <a:rPr lang="en-US" sz="3000" b="1" dirty="0">
                <a:solidFill>
                  <a:schemeClr val="bg1"/>
                </a:solidFill>
                <a:latin typeface="Sabon Next LT" panose="02000500000000000000" pitchFamily="2" charset="0"/>
                <a:cs typeface="Sabon Next LT" panose="02000500000000000000" pitchFamily="2" charset="0"/>
              </a:rPr>
              <a:t>Immunities</a:t>
            </a:r>
            <a:r>
              <a:rPr lang="en-US" sz="3000" dirty="0">
                <a:solidFill>
                  <a:schemeClr val="bg1"/>
                </a:solidFill>
                <a:latin typeface="Sabon Next LT" panose="02000500000000000000" pitchFamily="2" charset="0"/>
                <a:cs typeface="Sabon Next LT" panose="02000500000000000000" pitchFamily="2" charset="0"/>
              </a:rPr>
              <a:t> of </a:t>
            </a:r>
            <a:r>
              <a:rPr lang="en-US" sz="3000" b="1" u="sng" dirty="0">
                <a:solidFill>
                  <a:schemeClr val="bg1"/>
                </a:solidFill>
                <a:latin typeface="Sabon Next LT" panose="02000500000000000000" pitchFamily="2" charset="0"/>
                <a:cs typeface="Sabon Next LT" panose="02000500000000000000" pitchFamily="2" charset="0"/>
              </a:rPr>
              <a:t>U.S. citizenship</a:t>
            </a:r>
          </a:p>
          <a:p>
            <a:pPr marL="914400" lvl="1" indent="-457200" algn="just">
              <a:buFont typeface="Arial" panose="020B0604020202020204" pitchFamily="34" charset="0"/>
              <a:buChar char="•"/>
            </a:pPr>
            <a:r>
              <a:rPr lang="en-US" sz="3000" b="1" dirty="0">
                <a:solidFill>
                  <a:schemeClr val="bg1"/>
                </a:solidFill>
                <a:latin typeface="Sabon Next LT" panose="02000500000000000000" pitchFamily="2" charset="0"/>
                <a:cs typeface="Sabon Next LT" panose="02000500000000000000" pitchFamily="2" charset="0"/>
              </a:rPr>
              <a:t>Due Process</a:t>
            </a:r>
            <a:r>
              <a:rPr lang="en-US" sz="3000" dirty="0">
                <a:solidFill>
                  <a:schemeClr val="bg1"/>
                </a:solidFill>
                <a:latin typeface="Sabon Next LT" panose="02000500000000000000" pitchFamily="2" charset="0"/>
                <a:cs typeface="Sabon Next LT" panose="02000500000000000000" pitchFamily="2" charset="0"/>
              </a:rPr>
              <a:t> before denying </a:t>
            </a:r>
            <a:r>
              <a:rPr lang="en-US" sz="3000" b="1" u="sng" dirty="0">
                <a:solidFill>
                  <a:schemeClr val="bg1"/>
                </a:solidFill>
                <a:latin typeface="Sabon Next LT" panose="02000500000000000000" pitchFamily="2" charset="0"/>
                <a:cs typeface="Sabon Next LT" panose="02000500000000000000" pitchFamily="2" charset="0"/>
              </a:rPr>
              <a:t>any person</a:t>
            </a:r>
            <a:r>
              <a:rPr lang="en-US" sz="3000" dirty="0">
                <a:solidFill>
                  <a:schemeClr val="bg1"/>
                </a:solidFill>
                <a:latin typeface="Sabon Next LT" panose="02000500000000000000" pitchFamily="2" charset="0"/>
                <a:cs typeface="Sabon Next LT" panose="02000500000000000000" pitchFamily="2" charset="0"/>
              </a:rPr>
              <a:t> </a:t>
            </a:r>
            <a:r>
              <a:rPr lang="en-US" sz="3000" b="1" dirty="0">
                <a:solidFill>
                  <a:schemeClr val="bg1"/>
                </a:solidFill>
                <a:latin typeface="Sabon Next LT" panose="02000500000000000000" pitchFamily="2" charset="0"/>
                <a:cs typeface="Sabon Next LT" panose="02000500000000000000" pitchFamily="2" charset="0"/>
              </a:rPr>
              <a:t>life</a:t>
            </a:r>
            <a:r>
              <a:rPr lang="en-US" sz="3000" dirty="0">
                <a:solidFill>
                  <a:schemeClr val="bg1"/>
                </a:solidFill>
                <a:latin typeface="Sabon Next LT" panose="02000500000000000000" pitchFamily="2" charset="0"/>
                <a:cs typeface="Sabon Next LT" panose="02000500000000000000" pitchFamily="2" charset="0"/>
              </a:rPr>
              <a:t>, </a:t>
            </a:r>
            <a:r>
              <a:rPr lang="en-US" sz="3000" b="1" dirty="0">
                <a:solidFill>
                  <a:schemeClr val="bg1"/>
                </a:solidFill>
                <a:latin typeface="Sabon Next LT" panose="02000500000000000000" pitchFamily="2" charset="0"/>
                <a:cs typeface="Sabon Next LT" panose="02000500000000000000" pitchFamily="2" charset="0"/>
              </a:rPr>
              <a:t>liberty</a:t>
            </a:r>
            <a:r>
              <a:rPr lang="en-US" sz="3000" dirty="0">
                <a:solidFill>
                  <a:schemeClr val="bg1"/>
                </a:solidFill>
                <a:latin typeface="Sabon Next LT" panose="02000500000000000000" pitchFamily="2" charset="0"/>
                <a:cs typeface="Sabon Next LT" panose="02000500000000000000" pitchFamily="2" charset="0"/>
              </a:rPr>
              <a:t>, or </a:t>
            </a:r>
            <a:r>
              <a:rPr lang="en-US" sz="3000" b="1" dirty="0">
                <a:solidFill>
                  <a:schemeClr val="bg1"/>
                </a:solidFill>
                <a:latin typeface="Sabon Next LT" panose="02000500000000000000" pitchFamily="2" charset="0"/>
                <a:cs typeface="Sabon Next LT" panose="02000500000000000000" pitchFamily="2" charset="0"/>
              </a:rPr>
              <a:t>property</a:t>
            </a:r>
            <a:r>
              <a:rPr lang="en-US" sz="3000" dirty="0">
                <a:solidFill>
                  <a:schemeClr val="bg1"/>
                </a:solidFill>
                <a:latin typeface="Sabon Next LT" panose="02000500000000000000" pitchFamily="2" charset="0"/>
                <a:cs typeface="Sabon Next LT" panose="02000500000000000000" pitchFamily="2" charset="0"/>
              </a:rPr>
              <a:t> interests—or </a:t>
            </a:r>
            <a:r>
              <a:rPr lang="en-US" sz="3000" b="1" dirty="0">
                <a:solidFill>
                  <a:schemeClr val="bg1"/>
                </a:solidFill>
                <a:latin typeface="Sabon Next LT" panose="02000500000000000000" pitchFamily="2" charset="0"/>
                <a:cs typeface="Sabon Next LT" panose="02000500000000000000" pitchFamily="2" charset="0"/>
              </a:rPr>
              <a:t>privileges </a:t>
            </a:r>
            <a:r>
              <a:rPr lang="en-US" sz="3000" b="1" i="1" dirty="0">
                <a:solidFill>
                  <a:schemeClr val="bg1"/>
                </a:solidFill>
                <a:latin typeface="Sabon Next LT" panose="02000500000000000000" pitchFamily="2" charset="0"/>
                <a:cs typeface="Sabon Next LT" panose="02000500000000000000" pitchFamily="2" charset="0"/>
              </a:rPr>
              <a:t>and</a:t>
            </a:r>
            <a:r>
              <a:rPr lang="en-US" sz="3000" b="1" dirty="0">
                <a:solidFill>
                  <a:schemeClr val="bg1"/>
                </a:solidFill>
                <a:latin typeface="Sabon Next LT" panose="02000500000000000000" pitchFamily="2" charset="0"/>
                <a:cs typeface="Sabon Next LT" panose="02000500000000000000" pitchFamily="2" charset="0"/>
              </a:rPr>
              <a:t> immunities of state citizenship</a:t>
            </a:r>
            <a:r>
              <a:rPr lang="en-US" sz="3000" dirty="0">
                <a:solidFill>
                  <a:schemeClr val="bg1"/>
                </a:solidFill>
                <a:latin typeface="Sabon Next LT" panose="02000500000000000000" pitchFamily="2" charset="0"/>
                <a:cs typeface="Sabon Next LT" panose="02000500000000000000" pitchFamily="2" charset="0"/>
              </a:rPr>
              <a:t> (or </a:t>
            </a:r>
            <a:r>
              <a:rPr lang="en-US" sz="3000" b="1" dirty="0">
                <a:solidFill>
                  <a:schemeClr val="bg1"/>
                </a:solidFill>
                <a:latin typeface="Sabon Next LT" panose="02000500000000000000" pitchFamily="2" charset="0"/>
                <a:cs typeface="Sabon Next LT" panose="02000500000000000000" pitchFamily="2" charset="0"/>
              </a:rPr>
              <a:t>residence</a:t>
            </a:r>
            <a:r>
              <a:rPr lang="en-US" sz="3000" dirty="0">
                <a:solidFill>
                  <a:schemeClr val="bg1"/>
                </a:solidFill>
                <a:latin typeface="Sabon Next LT" panose="02000500000000000000" pitchFamily="2" charset="0"/>
                <a:cs typeface="Sabon Next LT" panose="02000500000000000000" pitchFamily="2" charset="0"/>
              </a:rPr>
              <a:t>)</a:t>
            </a:r>
          </a:p>
          <a:p>
            <a:pPr marL="914400" lvl="1" indent="-457200" algn="just">
              <a:buFont typeface="Arial" panose="020B0604020202020204" pitchFamily="34" charset="0"/>
              <a:buChar char="•"/>
            </a:pPr>
            <a:r>
              <a:rPr lang="en-US" sz="3000" b="1" dirty="0">
                <a:solidFill>
                  <a:schemeClr val="bg1"/>
                </a:solidFill>
                <a:latin typeface="Sabon Next LT" panose="02000500000000000000" pitchFamily="2" charset="0"/>
                <a:cs typeface="Sabon Next LT" panose="02000500000000000000" pitchFamily="2" charset="0"/>
              </a:rPr>
              <a:t>Equal protection</a:t>
            </a:r>
            <a:r>
              <a:rPr lang="en-US" sz="3000" dirty="0">
                <a:solidFill>
                  <a:schemeClr val="bg1"/>
                </a:solidFill>
                <a:latin typeface="Sabon Next LT" panose="02000500000000000000" pitchFamily="2" charset="0"/>
                <a:cs typeface="Sabon Next LT" panose="02000500000000000000" pitchFamily="2" charset="0"/>
              </a:rPr>
              <a:t> owed to </a:t>
            </a:r>
            <a:r>
              <a:rPr lang="en-US" sz="3000" b="1" u="sng" dirty="0">
                <a:solidFill>
                  <a:schemeClr val="bg1"/>
                </a:solidFill>
                <a:latin typeface="Sabon Next LT" panose="02000500000000000000" pitchFamily="2" charset="0"/>
                <a:cs typeface="Sabon Next LT" panose="02000500000000000000" pitchFamily="2" charset="0"/>
              </a:rPr>
              <a:t>all persons</a:t>
            </a:r>
            <a:r>
              <a:rPr lang="en-US" sz="3000" dirty="0">
                <a:solidFill>
                  <a:schemeClr val="bg1"/>
                </a:solidFill>
                <a:latin typeface="Sabon Next LT" panose="02000500000000000000" pitchFamily="2" charset="0"/>
                <a:cs typeface="Sabon Next LT" panose="02000500000000000000" pitchFamily="2" charset="0"/>
              </a:rPr>
              <a:t> </a:t>
            </a:r>
          </a:p>
          <a:p>
            <a:pPr marL="457200" indent="-457200" algn="just">
              <a:buFont typeface="Arial" panose="020B0604020202020204" pitchFamily="34" charset="0"/>
              <a:buChar char="•"/>
            </a:pPr>
            <a:endParaRPr lang="en-US" sz="3000" b="1" dirty="0">
              <a:solidFill>
                <a:schemeClr val="bg1"/>
              </a:solidFill>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41775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What is Education?</a:t>
            </a:r>
          </a:p>
        </p:txBody>
      </p:sp>
      <p:sp>
        <p:nvSpPr>
          <p:cNvPr id="12" name="TextBox 11"/>
          <p:cNvSpPr txBox="1"/>
          <p:nvPr/>
        </p:nvSpPr>
        <p:spPr>
          <a:xfrm>
            <a:off x="0" y="606794"/>
            <a:ext cx="9144000" cy="5632311"/>
          </a:xfrm>
          <a:prstGeom prst="rect">
            <a:avLst/>
          </a:prstGeom>
          <a:noFill/>
        </p:spPr>
        <p:txBody>
          <a:bodyPr wrap="square" rtlCol="0">
            <a:spAutoFit/>
          </a:bodyPr>
          <a:lstStyle/>
          <a:p>
            <a:pPr marL="457200" indent="-4572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algn="just"/>
            <a:endParaRPr lang="en-US" sz="1200" dirty="0">
              <a:solidFill>
                <a:schemeClr val="bg1"/>
              </a:solidFill>
              <a:latin typeface="Sabon Next LT" panose="02000500000000000000" pitchFamily="2" charset="0"/>
              <a:cs typeface="Sabon Next LT" panose="02000500000000000000" pitchFamily="2" charset="0"/>
            </a:endParaRPr>
          </a:p>
          <a:p>
            <a:pPr algn="just"/>
            <a:r>
              <a:rPr lang="en-US" sz="2400" dirty="0">
                <a:solidFill>
                  <a:schemeClr val="bg1"/>
                </a:solidFill>
                <a:latin typeface="Sabon Next LT" panose="02000500000000000000" pitchFamily="2" charset="0"/>
                <a:cs typeface="Sabon Next LT" panose="02000500000000000000" pitchFamily="2" charset="0"/>
              </a:rPr>
              <a:t>Today, education is perhaps the most important function of state and local governments. Compulsory school attendance laws and the great expenditures for education both demonstrate our recognition of the importance of education to our democratic society . . . It is the very foundation of good citizenship. Today it is a principal instrument in awakening the child to cultural values, in preparing him for later professional training, and in helping him to adjust normally to his environment. In these days, it is doubtful that any child may reasonably be expected to succeed in life if he is denied the opportunity of an education. Such an opportunity, where the state has undertaken to provide it, is a right which must be made available to all on equal terms.</a:t>
            </a:r>
          </a:p>
          <a:p>
            <a:pPr algn="r"/>
            <a:endParaRPr lang="en-US" sz="2400" i="1" dirty="0">
              <a:solidFill>
                <a:schemeClr val="bg1"/>
              </a:solidFill>
              <a:latin typeface="Sabon Next LT" panose="02000500000000000000" pitchFamily="2" charset="0"/>
              <a:cs typeface="Sabon Next LT" panose="02000500000000000000" pitchFamily="2" charset="0"/>
            </a:endParaRPr>
          </a:p>
          <a:p>
            <a:pPr algn="r"/>
            <a:r>
              <a:rPr lang="en-US" sz="2400" i="1" dirty="0">
                <a:solidFill>
                  <a:schemeClr val="bg1"/>
                </a:solidFill>
                <a:latin typeface="Sabon Next LT" panose="02000500000000000000" pitchFamily="2" charset="0"/>
                <a:cs typeface="Sabon Next LT" panose="02000500000000000000" pitchFamily="2" charset="0"/>
              </a:rPr>
              <a:t>Brown v. Board of Education</a:t>
            </a:r>
            <a:r>
              <a:rPr lang="en-US" sz="2400" dirty="0">
                <a:solidFill>
                  <a:schemeClr val="bg1"/>
                </a:solidFill>
                <a:latin typeface="Sabon Next LT" panose="02000500000000000000" pitchFamily="2" charset="0"/>
                <a:cs typeface="Sabon Next LT" panose="02000500000000000000" pitchFamily="2" charset="0"/>
              </a:rPr>
              <a:t>, 347 U.S. 483, 493 (1954).</a:t>
            </a:r>
            <a:endParaRPr lang="en-US" sz="2400" i="1" dirty="0">
              <a:solidFill>
                <a:schemeClr val="bg1"/>
              </a:solidFill>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1378554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Education: Fundamental Right?</a:t>
            </a:r>
          </a:p>
        </p:txBody>
      </p:sp>
      <p:sp>
        <p:nvSpPr>
          <p:cNvPr id="12" name="TextBox 11"/>
          <p:cNvSpPr txBox="1"/>
          <p:nvPr/>
        </p:nvSpPr>
        <p:spPr>
          <a:xfrm>
            <a:off x="0" y="606794"/>
            <a:ext cx="9144000" cy="5755422"/>
          </a:xfrm>
          <a:prstGeom prst="rect">
            <a:avLst/>
          </a:prstGeom>
          <a:noFill/>
        </p:spPr>
        <p:txBody>
          <a:bodyPr wrap="square" rtlCol="0">
            <a:spAutoFit/>
          </a:bodyPr>
          <a:lstStyle/>
          <a:p>
            <a:pPr algn="just"/>
            <a:endParaRPr lang="en-US" sz="1200"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10th A</a:t>
            </a:r>
            <a:r>
              <a:rPr lang="en-US" sz="2800" dirty="0">
                <a:solidFill>
                  <a:schemeClr val="bg1"/>
                </a:solidFill>
                <a:latin typeface="Sabon Next LT" panose="02000500000000000000" pitchFamily="2" charset="0"/>
                <a:cs typeface="Sabon Next LT" panose="02000500000000000000" pitchFamily="2" charset="0"/>
              </a:rPr>
              <a:t>:</a:t>
            </a:r>
            <a:r>
              <a:rPr lang="en-US" sz="2800" b="1" dirty="0">
                <a:solidFill>
                  <a:schemeClr val="bg1"/>
                </a:solidFill>
                <a:latin typeface="Sabon Next LT" panose="02000500000000000000" pitchFamily="2" charset="0"/>
                <a:cs typeface="Sabon Next LT" panose="02000500000000000000" pitchFamily="2" charset="0"/>
              </a:rPr>
              <a:t> </a:t>
            </a:r>
            <a:r>
              <a:rPr lang="en-US" sz="2800" dirty="0">
                <a:solidFill>
                  <a:schemeClr val="bg1"/>
                </a:solidFill>
                <a:latin typeface="Sabon Next LT" panose="02000500000000000000" pitchFamily="2" charset="0"/>
                <a:cs typeface="Sabon Next LT" panose="02000500000000000000" pitchFamily="2" charset="0"/>
              </a:rPr>
              <a:t>Most important function of </a:t>
            </a:r>
            <a:r>
              <a:rPr lang="en-US" sz="2800" b="1" u="sng" dirty="0">
                <a:solidFill>
                  <a:schemeClr val="bg1"/>
                </a:solidFill>
                <a:latin typeface="Sabon Next LT" panose="02000500000000000000" pitchFamily="2" charset="0"/>
                <a:cs typeface="Sabon Next LT" panose="02000500000000000000" pitchFamily="2" charset="0"/>
              </a:rPr>
              <a:t>state and local governments</a:t>
            </a:r>
          </a:p>
          <a:p>
            <a:pPr marL="342900" indent="-3429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“Compulsory school attendance” + “expenditures”</a:t>
            </a:r>
          </a:p>
          <a:p>
            <a:pPr marL="800100" lvl="1" indent="-3429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800100" lvl="1" indent="-342900" algn="just">
              <a:buFont typeface="Arial" panose="020B0604020202020204" pitchFamily="34" charset="0"/>
              <a:buChar char="•"/>
            </a:pPr>
            <a:r>
              <a:rPr lang="en-US" sz="2800" b="1" u="sng" dirty="0">
                <a:solidFill>
                  <a:schemeClr val="bg1"/>
                </a:solidFill>
                <a:latin typeface="Sabon Next LT" panose="02000500000000000000" pitchFamily="2" charset="0"/>
                <a:cs typeface="Sabon Next LT" panose="02000500000000000000" pitchFamily="2" charset="0"/>
              </a:rPr>
              <a:t>Education is a right “where the state has undertaken to provide it”</a:t>
            </a:r>
          </a:p>
          <a:p>
            <a:pPr marL="800100" lvl="1" indent="-342900" algn="just">
              <a:buFont typeface="Arial" panose="020B0604020202020204" pitchFamily="34" charset="0"/>
              <a:buChar char="•"/>
            </a:pPr>
            <a:endParaRPr lang="en-US" sz="1200" b="1" u="sng" dirty="0">
              <a:solidFill>
                <a:schemeClr val="bg1"/>
              </a:solidFill>
              <a:latin typeface="Sabon Next LT" panose="02000500000000000000" pitchFamily="2" charset="0"/>
              <a:cs typeface="Sabon Next LT" panose="02000500000000000000" pitchFamily="2" charset="0"/>
            </a:endParaRPr>
          </a:p>
          <a:p>
            <a:pPr marL="1257300" lvl="2"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14th A equal protection</a:t>
            </a:r>
            <a:r>
              <a:rPr lang="en-US" sz="2800" dirty="0">
                <a:solidFill>
                  <a:schemeClr val="bg1"/>
                </a:solidFill>
                <a:latin typeface="Sabon Next LT" panose="02000500000000000000" pitchFamily="2" charset="0"/>
                <a:cs typeface="Sabon Next LT" panose="02000500000000000000" pitchFamily="2" charset="0"/>
              </a:rPr>
              <a:t>: “must be made available to all on equal terms”</a:t>
            </a:r>
          </a:p>
          <a:p>
            <a:pPr marL="1257300" lvl="2" indent="-3429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1257300" lvl="2"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If education rights were fundamental</a:t>
            </a:r>
            <a:r>
              <a:rPr lang="en-US" sz="2800" dirty="0">
                <a:solidFill>
                  <a:schemeClr val="bg1"/>
                </a:solidFill>
                <a:latin typeface="Sabon Next LT" panose="02000500000000000000" pitchFamily="2" charset="0"/>
                <a:cs typeface="Sabon Next LT" panose="02000500000000000000" pitchFamily="2" charset="0"/>
              </a:rPr>
              <a:t>:</a:t>
            </a:r>
            <a:r>
              <a:rPr lang="en-US" sz="2800" b="1" dirty="0">
                <a:solidFill>
                  <a:schemeClr val="bg1"/>
                </a:solidFill>
                <a:latin typeface="Sabon Next LT" panose="02000500000000000000" pitchFamily="2" charset="0"/>
                <a:cs typeface="Sabon Next LT" panose="02000500000000000000" pitchFamily="2" charset="0"/>
              </a:rPr>
              <a:t> 14th A due process</a:t>
            </a:r>
            <a:r>
              <a:rPr lang="en-US" sz="2800" dirty="0">
                <a:solidFill>
                  <a:schemeClr val="bg1"/>
                </a:solidFill>
                <a:latin typeface="Sabon Next LT" panose="02000500000000000000" pitchFamily="2" charset="0"/>
                <a:cs typeface="Sabon Next LT" panose="02000500000000000000" pitchFamily="2" charset="0"/>
              </a:rPr>
              <a:t> would have protected education—and not just </a:t>
            </a:r>
            <a:r>
              <a:rPr lang="en-US" sz="2800" i="1" dirty="0">
                <a:solidFill>
                  <a:schemeClr val="bg1"/>
                </a:solidFill>
                <a:latin typeface="Sabon Next LT" panose="02000500000000000000" pitchFamily="2" charset="0"/>
                <a:cs typeface="Sabon Next LT" panose="02000500000000000000" pitchFamily="2" charset="0"/>
              </a:rPr>
              <a:t>equal</a:t>
            </a:r>
            <a:r>
              <a:rPr lang="en-US" sz="2800" dirty="0">
                <a:solidFill>
                  <a:schemeClr val="bg1"/>
                </a:solidFill>
                <a:latin typeface="Sabon Next LT" panose="02000500000000000000" pitchFamily="2" charset="0"/>
                <a:cs typeface="Sabon Next LT" panose="02000500000000000000" pitchFamily="2" charset="0"/>
              </a:rPr>
              <a:t> rights to whatever education state chose to provide</a:t>
            </a:r>
          </a:p>
        </p:txBody>
      </p:sp>
    </p:spTree>
    <p:extLst>
      <p:ext uri="{BB962C8B-B14F-4D97-AF65-F5344CB8AC3E}">
        <p14:creationId xmlns:p14="http://schemas.microsoft.com/office/powerpoint/2010/main" val="225074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Education: Liberty?</a:t>
            </a:r>
          </a:p>
        </p:txBody>
      </p:sp>
      <p:sp>
        <p:nvSpPr>
          <p:cNvPr id="12" name="TextBox 11"/>
          <p:cNvSpPr txBox="1"/>
          <p:nvPr/>
        </p:nvSpPr>
        <p:spPr>
          <a:xfrm>
            <a:off x="0" y="606794"/>
            <a:ext cx="9144000" cy="6278642"/>
          </a:xfrm>
          <a:prstGeom prst="rect">
            <a:avLst/>
          </a:prstGeom>
          <a:noFill/>
        </p:spPr>
        <p:txBody>
          <a:bodyPr wrap="square" rtlCol="0">
            <a:spAutoFit/>
          </a:bodyPr>
          <a:lstStyle/>
          <a:p>
            <a:pPr lvl="2" algn="just"/>
            <a:endParaRPr lang="en-US" sz="1200" b="1" u="sng"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14th A due process</a:t>
            </a:r>
            <a:r>
              <a:rPr lang="en-US" sz="2800" dirty="0">
                <a:solidFill>
                  <a:schemeClr val="bg1"/>
                </a:solidFill>
                <a:latin typeface="Sabon Next LT" panose="02000500000000000000" pitchFamily="2" charset="0"/>
                <a:cs typeface="Sabon Next LT" panose="02000500000000000000" pitchFamily="2" charset="0"/>
              </a:rPr>
              <a:t>: protects </a:t>
            </a:r>
            <a:r>
              <a:rPr lang="en-US" sz="2800" b="1" dirty="0">
                <a:solidFill>
                  <a:schemeClr val="bg1"/>
                </a:solidFill>
                <a:latin typeface="Sabon Next LT" panose="02000500000000000000" pitchFamily="2" charset="0"/>
                <a:cs typeface="Sabon Next LT" panose="02000500000000000000" pitchFamily="2" charset="0"/>
              </a:rPr>
              <a:t>life</a:t>
            </a:r>
            <a:r>
              <a:rPr lang="en-US" sz="2800" dirty="0">
                <a:solidFill>
                  <a:schemeClr val="bg1"/>
                </a:solidFill>
                <a:latin typeface="Sabon Next LT" panose="02000500000000000000" pitchFamily="2" charset="0"/>
                <a:cs typeface="Sabon Next LT" panose="02000500000000000000" pitchFamily="2" charset="0"/>
              </a:rPr>
              <a:t>, </a:t>
            </a:r>
            <a:r>
              <a:rPr lang="en-US" sz="2800" b="1" dirty="0">
                <a:solidFill>
                  <a:schemeClr val="bg1"/>
                </a:solidFill>
                <a:latin typeface="Sabon Next LT" panose="02000500000000000000" pitchFamily="2" charset="0"/>
                <a:cs typeface="Sabon Next LT" panose="02000500000000000000" pitchFamily="2" charset="0"/>
              </a:rPr>
              <a:t>liberty</a:t>
            </a:r>
            <a:r>
              <a:rPr lang="en-US" sz="2800" dirty="0">
                <a:solidFill>
                  <a:schemeClr val="bg1"/>
                </a:solidFill>
                <a:latin typeface="Sabon Next LT" panose="02000500000000000000" pitchFamily="2" charset="0"/>
                <a:cs typeface="Sabon Next LT" panose="02000500000000000000" pitchFamily="2" charset="0"/>
              </a:rPr>
              <a:t>, and </a:t>
            </a:r>
            <a:r>
              <a:rPr lang="en-US" sz="2800" b="1" dirty="0">
                <a:solidFill>
                  <a:schemeClr val="bg1"/>
                </a:solidFill>
                <a:latin typeface="Sabon Next LT" panose="02000500000000000000" pitchFamily="2" charset="0"/>
                <a:cs typeface="Sabon Next LT" panose="02000500000000000000" pitchFamily="2" charset="0"/>
              </a:rPr>
              <a:t>property</a:t>
            </a:r>
          </a:p>
          <a:p>
            <a:pPr marL="342900" indent="-342900" algn="just">
              <a:buFont typeface="Arial" panose="020B0604020202020204" pitchFamily="34" charset="0"/>
              <a:buChar char="•"/>
            </a:pPr>
            <a:endParaRPr lang="en-US" sz="1200" b="1"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 . . . very foundation of good citizenship”</a:t>
            </a:r>
            <a:endParaRPr lang="en-US" sz="2800" dirty="0">
              <a:solidFill>
                <a:schemeClr val="bg1"/>
              </a:solidFill>
              <a:latin typeface="Sabon Next LT" panose="02000500000000000000" pitchFamily="2" charset="0"/>
              <a:cs typeface="Sabon Next LT" panose="02000500000000000000" pitchFamily="2" charset="0"/>
            </a:endParaRP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inculcation “to our democratic society”</a:t>
            </a: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 . . . adjust[</a:t>
            </a:r>
            <a:r>
              <a:rPr lang="en-US" sz="2800" dirty="0" err="1">
                <a:solidFill>
                  <a:schemeClr val="bg1"/>
                </a:solidFill>
                <a:latin typeface="Sabon Next LT" panose="02000500000000000000" pitchFamily="2" charset="0"/>
                <a:cs typeface="Sabon Next LT" panose="02000500000000000000" pitchFamily="2" charset="0"/>
              </a:rPr>
              <a:t>ment</a:t>
            </a:r>
            <a:r>
              <a:rPr lang="en-US" sz="2800" dirty="0">
                <a:solidFill>
                  <a:schemeClr val="bg1"/>
                </a:solidFill>
                <a:latin typeface="Sabon Next LT" panose="02000500000000000000" pitchFamily="2" charset="0"/>
                <a:cs typeface="Sabon Next LT" panose="02000500000000000000" pitchFamily="2" charset="0"/>
              </a:rPr>
              <a:t>] normally to his environment”</a:t>
            </a:r>
          </a:p>
          <a:p>
            <a:pPr lvl="1" algn="just"/>
            <a:endParaRPr lang="en-US" sz="1200"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Human capital development</a:t>
            </a:r>
            <a:endParaRPr lang="en-US" sz="2800" dirty="0">
              <a:solidFill>
                <a:schemeClr val="bg1"/>
              </a:solidFill>
              <a:latin typeface="Sabon Next LT" panose="02000500000000000000" pitchFamily="2" charset="0"/>
              <a:cs typeface="Sabon Next LT" panose="02000500000000000000" pitchFamily="2" charset="0"/>
            </a:endParaRP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 . . . awaken[s] the child to cultural values” </a:t>
            </a: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military and civil service training</a:t>
            </a: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preparation for later professional training </a:t>
            </a: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essential for socioeconomic success</a:t>
            </a:r>
          </a:p>
          <a:p>
            <a:pPr lvl="1" algn="just"/>
            <a:endParaRPr lang="en-US" sz="1200"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Quality of life and liberty is </a:t>
            </a:r>
            <a:r>
              <a:rPr lang="en-US" sz="2800" b="1" u="sng" dirty="0">
                <a:solidFill>
                  <a:schemeClr val="bg1"/>
                </a:solidFill>
                <a:latin typeface="Sabon Next LT" panose="02000500000000000000" pitchFamily="2" charset="0"/>
                <a:cs typeface="Sabon Next LT" panose="02000500000000000000" pitchFamily="2" charset="0"/>
              </a:rPr>
              <a:t>derivative of education</a:t>
            </a:r>
            <a:r>
              <a:rPr lang="en-US" sz="2800" dirty="0">
                <a:solidFill>
                  <a:schemeClr val="bg1"/>
                </a:solidFill>
                <a:latin typeface="Sabon Next LT" panose="02000500000000000000" pitchFamily="2" charset="0"/>
                <a:cs typeface="Sabon Next LT" panose="02000500000000000000" pitchFamily="2" charset="0"/>
              </a:rPr>
              <a:t>, but </a:t>
            </a:r>
            <a:r>
              <a:rPr lang="en-US" sz="2800" b="1" u="sng" dirty="0">
                <a:solidFill>
                  <a:schemeClr val="bg1"/>
                </a:solidFill>
                <a:latin typeface="Sabon Next LT" panose="02000500000000000000" pitchFamily="2" charset="0"/>
                <a:cs typeface="Sabon Next LT" panose="02000500000000000000" pitchFamily="2" charset="0"/>
              </a:rPr>
              <a:t>essential life and liberty interests are not</a:t>
            </a:r>
            <a:r>
              <a:rPr lang="en-US" sz="2800" b="1" dirty="0">
                <a:solidFill>
                  <a:schemeClr val="bg1"/>
                </a:solidFill>
                <a:latin typeface="Sabon Next LT" panose="02000500000000000000" pitchFamily="2" charset="0"/>
                <a:cs typeface="Sabon Next LT" panose="02000500000000000000" pitchFamily="2" charset="0"/>
              </a:rPr>
              <a:t> </a:t>
            </a:r>
            <a:r>
              <a:rPr lang="en-US" dirty="0">
                <a:solidFill>
                  <a:schemeClr val="bg1"/>
                </a:solidFill>
                <a:latin typeface="Sabon Next LT" panose="02000500000000000000" pitchFamily="2" charset="0"/>
                <a:cs typeface="Sabon Next LT" panose="02000500000000000000" pitchFamily="2" charset="0"/>
              </a:rPr>
              <a:t>(</a:t>
            </a:r>
            <a:r>
              <a:rPr lang="en-US" i="1" dirty="0">
                <a:solidFill>
                  <a:schemeClr val="bg1"/>
                </a:solidFill>
                <a:latin typeface="Sabon Next LT" panose="02000500000000000000" pitchFamily="2" charset="0"/>
                <a:cs typeface="Sabon Next LT" panose="02000500000000000000" pitchFamily="2" charset="0"/>
              </a:rPr>
              <a:t>San Antonio v. Rodriguez</a:t>
            </a:r>
            <a:r>
              <a:rPr lang="en-US" dirty="0">
                <a:solidFill>
                  <a:schemeClr val="bg1"/>
                </a:solidFill>
                <a:latin typeface="Sabon Next LT" panose="02000500000000000000" pitchFamily="2" charset="0"/>
                <a:cs typeface="Sabon Next LT" panose="02000500000000000000" pitchFamily="2" charset="0"/>
              </a:rPr>
              <a:t>, 411 U.S. 1, 37 (1973)).</a:t>
            </a:r>
          </a:p>
          <a:p>
            <a:pPr marL="342900" indent="-342900" algn="just">
              <a:buFont typeface="Arial" panose="020B0604020202020204" pitchFamily="34" charset="0"/>
              <a:buChar char="•"/>
            </a:pPr>
            <a:endParaRPr lang="en-US" sz="2800" i="1" dirty="0">
              <a:solidFill>
                <a:schemeClr val="bg1"/>
              </a:solidFill>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209635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Education: Property?</a:t>
            </a:r>
          </a:p>
        </p:txBody>
      </p:sp>
      <p:sp>
        <p:nvSpPr>
          <p:cNvPr id="12" name="TextBox 11"/>
          <p:cNvSpPr txBox="1"/>
          <p:nvPr/>
        </p:nvSpPr>
        <p:spPr>
          <a:xfrm>
            <a:off x="0" y="606794"/>
            <a:ext cx="9144000" cy="5816977"/>
          </a:xfrm>
          <a:prstGeom prst="rect">
            <a:avLst/>
          </a:prstGeom>
          <a:noFill/>
        </p:spPr>
        <p:txBody>
          <a:bodyPr wrap="square" rtlCol="0">
            <a:spAutoFit/>
          </a:bodyPr>
          <a:lstStyle/>
          <a:p>
            <a:pPr algn="just"/>
            <a:endParaRPr lang="en-US" sz="1200"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10th A</a:t>
            </a:r>
            <a:r>
              <a:rPr lang="en-US" sz="2800" dirty="0">
                <a:solidFill>
                  <a:schemeClr val="bg1"/>
                </a:solidFill>
                <a:latin typeface="Sabon Next LT" panose="02000500000000000000" pitchFamily="2" charset="0"/>
                <a:cs typeface="Sabon Next LT" panose="02000500000000000000" pitchFamily="2" charset="0"/>
              </a:rPr>
              <a:t>:</a:t>
            </a:r>
            <a:r>
              <a:rPr lang="en-US" sz="2800" b="1" dirty="0">
                <a:solidFill>
                  <a:schemeClr val="bg1"/>
                </a:solidFill>
                <a:latin typeface="Sabon Next LT" panose="02000500000000000000" pitchFamily="2" charset="0"/>
                <a:cs typeface="Sabon Next LT" panose="02000500000000000000" pitchFamily="2" charset="0"/>
              </a:rPr>
              <a:t> </a:t>
            </a:r>
            <a:r>
              <a:rPr lang="en-US" sz="2800" dirty="0">
                <a:solidFill>
                  <a:schemeClr val="bg1"/>
                </a:solidFill>
                <a:latin typeface="Sabon Next LT" panose="02000500000000000000" pitchFamily="2" charset="0"/>
                <a:cs typeface="Sabon Next LT" panose="02000500000000000000" pitchFamily="2" charset="0"/>
              </a:rPr>
              <a:t>Most important function of </a:t>
            </a:r>
            <a:r>
              <a:rPr lang="en-US" sz="2800" b="1" u="sng" dirty="0">
                <a:solidFill>
                  <a:schemeClr val="bg1"/>
                </a:solidFill>
                <a:latin typeface="Sabon Next LT" panose="02000500000000000000" pitchFamily="2" charset="0"/>
                <a:cs typeface="Sabon Next LT" panose="02000500000000000000" pitchFamily="2" charset="0"/>
              </a:rPr>
              <a:t>state and local governments</a:t>
            </a:r>
          </a:p>
          <a:p>
            <a:pPr marL="342900" indent="-342900" algn="just">
              <a:buFont typeface="Arial" panose="020B0604020202020204" pitchFamily="34" charset="0"/>
              <a:buChar char="•"/>
            </a:pPr>
            <a:endParaRPr lang="en-US" sz="1200" dirty="0">
              <a:solidFill>
                <a:schemeClr val="bg1"/>
              </a:solidFill>
              <a:latin typeface="Sabon Next LT" panose="02000500000000000000" pitchFamily="2" charset="0"/>
              <a:cs typeface="Sabon Next LT" panose="02000500000000000000" pitchFamily="2" charset="0"/>
            </a:endParaRPr>
          </a:p>
          <a:p>
            <a:pPr marL="800100" lvl="1"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“Compulsory school attendance” + “expenditures”</a:t>
            </a:r>
          </a:p>
          <a:p>
            <a:pPr marL="1257300" lvl="2"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Contract</a:t>
            </a:r>
            <a:r>
              <a:rPr lang="en-US" sz="2800" dirty="0">
                <a:solidFill>
                  <a:schemeClr val="bg1"/>
                </a:solidFill>
                <a:latin typeface="Sabon Next LT" panose="02000500000000000000" pitchFamily="2" charset="0"/>
                <a:cs typeface="Sabon Next LT" panose="02000500000000000000" pitchFamily="2" charset="0"/>
              </a:rPr>
              <a:t>:</a:t>
            </a:r>
            <a:r>
              <a:rPr lang="en-US" sz="2800" b="1" dirty="0">
                <a:solidFill>
                  <a:schemeClr val="bg1"/>
                </a:solidFill>
                <a:latin typeface="Sabon Next LT" panose="02000500000000000000" pitchFamily="2" charset="0"/>
                <a:cs typeface="Sabon Next LT" panose="02000500000000000000" pitchFamily="2" charset="0"/>
              </a:rPr>
              <a:t> </a:t>
            </a:r>
            <a:r>
              <a:rPr lang="en-US" sz="2800" dirty="0">
                <a:solidFill>
                  <a:schemeClr val="bg1"/>
                </a:solidFill>
                <a:latin typeface="Sabon Next LT" panose="02000500000000000000" pitchFamily="2" charset="0"/>
                <a:cs typeface="Sabon Next LT" panose="02000500000000000000" pitchFamily="2" charset="0"/>
              </a:rPr>
              <a:t>expectation in state-provided education</a:t>
            </a:r>
          </a:p>
          <a:p>
            <a:pPr marL="1257300" lvl="2"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Trust</a:t>
            </a:r>
            <a:r>
              <a:rPr lang="en-US" sz="2800" dirty="0">
                <a:solidFill>
                  <a:schemeClr val="bg1"/>
                </a:solidFill>
                <a:latin typeface="Sabon Next LT" panose="02000500000000000000" pitchFamily="2" charset="0"/>
                <a:cs typeface="Sabon Next LT" panose="02000500000000000000" pitchFamily="2" charset="0"/>
              </a:rPr>
              <a:t>: States maintain public schools in perpetuity to honor obligations to future generations</a:t>
            </a:r>
          </a:p>
          <a:p>
            <a:pPr marL="1257300" lvl="2" indent="-342900" algn="just">
              <a:buFont typeface="Arial" panose="020B0604020202020204" pitchFamily="34" charset="0"/>
              <a:buChar char="•"/>
            </a:pPr>
            <a:endParaRPr lang="en-US" sz="1200" b="1" u="sng" dirty="0">
              <a:solidFill>
                <a:schemeClr val="bg1"/>
              </a:solidFill>
              <a:latin typeface="Sabon Next LT" panose="02000500000000000000" pitchFamily="2" charset="0"/>
              <a:cs typeface="Sabon Next LT" panose="02000500000000000000" pitchFamily="2" charset="0"/>
            </a:endParaRPr>
          </a:p>
          <a:p>
            <a:pPr marL="800100" lvl="1" indent="-342900" algn="just">
              <a:buFont typeface="Arial" panose="020B0604020202020204" pitchFamily="34" charset="0"/>
              <a:buChar char="•"/>
            </a:pPr>
            <a:r>
              <a:rPr lang="en-US" sz="2800" b="1" u="sng" dirty="0">
                <a:solidFill>
                  <a:schemeClr val="bg1"/>
                </a:solidFill>
                <a:latin typeface="Sabon Next LT" panose="02000500000000000000" pitchFamily="2" charset="0"/>
                <a:cs typeface="Sabon Next LT" panose="02000500000000000000" pitchFamily="2" charset="0"/>
              </a:rPr>
              <a:t>Education is a right “where the state has undertaken to provide it</a:t>
            </a:r>
            <a:endParaRPr lang="en-US" sz="1200" dirty="0">
              <a:solidFill>
                <a:schemeClr val="bg1"/>
              </a:solidFill>
              <a:latin typeface="Sabon Next LT" panose="02000500000000000000" pitchFamily="2" charset="0"/>
              <a:cs typeface="Sabon Next LT" panose="02000500000000000000" pitchFamily="2" charset="0"/>
            </a:endParaRPr>
          </a:p>
          <a:p>
            <a:pPr marL="1257300" lvl="2" indent="-342900" algn="just">
              <a:buFont typeface="Arial" panose="020B0604020202020204" pitchFamily="34" charset="0"/>
              <a:buChar char="•"/>
            </a:pPr>
            <a:r>
              <a:rPr lang="en-US" sz="2800" dirty="0">
                <a:solidFill>
                  <a:schemeClr val="bg1"/>
                </a:solidFill>
                <a:latin typeface="Sabon Next LT" panose="02000500000000000000" pitchFamily="2" charset="0"/>
                <a:cs typeface="Sabon Next LT" panose="02000500000000000000" pitchFamily="2" charset="0"/>
              </a:rPr>
              <a:t>Education rights aren’t fundamental</a:t>
            </a:r>
          </a:p>
          <a:p>
            <a:pPr marL="1257300" lvl="2" indent="-342900" algn="just">
              <a:buFont typeface="Arial" panose="020B0604020202020204" pitchFamily="34" charset="0"/>
              <a:buChar char="•"/>
            </a:pPr>
            <a:r>
              <a:rPr lang="en-US" sz="2800" b="1" u="sng" dirty="0">
                <a:solidFill>
                  <a:schemeClr val="bg1"/>
                </a:solidFill>
                <a:latin typeface="Sabon Next LT" panose="02000500000000000000" pitchFamily="2" charset="0"/>
                <a:cs typeface="Sabon Next LT" panose="02000500000000000000" pitchFamily="2" charset="0"/>
              </a:rPr>
              <a:t>States have created</a:t>
            </a:r>
            <a:r>
              <a:rPr lang="en-US" sz="2800" b="1" dirty="0">
                <a:solidFill>
                  <a:schemeClr val="bg1"/>
                </a:solidFill>
                <a:latin typeface="Sabon Next LT" panose="02000500000000000000" pitchFamily="2" charset="0"/>
                <a:cs typeface="Sabon Next LT" panose="02000500000000000000" pitchFamily="2" charset="0"/>
              </a:rPr>
              <a:t> a public right to education</a:t>
            </a:r>
            <a:r>
              <a:rPr lang="en-US" sz="2800" dirty="0">
                <a:solidFill>
                  <a:schemeClr val="bg1"/>
                </a:solidFill>
                <a:latin typeface="Sabon Next LT" panose="02000500000000000000" pitchFamily="2" charset="0"/>
                <a:cs typeface="Sabon Next LT" panose="02000500000000000000" pitchFamily="2" charset="0"/>
              </a:rPr>
              <a:t> based in </a:t>
            </a:r>
            <a:r>
              <a:rPr lang="en-US" sz="2800" b="1" u="sng" dirty="0">
                <a:solidFill>
                  <a:schemeClr val="bg1"/>
                </a:solidFill>
                <a:latin typeface="Sabon Next LT" panose="02000500000000000000" pitchFamily="2" charset="0"/>
                <a:cs typeface="Sabon Next LT" panose="02000500000000000000" pitchFamily="2" charset="0"/>
              </a:rPr>
              <a:t>property</a:t>
            </a:r>
            <a:r>
              <a:rPr lang="en-US" sz="2800" b="1" dirty="0">
                <a:solidFill>
                  <a:schemeClr val="bg1"/>
                </a:solidFill>
                <a:latin typeface="Sabon Next LT" panose="02000500000000000000" pitchFamily="2" charset="0"/>
                <a:cs typeface="Sabon Next LT" panose="02000500000000000000" pitchFamily="2" charset="0"/>
              </a:rPr>
              <a:t> </a:t>
            </a:r>
          </a:p>
          <a:p>
            <a:pPr marL="1257300" lvl="2" indent="-342900" algn="just">
              <a:buFont typeface="Arial" panose="020B0604020202020204" pitchFamily="34" charset="0"/>
              <a:buChar char="•"/>
            </a:pPr>
            <a:r>
              <a:rPr lang="en-US" sz="2800" b="1" u="sng" dirty="0">
                <a:solidFill>
                  <a:schemeClr val="bg1"/>
                </a:solidFill>
                <a:latin typeface="Sabon Next LT" panose="02000500000000000000" pitchFamily="2" charset="0"/>
                <a:cs typeface="Sabon Next LT" panose="02000500000000000000" pitchFamily="2" charset="0"/>
              </a:rPr>
              <a:t>14th A due process</a:t>
            </a:r>
            <a:r>
              <a:rPr lang="en-US" sz="2800" u="sng" dirty="0">
                <a:solidFill>
                  <a:schemeClr val="bg1"/>
                </a:solidFill>
                <a:latin typeface="Sabon Next LT" panose="02000500000000000000" pitchFamily="2" charset="0"/>
                <a:cs typeface="Sabon Next LT" panose="02000500000000000000" pitchFamily="2" charset="0"/>
              </a:rPr>
              <a:t> protects </a:t>
            </a:r>
            <a:r>
              <a:rPr lang="en-US" sz="2800" b="1" i="1" u="sng" dirty="0">
                <a:solidFill>
                  <a:schemeClr val="bg1"/>
                </a:solidFill>
                <a:latin typeface="Sabon Next LT" panose="02000500000000000000" pitchFamily="2" charset="0"/>
                <a:cs typeface="Sabon Next LT" panose="02000500000000000000" pitchFamily="2" charset="0"/>
              </a:rPr>
              <a:t>property</a:t>
            </a:r>
            <a:r>
              <a:rPr lang="en-US" sz="2800" u="sng" dirty="0">
                <a:solidFill>
                  <a:schemeClr val="bg1"/>
                </a:solidFill>
                <a:latin typeface="Sabon Next LT" panose="02000500000000000000" pitchFamily="2" charset="0"/>
                <a:cs typeface="Sabon Next LT" panose="02000500000000000000" pitchFamily="2" charset="0"/>
              </a:rPr>
              <a:t>, too!</a:t>
            </a:r>
          </a:p>
        </p:txBody>
      </p:sp>
    </p:spTree>
    <p:extLst>
      <p:ext uri="{BB962C8B-B14F-4D97-AF65-F5344CB8AC3E}">
        <p14:creationId xmlns:p14="http://schemas.microsoft.com/office/powerpoint/2010/main" val="67257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“Public Rights”</a:t>
            </a:r>
          </a:p>
        </p:txBody>
      </p:sp>
      <p:sp>
        <p:nvSpPr>
          <p:cNvPr id="2" name="TextBox 1">
            <a:extLst>
              <a:ext uri="{FF2B5EF4-FFF2-40B4-BE49-F238E27FC236}">
                <a16:creationId xmlns:a16="http://schemas.microsoft.com/office/drawing/2014/main" id="{073D8BA7-4837-AA0C-0BE9-A48D2DD5FF9B}"/>
              </a:ext>
            </a:extLst>
          </p:cNvPr>
          <p:cNvSpPr txBox="1"/>
          <p:nvPr/>
        </p:nvSpPr>
        <p:spPr>
          <a:xfrm>
            <a:off x="0" y="606794"/>
            <a:ext cx="9144000" cy="5632311"/>
          </a:xfrm>
          <a:prstGeom prst="rect">
            <a:avLst/>
          </a:prstGeom>
          <a:noFill/>
        </p:spPr>
        <p:txBody>
          <a:bodyPr wrap="square" rtlCol="0">
            <a:spAutoFit/>
          </a:bodyPr>
          <a:lstStyle/>
          <a:p>
            <a:pPr algn="just"/>
            <a:endParaRPr lang="en-US" sz="1200"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Public right</a:t>
            </a:r>
            <a:r>
              <a:rPr lang="en-US" sz="2800" dirty="0">
                <a:solidFill>
                  <a:schemeClr val="bg1"/>
                </a:solidFill>
                <a:latin typeface="Sabon Next LT" panose="02000500000000000000" pitchFamily="2" charset="0"/>
                <a:cs typeface="Sabon Next LT" panose="02000500000000000000" pitchFamily="2" charset="0"/>
              </a:rPr>
              <a:t>:</a:t>
            </a:r>
            <a:r>
              <a:rPr lang="en-US" sz="2800" b="1" dirty="0">
                <a:solidFill>
                  <a:schemeClr val="bg1"/>
                </a:solidFill>
                <a:latin typeface="Sabon Next LT" panose="02000500000000000000" pitchFamily="2" charset="0"/>
                <a:cs typeface="Sabon Next LT" panose="02000500000000000000" pitchFamily="2" charset="0"/>
              </a:rPr>
              <a:t> positive law-created obligation</a:t>
            </a:r>
            <a:r>
              <a:rPr lang="en-US" sz="2800" dirty="0">
                <a:solidFill>
                  <a:schemeClr val="bg1"/>
                </a:solidFill>
                <a:latin typeface="Sabon Next LT" panose="02000500000000000000" pitchFamily="2" charset="0"/>
                <a:cs typeface="Sabon Next LT" panose="02000500000000000000" pitchFamily="2" charset="0"/>
              </a:rPr>
              <a:t> by government to provide popularly beneficial </a:t>
            </a:r>
            <a:r>
              <a:rPr lang="en-US" sz="2800" b="1" dirty="0">
                <a:solidFill>
                  <a:schemeClr val="bg1"/>
                </a:solidFill>
                <a:latin typeface="Sabon Next LT" panose="02000500000000000000" pitchFamily="2" charset="0"/>
                <a:cs typeface="Sabon Next LT" panose="02000500000000000000" pitchFamily="2" charset="0"/>
              </a:rPr>
              <a:t>duty</a:t>
            </a:r>
            <a:r>
              <a:rPr lang="en-US" sz="2800" dirty="0">
                <a:solidFill>
                  <a:schemeClr val="bg1"/>
                </a:solidFill>
                <a:latin typeface="Sabon Next LT" panose="02000500000000000000" pitchFamily="2" charset="0"/>
                <a:cs typeface="Sabon Next LT" panose="02000500000000000000" pitchFamily="2" charset="0"/>
              </a:rPr>
              <a:t>, </a:t>
            </a:r>
            <a:r>
              <a:rPr lang="en-US" sz="2800" b="1" dirty="0">
                <a:solidFill>
                  <a:schemeClr val="bg1"/>
                </a:solidFill>
                <a:latin typeface="Sabon Next LT" panose="02000500000000000000" pitchFamily="2" charset="0"/>
                <a:cs typeface="Sabon Next LT" panose="02000500000000000000" pitchFamily="2" charset="0"/>
              </a:rPr>
              <a:t>service</a:t>
            </a:r>
            <a:r>
              <a:rPr lang="en-US" sz="2800" dirty="0">
                <a:solidFill>
                  <a:schemeClr val="bg1"/>
                </a:solidFill>
                <a:latin typeface="Sabon Next LT" panose="02000500000000000000" pitchFamily="2" charset="0"/>
                <a:cs typeface="Sabon Next LT" panose="02000500000000000000" pitchFamily="2" charset="0"/>
              </a:rPr>
              <a:t>, or </a:t>
            </a:r>
            <a:r>
              <a:rPr lang="en-US" sz="2800" b="1" dirty="0">
                <a:solidFill>
                  <a:schemeClr val="bg1"/>
                </a:solidFill>
                <a:latin typeface="Sabon Next LT" panose="02000500000000000000" pitchFamily="2" charset="0"/>
                <a:cs typeface="Sabon Next LT" panose="02000500000000000000" pitchFamily="2" charset="0"/>
              </a:rPr>
              <a:t>immunity</a:t>
            </a:r>
            <a:endParaRPr lang="en-US" sz="1200" dirty="0">
              <a:solidFill>
                <a:schemeClr val="bg1"/>
              </a:solidFill>
              <a:latin typeface="Sabon Next LT" panose="02000500000000000000" pitchFamily="2" charset="0"/>
              <a:cs typeface="Sabon Next LT" panose="02000500000000000000" pitchFamily="2" charset="0"/>
            </a:endParaRPr>
          </a:p>
          <a:p>
            <a:pPr marL="800100" lvl="1"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Contract</a:t>
            </a:r>
            <a:r>
              <a:rPr lang="en-US" sz="2800" dirty="0">
                <a:solidFill>
                  <a:schemeClr val="bg1"/>
                </a:solidFill>
                <a:latin typeface="Sabon Next LT" panose="02000500000000000000" pitchFamily="2" charset="0"/>
                <a:cs typeface="Sabon Next LT" panose="02000500000000000000" pitchFamily="2" charset="0"/>
              </a:rPr>
              <a:t>:</a:t>
            </a:r>
            <a:r>
              <a:rPr lang="en-US" sz="2800" b="1" dirty="0">
                <a:solidFill>
                  <a:schemeClr val="bg1"/>
                </a:solidFill>
                <a:latin typeface="Sabon Next LT" panose="02000500000000000000" pitchFamily="2" charset="0"/>
                <a:cs typeface="Sabon Next LT" panose="02000500000000000000" pitchFamily="2" charset="0"/>
              </a:rPr>
              <a:t> expectation</a:t>
            </a:r>
            <a:r>
              <a:rPr lang="en-US" sz="2800" dirty="0">
                <a:solidFill>
                  <a:schemeClr val="bg1"/>
                </a:solidFill>
                <a:latin typeface="Sabon Next LT" panose="02000500000000000000" pitchFamily="2" charset="0"/>
                <a:cs typeface="Sabon Next LT" panose="02000500000000000000" pitchFamily="2" charset="0"/>
              </a:rPr>
              <a:t> vs. (unilateral) </a:t>
            </a:r>
            <a:r>
              <a:rPr lang="en-US" sz="2800" b="1" dirty="0">
                <a:solidFill>
                  <a:schemeClr val="bg1"/>
                </a:solidFill>
                <a:latin typeface="Sabon Next LT" panose="02000500000000000000" pitchFamily="2" charset="0"/>
                <a:cs typeface="Sabon Next LT" panose="02000500000000000000" pitchFamily="2" charset="0"/>
              </a:rPr>
              <a:t>modification</a:t>
            </a:r>
            <a:r>
              <a:rPr lang="en-US" sz="2800" dirty="0">
                <a:solidFill>
                  <a:schemeClr val="bg1"/>
                </a:solidFill>
                <a:latin typeface="Sabon Next LT" panose="02000500000000000000" pitchFamily="2" charset="0"/>
                <a:cs typeface="Sabon Next LT" panose="02000500000000000000" pitchFamily="2" charset="0"/>
              </a:rPr>
              <a:t>?</a:t>
            </a:r>
          </a:p>
          <a:p>
            <a:pPr marL="800100" lvl="1"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Property</a:t>
            </a:r>
            <a:r>
              <a:rPr lang="en-US" sz="2800" dirty="0">
                <a:solidFill>
                  <a:schemeClr val="bg1"/>
                </a:solidFill>
                <a:latin typeface="Sabon Next LT" panose="02000500000000000000" pitchFamily="2" charset="0"/>
                <a:cs typeface="Sabon Next LT" panose="02000500000000000000" pitchFamily="2" charset="0"/>
              </a:rPr>
              <a:t>: </a:t>
            </a:r>
            <a:r>
              <a:rPr lang="en-US" sz="2800" b="1" dirty="0">
                <a:solidFill>
                  <a:schemeClr val="bg1"/>
                </a:solidFill>
                <a:latin typeface="Sabon Next LT" panose="02000500000000000000" pitchFamily="2" charset="0"/>
                <a:cs typeface="Sabon Next LT" panose="02000500000000000000" pitchFamily="2" charset="0"/>
              </a:rPr>
              <a:t>trust </a:t>
            </a:r>
            <a:r>
              <a:rPr lang="en-US" sz="2800" dirty="0">
                <a:solidFill>
                  <a:schemeClr val="bg1"/>
                </a:solidFill>
                <a:latin typeface="Sabon Next LT" panose="02000500000000000000" pitchFamily="2" charset="0"/>
                <a:cs typeface="Sabon Next LT" panose="02000500000000000000" pitchFamily="2" charset="0"/>
              </a:rPr>
              <a:t>vs. (tragedy of the) </a:t>
            </a:r>
            <a:r>
              <a:rPr lang="en-US" sz="2800" b="1" dirty="0">
                <a:solidFill>
                  <a:schemeClr val="bg1"/>
                </a:solidFill>
                <a:latin typeface="Sabon Next LT" panose="02000500000000000000" pitchFamily="2" charset="0"/>
                <a:cs typeface="Sabon Next LT" panose="02000500000000000000" pitchFamily="2" charset="0"/>
              </a:rPr>
              <a:t>commons</a:t>
            </a:r>
            <a:r>
              <a:rPr lang="en-US" sz="2800" dirty="0">
                <a:solidFill>
                  <a:schemeClr val="bg1"/>
                </a:solidFill>
                <a:latin typeface="Sabon Next LT" panose="02000500000000000000" pitchFamily="2" charset="0"/>
                <a:cs typeface="Sabon Next LT" panose="02000500000000000000" pitchFamily="2" charset="0"/>
              </a:rPr>
              <a:t>?</a:t>
            </a:r>
          </a:p>
          <a:p>
            <a:pPr marL="1257300" lvl="2" indent="-342900" algn="just">
              <a:buFont typeface="Arial" panose="020B0604020202020204" pitchFamily="34" charset="0"/>
              <a:buChar char="•"/>
            </a:pPr>
            <a:endParaRPr lang="en-US" sz="1200" b="1" u="sng"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Fundamental rights</a:t>
            </a:r>
            <a:r>
              <a:rPr lang="en-US" sz="2800" dirty="0">
                <a:solidFill>
                  <a:schemeClr val="bg1"/>
                </a:solidFill>
                <a:latin typeface="Sabon Next LT" panose="02000500000000000000" pitchFamily="2" charset="0"/>
                <a:cs typeface="Sabon Next LT" panose="02000500000000000000" pitchFamily="2" charset="0"/>
              </a:rPr>
              <a:t> are inviolate; </a:t>
            </a:r>
            <a:r>
              <a:rPr lang="en-US" sz="2800" b="1" dirty="0">
                <a:solidFill>
                  <a:schemeClr val="bg1"/>
                </a:solidFill>
                <a:latin typeface="Sabon Next LT" panose="02000500000000000000" pitchFamily="2" charset="0"/>
                <a:cs typeface="Sabon Next LT" panose="02000500000000000000" pitchFamily="2" charset="0"/>
              </a:rPr>
              <a:t>public rights</a:t>
            </a:r>
            <a:r>
              <a:rPr lang="en-US" sz="2800" dirty="0">
                <a:solidFill>
                  <a:schemeClr val="bg1"/>
                </a:solidFill>
                <a:latin typeface="Sabon Next LT" panose="02000500000000000000" pitchFamily="2" charset="0"/>
                <a:cs typeface="Sabon Next LT" panose="02000500000000000000" pitchFamily="2" charset="0"/>
              </a:rPr>
              <a:t> are adjustable</a:t>
            </a:r>
            <a:endParaRPr lang="en-US" sz="2800" b="1" dirty="0">
              <a:solidFill>
                <a:schemeClr val="bg1"/>
              </a:solidFill>
              <a:latin typeface="Sabon Next LT" panose="02000500000000000000" pitchFamily="2" charset="0"/>
              <a:cs typeface="Sabon Next LT" panose="02000500000000000000" pitchFamily="2" charset="0"/>
            </a:endParaRPr>
          </a:p>
          <a:p>
            <a:pPr marL="800100" lvl="1"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Perverse incentive</a:t>
            </a:r>
            <a:r>
              <a:rPr lang="en-US" sz="2800" dirty="0">
                <a:solidFill>
                  <a:schemeClr val="bg1"/>
                </a:solidFill>
                <a:latin typeface="Sabon Next LT" panose="02000500000000000000" pitchFamily="2" charset="0"/>
                <a:cs typeface="Sabon Next LT" panose="02000500000000000000" pitchFamily="2" charset="0"/>
              </a:rPr>
              <a:t>: (semi)permanent rights treatment discourages states from positive-law  declarations</a:t>
            </a:r>
          </a:p>
          <a:p>
            <a:pPr marL="800100" lvl="1"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Counterincentive</a:t>
            </a:r>
            <a:r>
              <a:rPr lang="en-US" sz="2800" dirty="0">
                <a:solidFill>
                  <a:schemeClr val="bg1"/>
                </a:solidFill>
                <a:latin typeface="Sabon Next LT" panose="02000500000000000000" pitchFamily="2" charset="0"/>
                <a:cs typeface="Sabon Next LT" panose="02000500000000000000" pitchFamily="2" charset="0"/>
              </a:rPr>
              <a:t>:</a:t>
            </a:r>
            <a:r>
              <a:rPr lang="en-US" sz="2800" b="1" dirty="0">
                <a:solidFill>
                  <a:schemeClr val="bg1"/>
                </a:solidFill>
                <a:latin typeface="Sabon Next LT" panose="02000500000000000000" pitchFamily="2" charset="0"/>
                <a:cs typeface="Sabon Next LT" panose="02000500000000000000" pitchFamily="2" charset="0"/>
              </a:rPr>
              <a:t> Political economic reality</a:t>
            </a:r>
            <a:r>
              <a:rPr lang="en-US" sz="2800" dirty="0">
                <a:solidFill>
                  <a:schemeClr val="bg1"/>
                </a:solidFill>
                <a:latin typeface="Sabon Next LT" panose="02000500000000000000" pitchFamily="2" charset="0"/>
                <a:cs typeface="Sabon Next LT" panose="02000500000000000000" pitchFamily="2" charset="0"/>
              </a:rPr>
              <a:t> of states’ reducing or withholding opportunity yields adverse macro and microeconomic consequences</a:t>
            </a:r>
            <a:endParaRPr lang="en-US" sz="2800" b="1" dirty="0">
              <a:solidFill>
                <a:schemeClr val="bg1"/>
              </a:solidFill>
              <a:latin typeface="Sabon Next LT" panose="02000500000000000000" pitchFamily="2" charset="0"/>
              <a:cs typeface="Sabon Next LT" panose="02000500000000000000" pitchFamily="2" charset="0"/>
            </a:endParaRPr>
          </a:p>
        </p:txBody>
      </p:sp>
    </p:spTree>
    <p:extLst>
      <p:ext uri="{BB962C8B-B14F-4D97-AF65-F5344CB8AC3E}">
        <p14:creationId xmlns:p14="http://schemas.microsoft.com/office/powerpoint/2010/main" val="345325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0" y="6415324"/>
            <a:ext cx="9144000" cy="441543"/>
          </a:xfrm>
          <a:prstGeom prst="rect">
            <a:avLst/>
          </a:prstGeom>
          <a:solidFill>
            <a:srgbClr val="000000"/>
          </a:solidFill>
          <a:ln>
            <a:solidFill>
              <a:srgbClr val="11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Picture 5" descr="VU-Squar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6415324"/>
            <a:ext cx="457200" cy="441543"/>
          </a:xfrm>
          <a:prstGeom prst="rect">
            <a:avLst/>
          </a:prstGeom>
        </p:spPr>
      </p:pic>
      <p:sp>
        <p:nvSpPr>
          <p:cNvPr id="11" name="Title 1"/>
          <p:cNvSpPr txBox="1">
            <a:spLocks/>
          </p:cNvSpPr>
          <p:nvPr/>
        </p:nvSpPr>
        <p:spPr>
          <a:xfrm>
            <a:off x="0" y="13385"/>
            <a:ext cx="9144000" cy="81392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cap="small" dirty="0">
                <a:solidFill>
                  <a:schemeClr val="bg1"/>
                </a:solidFill>
                <a:latin typeface="Sabon Next LT" panose="02000500000000000000" pitchFamily="2" charset="0"/>
                <a:cs typeface="Sabon Next LT" panose="02000500000000000000" pitchFamily="2" charset="0"/>
              </a:rPr>
              <a:t>What “Public Rights” Enable?</a:t>
            </a:r>
          </a:p>
        </p:txBody>
      </p:sp>
      <p:sp>
        <p:nvSpPr>
          <p:cNvPr id="12" name="TextBox 11"/>
          <p:cNvSpPr txBox="1"/>
          <p:nvPr/>
        </p:nvSpPr>
        <p:spPr>
          <a:xfrm>
            <a:off x="0" y="606794"/>
            <a:ext cx="9144000" cy="2000548"/>
          </a:xfrm>
          <a:prstGeom prst="rect">
            <a:avLst/>
          </a:prstGeom>
          <a:noFill/>
        </p:spPr>
        <p:txBody>
          <a:bodyPr wrap="square" rtlCol="0">
            <a:spAutoFit/>
          </a:bodyPr>
          <a:lstStyle/>
          <a:p>
            <a:pPr algn="just"/>
            <a:endParaRPr lang="en-US" sz="1200" dirty="0">
              <a:solidFill>
                <a:schemeClr val="bg1"/>
              </a:solidFill>
              <a:latin typeface="Sabon Next LT" panose="02000500000000000000" pitchFamily="2" charset="0"/>
              <a:cs typeface="Sabon Next LT" panose="02000500000000000000" pitchFamily="2" charset="0"/>
            </a:endParaRPr>
          </a:p>
          <a:p>
            <a:pPr marL="342900" indent="-342900" algn="just">
              <a:buFont typeface="Arial" panose="020B0604020202020204" pitchFamily="34" charset="0"/>
              <a:buChar char="•"/>
            </a:pPr>
            <a:r>
              <a:rPr lang="en-US" sz="2800" b="1" dirty="0">
                <a:solidFill>
                  <a:schemeClr val="bg1"/>
                </a:solidFill>
                <a:latin typeface="Sabon Next LT" panose="02000500000000000000" pitchFamily="2" charset="0"/>
                <a:cs typeface="Sabon Next LT" panose="02000500000000000000" pitchFamily="2" charset="0"/>
              </a:rPr>
              <a:t>USA</a:t>
            </a:r>
            <a:r>
              <a:rPr lang="en-US" sz="2800" dirty="0">
                <a:solidFill>
                  <a:schemeClr val="bg1"/>
                </a:solidFill>
                <a:latin typeface="Sabon Next LT" panose="02000500000000000000" pitchFamily="2" charset="0"/>
                <a:cs typeface="Sabon Next LT" panose="02000500000000000000" pitchFamily="2" charset="0"/>
              </a:rPr>
              <a:t>: Facilitates constitutional protection over </a:t>
            </a:r>
            <a:r>
              <a:rPr lang="en-US" sz="2800" b="1" dirty="0">
                <a:solidFill>
                  <a:schemeClr val="bg1"/>
                </a:solidFill>
                <a:latin typeface="Sabon Next LT" panose="02000500000000000000" pitchFamily="2" charset="0"/>
                <a:cs typeface="Sabon Next LT" panose="02000500000000000000" pitchFamily="2" charset="0"/>
              </a:rPr>
              <a:t>education rights </a:t>
            </a:r>
            <a:r>
              <a:rPr lang="en-US" sz="2800" b="1" i="1" dirty="0">
                <a:solidFill>
                  <a:schemeClr val="bg1"/>
                </a:solidFill>
                <a:latin typeface="Sabon Next LT" panose="02000500000000000000" pitchFamily="2" charset="0"/>
                <a:cs typeface="Sabon Next LT" panose="02000500000000000000" pitchFamily="2" charset="0"/>
              </a:rPr>
              <a:t>as education rights</a:t>
            </a:r>
            <a:r>
              <a:rPr lang="en-US" sz="2800" dirty="0">
                <a:solidFill>
                  <a:schemeClr val="bg1"/>
                </a:solidFill>
                <a:latin typeface="Sabon Next LT" panose="02000500000000000000" pitchFamily="2" charset="0"/>
                <a:cs typeface="Sabon Next LT" panose="02000500000000000000" pitchFamily="2" charset="0"/>
              </a:rPr>
              <a:t> (and </a:t>
            </a:r>
            <a:r>
              <a:rPr lang="en-US" sz="2800" u="sng" dirty="0">
                <a:solidFill>
                  <a:schemeClr val="bg1"/>
                </a:solidFill>
                <a:latin typeface="Sabon Next LT" panose="02000500000000000000" pitchFamily="2" charset="0"/>
                <a:cs typeface="Sabon Next LT" panose="02000500000000000000" pitchFamily="2" charset="0"/>
              </a:rPr>
              <a:t>perhaps other rights derived from state investment</a:t>
            </a:r>
            <a:r>
              <a:rPr lang="en-US" sz="2800" dirty="0">
                <a:solidFill>
                  <a:schemeClr val="bg1"/>
                </a:solidFill>
                <a:latin typeface="Sabon Next LT" panose="02000500000000000000" pitchFamily="2" charset="0"/>
                <a:cs typeface="Sabon Next LT" panose="02000500000000000000" pitchFamily="2" charset="0"/>
              </a:rPr>
              <a:t>) without disrupting federalism concerns or fundamental rights</a:t>
            </a:r>
          </a:p>
        </p:txBody>
      </p:sp>
    </p:spTree>
    <p:extLst>
      <p:ext uri="{BB962C8B-B14F-4D97-AF65-F5344CB8AC3E}">
        <p14:creationId xmlns:p14="http://schemas.microsoft.com/office/powerpoint/2010/main" val="1361094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ba5a7f39-e3be-4ab3-b450-67fa80faecad}" enabled="0" method="" siteId="{ba5a7f39-e3be-4ab3-b450-67fa80faecad}" removed="1"/>
</clbl:labelList>
</file>

<file path=docProps/app.xml><?xml version="1.0" encoding="utf-8"?>
<Properties xmlns="http://schemas.openxmlformats.org/officeDocument/2006/extended-properties" xmlns:vt="http://schemas.openxmlformats.org/officeDocument/2006/docPropsVTypes">
  <Template> Black .thmx</Template>
  <TotalTime>2959</TotalTime>
  <Words>1006</Words>
  <Application>Microsoft Office PowerPoint</Application>
  <PresentationFormat>On-screen Show (4:3)</PresentationFormat>
  <Paragraphs>130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AppleMyungjo</vt:lpstr>
      <vt:lpstr>Arial</vt:lpstr>
      <vt:lpstr>Calibri</vt:lpstr>
      <vt:lpstr>Sabon Next LT</vt:lpstr>
      <vt:lpstr> Black </vt:lpstr>
      <vt:lpstr>The Public Right to Education:  A Comparative Law 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Comments and Questions</vt:lpstr>
    </vt:vector>
  </TitlesOfParts>
  <Company>Harvard University &amp; American Bar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Law: Policy, and Rights</dc:title>
  <dc:creator>Matthew Patrick Shaw</dc:creator>
  <cp:lastModifiedBy>lenovo</cp:lastModifiedBy>
  <cp:revision>114</cp:revision>
  <dcterms:created xsi:type="dcterms:W3CDTF">2017-02-26T12:03:43Z</dcterms:created>
  <dcterms:modified xsi:type="dcterms:W3CDTF">2023-12-14T11:24:39Z</dcterms:modified>
</cp:coreProperties>
</file>