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10" r:id="rId2"/>
  </p:sldMasterIdLst>
  <p:notesMasterIdLst>
    <p:notesMasterId r:id="rId37"/>
  </p:notesMasterIdLst>
  <p:handoutMasterIdLst>
    <p:handoutMasterId r:id="rId38"/>
  </p:handoutMasterIdLst>
  <p:sldIdLst>
    <p:sldId id="272" r:id="rId3"/>
    <p:sldId id="509" r:id="rId4"/>
    <p:sldId id="710" r:id="rId5"/>
    <p:sldId id="728" r:id="rId6"/>
    <p:sldId id="696" r:id="rId7"/>
    <p:sldId id="691" r:id="rId8"/>
    <p:sldId id="669" r:id="rId9"/>
    <p:sldId id="734" r:id="rId10"/>
    <p:sldId id="733" r:id="rId11"/>
    <p:sldId id="732" r:id="rId12"/>
    <p:sldId id="697" r:id="rId13"/>
    <p:sldId id="674" r:id="rId14"/>
    <p:sldId id="702" r:id="rId15"/>
    <p:sldId id="675" r:id="rId16"/>
    <p:sldId id="714" r:id="rId17"/>
    <p:sldId id="708" r:id="rId18"/>
    <p:sldId id="703" r:id="rId19"/>
    <p:sldId id="704" r:id="rId20"/>
    <p:sldId id="715" r:id="rId21"/>
    <p:sldId id="729" r:id="rId22"/>
    <p:sldId id="709" r:id="rId23"/>
    <p:sldId id="717" r:id="rId24"/>
    <p:sldId id="700" r:id="rId25"/>
    <p:sldId id="683" r:id="rId26"/>
    <p:sldId id="706" r:id="rId27"/>
    <p:sldId id="721" r:id="rId28"/>
    <p:sldId id="719" r:id="rId29"/>
    <p:sldId id="722" r:id="rId30"/>
    <p:sldId id="723" r:id="rId31"/>
    <p:sldId id="724" r:id="rId32"/>
    <p:sldId id="725" r:id="rId33"/>
    <p:sldId id="707" r:id="rId34"/>
    <p:sldId id="731" r:id="rId35"/>
    <p:sldId id="689" r:id="rId36"/>
  </p:sldIdLst>
  <p:sldSz cx="10082213" cy="7561263"/>
  <p:notesSz cx="6718300" cy="9855200"/>
  <p:custDataLst>
    <p:tags r:id="rId39"/>
  </p:custData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4">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025"/>
    <a:srgbClr val="FDD366"/>
    <a:srgbClr val="FEE7AA"/>
    <a:srgbClr val="E6007E"/>
    <a:srgbClr val="A2358C"/>
    <a:srgbClr val="BB0B4C"/>
    <a:srgbClr val="5FC3DB"/>
    <a:srgbClr val="FFFFFF"/>
    <a:srgbClr val="5B7BBC"/>
    <a:srgbClr val="559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50" autoAdjust="0"/>
    <p:restoredTop sz="86401" autoAdjust="0"/>
  </p:normalViewPr>
  <p:slideViewPr>
    <p:cSldViewPr snapToObjects="1">
      <p:cViewPr varScale="1">
        <p:scale>
          <a:sx n="75" d="100"/>
          <a:sy n="75" d="100"/>
        </p:scale>
        <p:origin x="893" y="53"/>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005"/>
    </p:cViewPr>
  </p:sorterViewPr>
  <p:notesViewPr>
    <p:cSldViewPr snapToObjects="1">
      <p:cViewPr varScale="1">
        <p:scale>
          <a:sx n="78" d="100"/>
          <a:sy n="78" d="100"/>
        </p:scale>
        <p:origin x="3996" y="102"/>
      </p:cViewPr>
      <p:guideLst>
        <p:guide orient="horz" pos="3104"/>
        <p:guide pos="211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havendra (Raghu) Rau" userId="9bd361f4-e8fc-4def-ade1-e3399174e81c" providerId="ADAL" clId="{FF916DA5-E147-45ED-B388-9DF12B0043ED}"/>
    <pc:docChg chg="custSel modSld">
      <pc:chgData name="Raghavendra (Raghu) Rau" userId="9bd361f4-e8fc-4def-ade1-e3399174e81c" providerId="ADAL" clId="{FF916DA5-E147-45ED-B388-9DF12B0043ED}" dt="2022-12-11T17:02:19.662" v="208" actId="114"/>
      <pc:docMkLst>
        <pc:docMk/>
      </pc:docMkLst>
      <pc:sldChg chg="modSp modAnim">
        <pc:chgData name="Raghavendra (Raghu) Rau" userId="9bd361f4-e8fc-4def-ade1-e3399174e81c" providerId="ADAL" clId="{FF916DA5-E147-45ED-B388-9DF12B0043ED}" dt="2022-12-11T17:02:19.662" v="208" actId="114"/>
        <pc:sldMkLst>
          <pc:docMk/>
          <pc:sldMk cId="2932139810" sldId="691"/>
        </pc:sldMkLst>
        <pc:spChg chg="mod">
          <ac:chgData name="Raghavendra (Raghu) Rau" userId="9bd361f4-e8fc-4def-ade1-e3399174e81c" providerId="ADAL" clId="{FF916DA5-E147-45ED-B388-9DF12B0043ED}" dt="2022-12-11T17:02:19.662" v="208" actId="114"/>
          <ac:spMkLst>
            <pc:docMk/>
            <pc:sldMk cId="2932139810" sldId="691"/>
            <ac:spMk id="15" creationId="{00000000-0000-0000-0000-000000000000}"/>
          </ac:spMkLst>
        </pc:spChg>
      </pc:sldChg>
      <pc:sldChg chg="addSp delSp modSp mod">
        <pc:chgData name="Raghavendra (Raghu) Rau" userId="9bd361f4-e8fc-4def-ade1-e3399174e81c" providerId="ADAL" clId="{FF916DA5-E147-45ED-B388-9DF12B0043ED}" dt="2022-12-11T16:59:56.357" v="2" actId="1076"/>
        <pc:sldMkLst>
          <pc:docMk/>
          <pc:sldMk cId="2417970503" sldId="733"/>
        </pc:sldMkLst>
        <pc:picChg chg="del">
          <ac:chgData name="Raghavendra (Raghu) Rau" userId="9bd361f4-e8fc-4def-ade1-e3399174e81c" providerId="ADAL" clId="{FF916DA5-E147-45ED-B388-9DF12B0043ED}" dt="2022-12-11T16:59:52.462" v="0" actId="478"/>
          <ac:picMkLst>
            <pc:docMk/>
            <pc:sldMk cId="2417970503" sldId="733"/>
            <ac:picMk id="2" creationId="{6CA0BFCA-9DFB-C66B-3F37-701C9DF3C471}"/>
          </ac:picMkLst>
        </pc:picChg>
        <pc:picChg chg="add mod">
          <ac:chgData name="Raghavendra (Raghu) Rau" userId="9bd361f4-e8fc-4def-ade1-e3399174e81c" providerId="ADAL" clId="{FF916DA5-E147-45ED-B388-9DF12B0043ED}" dt="2022-12-11T16:59:56.357" v="2" actId="1076"/>
          <ac:picMkLst>
            <pc:docMk/>
            <pc:sldMk cId="2417970503" sldId="733"/>
            <ac:picMk id="3" creationId="{621DE761-4F22-1762-8FD9-DE6FC39C8DF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1263" cy="492760"/>
          </a:xfrm>
          <a:prstGeom prst="rect">
            <a:avLst/>
          </a:prstGeom>
        </p:spPr>
        <p:txBody>
          <a:bodyPr vert="horz" lIns="90471" tIns="45235" rIns="90471" bIns="45235" rtlCol="0"/>
          <a:lstStyle>
            <a:lvl1pPr algn="l">
              <a:defRPr sz="1200"/>
            </a:lvl1pPr>
          </a:lstStyle>
          <a:p>
            <a:endParaRPr lang="en-GB" dirty="0"/>
          </a:p>
        </p:txBody>
      </p:sp>
      <p:sp>
        <p:nvSpPr>
          <p:cNvPr id="3" name="Date Placeholder 2"/>
          <p:cNvSpPr>
            <a:spLocks noGrp="1"/>
          </p:cNvSpPr>
          <p:nvPr>
            <p:ph type="dt" sz="quarter" idx="1"/>
          </p:nvPr>
        </p:nvSpPr>
        <p:spPr>
          <a:xfrm>
            <a:off x="3805483" y="0"/>
            <a:ext cx="2911263" cy="492760"/>
          </a:xfrm>
          <a:prstGeom prst="rect">
            <a:avLst/>
          </a:prstGeom>
        </p:spPr>
        <p:txBody>
          <a:bodyPr vert="horz" lIns="90471" tIns="45235" rIns="90471" bIns="45235" rtlCol="0"/>
          <a:lstStyle>
            <a:lvl1pPr algn="r">
              <a:defRPr sz="1200"/>
            </a:lvl1pPr>
          </a:lstStyle>
          <a:p>
            <a:fld id="{E0E5718D-064E-42C1-91CB-2226096DD678}" type="datetimeFigureOut">
              <a:rPr lang="en-GB" smtClean="0"/>
              <a:pPr/>
              <a:t>11/12/2022</a:t>
            </a:fld>
            <a:endParaRPr lang="en-GB" dirty="0"/>
          </a:p>
        </p:txBody>
      </p:sp>
      <p:sp>
        <p:nvSpPr>
          <p:cNvPr id="4" name="Footer Placeholder 3"/>
          <p:cNvSpPr>
            <a:spLocks noGrp="1"/>
          </p:cNvSpPr>
          <p:nvPr>
            <p:ph type="ftr" sz="quarter" idx="2"/>
          </p:nvPr>
        </p:nvSpPr>
        <p:spPr>
          <a:xfrm>
            <a:off x="1" y="9360730"/>
            <a:ext cx="2911263" cy="492760"/>
          </a:xfrm>
          <a:prstGeom prst="rect">
            <a:avLst/>
          </a:prstGeom>
        </p:spPr>
        <p:txBody>
          <a:bodyPr vert="horz" lIns="90471" tIns="45235" rIns="90471" bIns="4523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05483" y="9360730"/>
            <a:ext cx="2911263" cy="492760"/>
          </a:xfrm>
          <a:prstGeom prst="rect">
            <a:avLst/>
          </a:prstGeom>
        </p:spPr>
        <p:txBody>
          <a:bodyPr vert="horz" lIns="90471" tIns="45235" rIns="90471" bIns="45235" rtlCol="0" anchor="b"/>
          <a:lstStyle>
            <a:lvl1pPr algn="r">
              <a:defRPr sz="1200"/>
            </a:lvl1pPr>
          </a:lstStyle>
          <a:p>
            <a:fld id="{2995C830-A674-400F-82FB-0D3756ACD8F1}" type="slidenum">
              <a:rPr lang="en-GB" smtClean="0"/>
              <a:pPr/>
              <a:t>‹#›</a:t>
            </a:fld>
            <a:endParaRPr lang="en-GB" dirty="0"/>
          </a:p>
        </p:txBody>
      </p:sp>
    </p:spTree>
    <p:extLst>
      <p:ext uri="{BB962C8B-B14F-4D97-AF65-F5344CB8AC3E}">
        <p14:creationId xmlns:p14="http://schemas.microsoft.com/office/powerpoint/2010/main" val="471758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1263" cy="492760"/>
          </a:xfrm>
          <a:prstGeom prst="rect">
            <a:avLst/>
          </a:prstGeom>
        </p:spPr>
        <p:txBody>
          <a:bodyPr vert="horz" lIns="90471" tIns="45235" rIns="90471" bIns="45235" rtlCol="0"/>
          <a:lstStyle>
            <a:lvl1pPr algn="l">
              <a:defRPr sz="1200"/>
            </a:lvl1pPr>
          </a:lstStyle>
          <a:p>
            <a:endParaRPr lang="en-GB" dirty="0"/>
          </a:p>
        </p:txBody>
      </p:sp>
      <p:sp>
        <p:nvSpPr>
          <p:cNvPr id="3" name="Date Placeholder 2"/>
          <p:cNvSpPr>
            <a:spLocks noGrp="1"/>
          </p:cNvSpPr>
          <p:nvPr>
            <p:ph type="dt" idx="1"/>
          </p:nvPr>
        </p:nvSpPr>
        <p:spPr>
          <a:xfrm>
            <a:off x="3805483" y="0"/>
            <a:ext cx="2911263" cy="492760"/>
          </a:xfrm>
          <a:prstGeom prst="rect">
            <a:avLst/>
          </a:prstGeom>
        </p:spPr>
        <p:txBody>
          <a:bodyPr vert="horz" lIns="90471" tIns="45235" rIns="90471" bIns="45235" rtlCol="0"/>
          <a:lstStyle>
            <a:lvl1pPr algn="r">
              <a:defRPr sz="1200"/>
            </a:lvl1pPr>
          </a:lstStyle>
          <a:p>
            <a:fld id="{416B9FA3-0B3D-4699-8696-1174BE157FCC}" type="datetimeFigureOut">
              <a:rPr lang="en-GB" smtClean="0"/>
              <a:pPr/>
              <a:t>11/12/2022</a:t>
            </a:fld>
            <a:endParaRPr lang="en-GB" dirty="0"/>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0471" tIns="45235" rIns="90471" bIns="45235" rtlCol="0" anchor="ctr"/>
          <a:lstStyle/>
          <a:p>
            <a:endParaRPr lang="en-GB" dirty="0"/>
          </a:p>
        </p:txBody>
      </p:sp>
      <p:sp>
        <p:nvSpPr>
          <p:cNvPr id="5" name="Notes Placeholder 4"/>
          <p:cNvSpPr>
            <a:spLocks noGrp="1"/>
          </p:cNvSpPr>
          <p:nvPr>
            <p:ph type="body" sz="quarter" idx="3"/>
          </p:nvPr>
        </p:nvSpPr>
        <p:spPr>
          <a:xfrm>
            <a:off x="671830" y="4681221"/>
            <a:ext cx="5374640" cy="4434840"/>
          </a:xfrm>
          <a:prstGeom prst="rect">
            <a:avLst/>
          </a:prstGeom>
        </p:spPr>
        <p:txBody>
          <a:bodyPr vert="horz" lIns="90471" tIns="45235" rIns="90471" bIns="45235"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1" y="9360730"/>
            <a:ext cx="2911263" cy="492760"/>
          </a:xfrm>
          <a:prstGeom prst="rect">
            <a:avLst/>
          </a:prstGeom>
        </p:spPr>
        <p:txBody>
          <a:bodyPr vert="horz" lIns="90471" tIns="45235" rIns="90471" bIns="4523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5483" y="9360730"/>
            <a:ext cx="2911263" cy="492760"/>
          </a:xfrm>
          <a:prstGeom prst="rect">
            <a:avLst/>
          </a:prstGeom>
        </p:spPr>
        <p:txBody>
          <a:bodyPr vert="horz" lIns="90471" tIns="45235" rIns="90471" bIns="45235" rtlCol="0" anchor="b"/>
          <a:lstStyle>
            <a:lvl1pPr algn="r">
              <a:defRPr sz="1200"/>
            </a:lvl1pPr>
          </a:lstStyle>
          <a:p>
            <a:fld id="{6B2C06E8-48A6-4E03-8711-C45C0018F498}" type="slidenum">
              <a:rPr lang="en-GB" smtClean="0"/>
              <a:pPr/>
              <a:t>‹#›</a:t>
            </a:fld>
            <a:endParaRPr lang="en-GB" dirty="0"/>
          </a:p>
        </p:txBody>
      </p:sp>
    </p:spTree>
    <p:extLst>
      <p:ext uri="{BB962C8B-B14F-4D97-AF65-F5344CB8AC3E}">
        <p14:creationId xmlns:p14="http://schemas.microsoft.com/office/powerpoint/2010/main" val="99565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1</a:t>
            </a:fld>
            <a:endParaRPr lang="en-GB" dirty="0"/>
          </a:p>
        </p:txBody>
      </p:sp>
    </p:spTree>
    <p:extLst>
      <p:ext uri="{BB962C8B-B14F-4D97-AF65-F5344CB8AC3E}">
        <p14:creationId xmlns:p14="http://schemas.microsoft.com/office/powerpoint/2010/main" val="1282226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2_Cover Slide 2">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76" b="-84"/>
          <a:stretch/>
        </p:blipFill>
        <p:spPr>
          <a:xfrm>
            <a:off x="-35459" y="-1615"/>
            <a:ext cx="10117125" cy="7562877"/>
          </a:xfrm>
          <a:prstGeom prst="rect">
            <a:avLst/>
          </a:prstGeom>
        </p:spPr>
      </p:pic>
      <p:sp>
        <p:nvSpPr>
          <p:cNvPr id="13" name="Rectangle 12"/>
          <p:cNvSpPr/>
          <p:nvPr userDrawn="1"/>
        </p:nvSpPr>
        <p:spPr>
          <a:xfrm>
            <a:off x="359762" y="332657"/>
            <a:ext cx="4964715" cy="4968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userDrawn="1"/>
        </p:nvCxnSpPr>
        <p:spPr>
          <a:xfrm>
            <a:off x="803771" y="874603"/>
            <a:ext cx="4176464" cy="0"/>
          </a:xfrm>
          <a:prstGeom prst="line">
            <a:avLst/>
          </a:prstGeom>
          <a:ln w="22225"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userDrawn="1">
            <p:ph type="body" sz="quarter" idx="12" hasCustomPrompt="1"/>
          </p:nvPr>
        </p:nvSpPr>
        <p:spPr>
          <a:xfrm>
            <a:off x="779027" y="1358067"/>
            <a:ext cx="4216836" cy="2314552"/>
          </a:xfrm>
        </p:spPr>
        <p:txBody>
          <a:bodyPr/>
          <a:lstStyle>
            <a:lvl1pPr>
              <a:defRPr lang="en-GB" sz="3600" kern="1200" cap="all" baseline="0" dirty="0">
                <a:solidFill>
                  <a:schemeClr val="tx1"/>
                </a:solidFill>
                <a:latin typeface="+mj-lt"/>
                <a:ea typeface="+mn-ea"/>
                <a:cs typeface="Arial" panose="020B0604020202020204" pitchFamily="34" charset="0"/>
              </a:defRPr>
            </a:lvl1pPr>
          </a:lstStyle>
          <a:p>
            <a:pPr marL="0" marR="0" lvl="0" indent="0" algn="l" defTabSz="960435" rtl="0" eaLnBrk="1" fontAlgn="auto" latinLnBrk="0" hangingPunct="1">
              <a:lnSpc>
                <a:spcPct val="100000"/>
              </a:lnSpc>
              <a:spcBef>
                <a:spcPts val="0"/>
              </a:spcBef>
              <a:spcAft>
                <a:spcPts val="565"/>
              </a:spcAft>
              <a:buClr>
                <a:schemeClr val="tx1"/>
              </a:buClr>
              <a:buSzTx/>
              <a:buFontTx/>
              <a:buNone/>
              <a:tabLst/>
            </a:pPr>
            <a:r>
              <a:rPr lang="en-US" dirty="0"/>
              <a:t>Click to edit Title</a:t>
            </a:r>
            <a:endParaRPr lang="en-GB" dirty="0"/>
          </a:p>
        </p:txBody>
      </p:sp>
      <p:sp>
        <p:nvSpPr>
          <p:cNvPr id="24" name="Text Placeholder 3"/>
          <p:cNvSpPr>
            <a:spLocks noGrp="1"/>
          </p:cNvSpPr>
          <p:nvPr userDrawn="1">
            <p:ph type="body" sz="quarter" idx="13" hasCustomPrompt="1"/>
          </p:nvPr>
        </p:nvSpPr>
        <p:spPr>
          <a:xfrm>
            <a:off x="779027" y="3960651"/>
            <a:ext cx="4216836" cy="887717"/>
          </a:xfrm>
        </p:spPr>
        <p:txBody>
          <a:bodyPr/>
          <a:lstStyle>
            <a:lvl1pPr>
              <a:defRPr lang="en-GB" sz="1800" kern="1200" cap="none" baseline="0" dirty="0">
                <a:solidFill>
                  <a:schemeClr val="tx1"/>
                </a:solidFill>
                <a:latin typeface="Arial" panose="020B0604020202020204" pitchFamily="34" charset="0"/>
                <a:ea typeface="+mn-ea"/>
                <a:cs typeface="Arial" panose="020B0604020202020204" pitchFamily="34" charset="0"/>
              </a:defRPr>
            </a:lvl1pPr>
          </a:lstStyle>
          <a:p>
            <a:pPr marL="0" marR="0" lvl="0" indent="0" algn="l" defTabSz="960435" rtl="0" eaLnBrk="1" fontAlgn="auto" latinLnBrk="0" hangingPunct="1">
              <a:lnSpc>
                <a:spcPct val="100000"/>
              </a:lnSpc>
              <a:spcBef>
                <a:spcPts val="0"/>
              </a:spcBef>
              <a:spcAft>
                <a:spcPts val="565"/>
              </a:spcAft>
              <a:buClr>
                <a:schemeClr val="tx1"/>
              </a:buClr>
              <a:buSzTx/>
              <a:buFontTx/>
              <a:buNone/>
              <a:tabLst/>
            </a:pPr>
            <a:r>
              <a:rPr lang="en-US" dirty="0"/>
              <a:t>Click to edit name of presenter, </a:t>
            </a:r>
            <a:br>
              <a:rPr lang="en-US" dirty="0"/>
            </a:br>
            <a:r>
              <a:rPr lang="en-US" dirty="0"/>
              <a:t>date and venue.</a:t>
            </a:r>
            <a:endParaRPr lang="en-GB" dirty="0"/>
          </a:p>
        </p:txBody>
      </p:sp>
      <p:cxnSp>
        <p:nvCxnSpPr>
          <p:cNvPr id="10" name="Straight Connector 9"/>
          <p:cNvCxnSpPr/>
          <p:nvPr userDrawn="1"/>
        </p:nvCxnSpPr>
        <p:spPr>
          <a:xfrm>
            <a:off x="792634" y="1116335"/>
            <a:ext cx="4203229" cy="0"/>
          </a:xfrm>
          <a:prstGeom prst="line">
            <a:avLst/>
          </a:prstGeom>
          <a:ln w="31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994391-C3FE-44F2-996C-A41C2788928E}"/>
              </a:ext>
            </a:extLst>
          </p:cNvPr>
          <p:cNvSpPr txBox="1"/>
          <p:nvPr userDrawn="1"/>
        </p:nvSpPr>
        <p:spPr>
          <a:xfrm>
            <a:off x="763111" y="555630"/>
            <a:ext cx="3758023" cy="216010"/>
          </a:xfrm>
          <a:prstGeom prst="rect">
            <a:avLst/>
          </a:prstGeom>
          <a:noFill/>
        </p:spPr>
        <p:txBody>
          <a:bodyPr wrap="square" lIns="0" tIns="0" rIns="0" bIns="0" rtlCol="0">
            <a:noAutofit/>
          </a:bodyPr>
          <a:lstStyle/>
          <a:p>
            <a:pPr>
              <a:spcAft>
                <a:spcPts val="900"/>
              </a:spcAft>
            </a:pPr>
            <a:r>
              <a:rPr lang="en-US" sz="2000" cap="small" baseline="0" dirty="0">
                <a:latin typeface="Georgia" pitchFamily="18" charset="0"/>
              </a:rPr>
              <a:t>University of Cambridge</a:t>
            </a:r>
            <a:endParaRPr lang="en-GB" sz="2000" cap="small" baseline="0" dirty="0">
              <a:latin typeface="Georgia" pitchFamily="18" charset="0"/>
            </a:endParaRPr>
          </a:p>
        </p:txBody>
      </p:sp>
    </p:spTree>
    <p:extLst>
      <p:ext uri="{BB962C8B-B14F-4D97-AF65-F5344CB8AC3E}">
        <p14:creationId xmlns:p14="http://schemas.microsoft.com/office/powerpoint/2010/main" val="2862794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pos="483" userDrawn="1">
          <p15:clr>
            <a:srgbClr val="FBAE40"/>
          </p15:clr>
        </p15:guide>
        <p15:guide id="2" pos="3147" userDrawn="1">
          <p15:clr>
            <a:srgbClr val="FBAE40"/>
          </p15:clr>
        </p15:guide>
        <p15:guide id="3" orient="horz" pos="703" userDrawn="1">
          <p15:clr>
            <a:srgbClr val="FBAE40"/>
          </p15:clr>
        </p15:guide>
        <p15:guide id="4" orient="horz" pos="2580" userDrawn="1">
          <p15:clr>
            <a:srgbClr val="FBAE40"/>
          </p15:clr>
        </p15:guide>
        <p15:guide id="5" orient="horz" pos="23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Content: One with Impact">
    <p:spTree>
      <p:nvGrpSpPr>
        <p:cNvPr id="1" name=""/>
        <p:cNvGrpSpPr/>
        <p:nvPr/>
      </p:nvGrpSpPr>
      <p:grpSpPr>
        <a:xfrm>
          <a:off x="0" y="0"/>
          <a:ext cx="0" cy="0"/>
          <a:chOff x="0" y="0"/>
          <a:chExt cx="0" cy="0"/>
        </a:xfrm>
      </p:grpSpPr>
      <p:sp>
        <p:nvSpPr>
          <p:cNvPr id="31" name="Content Placeholder 26"/>
          <p:cNvSpPr>
            <a:spLocks noGrp="1"/>
          </p:cNvSpPr>
          <p:nvPr>
            <p:ph sz="quarter" idx="15"/>
          </p:nvPr>
        </p:nvSpPr>
        <p:spPr>
          <a:xfrm>
            <a:off x="3529682" y="1439863"/>
            <a:ext cx="6192168" cy="4951412"/>
          </a:xfrm>
        </p:spPr>
        <p:txBody>
          <a:bodyPr/>
          <a:lstStyle>
            <a:lvl1pPr>
              <a:defRPr baseline="0"/>
            </a:lvl1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12" name="Text Placeholder 11"/>
          <p:cNvSpPr>
            <a:spLocks noGrp="1"/>
          </p:cNvSpPr>
          <p:nvPr>
            <p:ph type="body" sz="quarter" idx="16"/>
          </p:nvPr>
        </p:nvSpPr>
        <p:spPr>
          <a:xfrm>
            <a:off x="360673" y="1439863"/>
            <a:ext cx="3023877" cy="2075641"/>
          </a:xfrm>
          <a:solidFill>
            <a:schemeClr val="accent1"/>
          </a:solidFill>
        </p:spPr>
        <p:txBody>
          <a:bodyPr lIns="144000" tIns="144000"/>
          <a:lstStyle>
            <a:lvl1pPr marL="0" indent="0">
              <a:defRPr sz="1886" b="1" i="1" baseline="0">
                <a:solidFill>
                  <a:schemeClr val="tx1"/>
                </a:solidFill>
              </a:defRPr>
            </a:lvl1pPr>
          </a:lstStyle>
          <a:p>
            <a:pPr lvl="0"/>
            <a:r>
              <a:rPr lang="en-US" noProof="1"/>
              <a:t>Click to edit Master text styles</a:t>
            </a:r>
          </a:p>
        </p:txBody>
      </p:sp>
      <p:sp>
        <p:nvSpPr>
          <p:cNvPr id="5" name="Title 4"/>
          <p:cNvSpPr>
            <a:spLocks noGrp="1"/>
          </p:cNvSpPr>
          <p:nvPr>
            <p:ph type="title" hasCustomPrompt="1"/>
          </p:nvPr>
        </p:nvSpPr>
        <p:spPr>
          <a:xfrm>
            <a:off x="3529682" y="538165"/>
            <a:ext cx="6192168" cy="719138"/>
          </a:xfrm>
        </p:spPr>
        <p:txBody>
          <a:bodyPr/>
          <a:lstStyle/>
          <a:p>
            <a:r>
              <a:rPr lang="en-US" dirty="0"/>
              <a:t>Click to add title</a:t>
            </a:r>
            <a:endParaRPr lang="en-GB" dirty="0"/>
          </a:p>
        </p:txBody>
      </p:sp>
    </p:spTree>
    <p:extLst>
      <p:ext uri="{BB962C8B-B14F-4D97-AF65-F5344CB8AC3E}">
        <p14:creationId xmlns:p14="http://schemas.microsoft.com/office/powerpoint/2010/main" val="33177520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3" pos="2127" userDrawn="1">
          <p15:clr>
            <a:srgbClr val="FBAE40"/>
          </p15:clr>
        </p15:guide>
        <p15:guide id="4" pos="2212" userDrawn="1">
          <p15:clr>
            <a:srgbClr val="FBAE40"/>
          </p15:clr>
        </p15:guide>
        <p15:guide id="7" orient="horz" pos="221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_Content: Title with Foot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endParaRPr lang="en-GB" dirty="0"/>
          </a:p>
        </p:txBody>
      </p:sp>
      <p:sp>
        <p:nvSpPr>
          <p:cNvPr id="6" name="Slide Number Placeholder 5"/>
          <p:cNvSpPr>
            <a:spLocks noGrp="1"/>
          </p:cNvSpPr>
          <p:nvPr>
            <p:ph type="sldNum" sz="quarter" idx="11"/>
          </p:nvPr>
        </p:nvSpPr>
        <p:spPr>
          <a:xfrm>
            <a:off x="8041481" y="7074104"/>
            <a:ext cx="1680369" cy="148260"/>
          </a:xfrm>
          <a:prstGeom prst="rect">
            <a:avLst/>
          </a:prstGeom>
        </p:spPr>
        <p:txBody>
          <a:bodyPr/>
          <a:lstStyle/>
          <a:p>
            <a:fld id="{FEBD7F86-1881-4698-8703-FB80B0800997}"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4_Empt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pos="227" userDrawn="1">
          <p15:clr>
            <a:srgbClr val="FBAE40"/>
          </p15:clr>
        </p15:guide>
        <p15:guide id="3" pos="1135" userDrawn="1">
          <p15:clr>
            <a:srgbClr val="FBAE40"/>
          </p15:clr>
        </p15:guide>
        <p15:guide id="4" pos="1220" userDrawn="1">
          <p15:clr>
            <a:srgbClr val="FBAE40"/>
          </p15:clr>
        </p15:guide>
        <p15:guide id="5" pos="2127" userDrawn="1">
          <p15:clr>
            <a:srgbClr val="FBAE40"/>
          </p15:clr>
        </p15:guide>
        <p15:guide id="6" pos="2240" userDrawn="1">
          <p15:clr>
            <a:srgbClr val="FBAE40"/>
          </p15:clr>
        </p15:guide>
        <p15:guide id="7" pos="3119" userDrawn="1">
          <p15:clr>
            <a:srgbClr val="FBAE40"/>
          </p15:clr>
        </p15:guide>
        <p15:guide id="8" pos="3232" userDrawn="1">
          <p15:clr>
            <a:srgbClr val="FBAE40"/>
          </p15:clr>
        </p15:guide>
        <p15:guide id="9" pos="4111" userDrawn="1">
          <p15:clr>
            <a:srgbClr val="FBAE40"/>
          </p15:clr>
        </p15:guide>
        <p15:guide id="10" pos="4196" userDrawn="1">
          <p15:clr>
            <a:srgbClr val="FBAE40"/>
          </p15:clr>
        </p15:guide>
        <p15:guide id="11" pos="5103" userDrawn="1">
          <p15:clr>
            <a:srgbClr val="FBAE40"/>
          </p15:clr>
        </p15:guide>
        <p15:guide id="12" pos="5188" userDrawn="1">
          <p15:clr>
            <a:srgbClr val="FBAE40"/>
          </p15:clr>
        </p15:guide>
        <p15:guide id="13" pos="6124" userDrawn="1">
          <p15:clr>
            <a:srgbClr val="FBAE40"/>
          </p15:clr>
        </p15:guide>
        <p15:guide id="14" orient="horz" pos="4026" userDrawn="1">
          <p15:clr>
            <a:srgbClr val="FBAE40"/>
          </p15:clr>
        </p15:guide>
        <p15:guide id="15" orient="horz" pos="238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Last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922" y="1980431"/>
            <a:ext cx="3069029" cy="2520000"/>
          </a:xfrm>
          <a:prstGeom prst="rect">
            <a:avLst/>
          </a:prstGeom>
        </p:spPr>
      </p:pic>
      <p:sp>
        <p:nvSpPr>
          <p:cNvPr id="8" name="Content Placeholder 6"/>
          <p:cNvSpPr>
            <a:spLocks noGrp="1"/>
          </p:cNvSpPr>
          <p:nvPr>
            <p:ph sz="quarter" idx="10" hasCustomPrompt="1"/>
          </p:nvPr>
        </p:nvSpPr>
        <p:spPr>
          <a:xfrm>
            <a:off x="4032994" y="5015619"/>
            <a:ext cx="2852642" cy="914400"/>
          </a:xfrm>
        </p:spPr>
        <p:txBody>
          <a:bodyPr/>
          <a:lstStyle>
            <a:lvl1pPr>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contact details</a:t>
            </a:r>
          </a:p>
        </p:txBody>
      </p:sp>
    </p:spTree>
    <p:extLst>
      <p:ext uri="{BB962C8B-B14F-4D97-AF65-F5344CB8AC3E}">
        <p14:creationId xmlns:p14="http://schemas.microsoft.com/office/powerpoint/2010/main" val="9929869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8083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94514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936457" y="125611"/>
            <a:ext cx="8209302" cy="714529"/>
          </a:xfrm>
        </p:spPr>
        <p:txBody>
          <a:bodyPr/>
          <a:lstStyle>
            <a:lvl1pPr>
              <a:defRPr>
                <a:solidFill>
                  <a:srgbClr val="8C734B"/>
                </a:solidFill>
              </a:defRPr>
            </a:lvl1pPr>
          </a:lstStyle>
          <a:p>
            <a:r>
              <a:rPr lang="en-US"/>
              <a:t>Click to edit Master title style</a:t>
            </a:r>
            <a:endParaRPr lang="en-GB" dirty="0"/>
          </a:p>
        </p:txBody>
      </p:sp>
      <p:sp>
        <p:nvSpPr>
          <p:cNvPr id="3" name="Content Placeholder 2"/>
          <p:cNvSpPr>
            <a:spLocks noGrp="1"/>
          </p:cNvSpPr>
          <p:nvPr>
            <p:ph idx="1"/>
          </p:nvPr>
        </p:nvSpPr>
        <p:spPr>
          <a:xfrm>
            <a:off x="756167" y="1092183"/>
            <a:ext cx="8408846" cy="5473165"/>
          </a:xfrm>
        </p:spPr>
        <p:txBody>
          <a:bodyPr/>
          <a:lstStyle>
            <a:lvl1pPr>
              <a:defRPr b="0" baseline="0"/>
            </a:lvl1pPr>
          </a:lstStyle>
          <a:p>
            <a:pPr lvl="0"/>
            <a:r>
              <a:rPr lang="en-US"/>
              <a:t>Click to edit Master text styles</a:t>
            </a:r>
          </a:p>
        </p:txBody>
      </p:sp>
    </p:spTree>
    <p:extLst>
      <p:ext uri="{BB962C8B-B14F-4D97-AF65-F5344CB8AC3E}">
        <p14:creationId xmlns:p14="http://schemas.microsoft.com/office/powerpoint/2010/main" val="72220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4_NoLogo_Title and Conten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360000" y="1439863"/>
            <a:ext cx="9361850" cy="55086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6597424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37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ntent: Two">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369525" y="1447800"/>
            <a:ext cx="4582800" cy="547211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31" name="Content Placeholder 26"/>
          <p:cNvSpPr>
            <a:spLocks noGrp="1"/>
          </p:cNvSpPr>
          <p:nvPr>
            <p:ph sz="quarter" idx="15"/>
          </p:nvPr>
        </p:nvSpPr>
        <p:spPr>
          <a:xfrm>
            <a:off x="5140325" y="1447799"/>
            <a:ext cx="4582800" cy="54721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p:cNvSpPr>
            <a:spLocks noGrp="1"/>
          </p:cNvSpPr>
          <p:nvPr>
            <p:ph type="title" hasCustomPrompt="1"/>
          </p:nvPr>
        </p:nvSpPr>
        <p:spPr/>
        <p:txBody>
          <a:bodyPr/>
          <a:lstStyle/>
          <a:p>
            <a:r>
              <a:rPr lang="en-US" dirty="0"/>
              <a:t>Click to add title</a:t>
            </a:r>
            <a:endParaRPr lang="en-GB" dirty="0"/>
          </a:p>
        </p:txBody>
      </p:sp>
    </p:spTree>
    <p:extLst>
      <p:ext uri="{BB962C8B-B14F-4D97-AF65-F5344CB8AC3E}">
        <p14:creationId xmlns:p14="http://schemas.microsoft.com/office/powerpoint/2010/main" val="21679828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7_NoLogo_Content: Two under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369888" y="4372937"/>
            <a:ext cx="4582800" cy="260179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1" name="Content Placeholder 26"/>
          <p:cNvSpPr>
            <a:spLocks noGrp="1"/>
          </p:cNvSpPr>
          <p:nvPr>
            <p:ph sz="quarter" idx="15"/>
          </p:nvPr>
        </p:nvSpPr>
        <p:spPr>
          <a:xfrm>
            <a:off x="5142213" y="4372937"/>
            <a:ext cx="4582800" cy="2601794"/>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3" name="Text Placeholder 12"/>
          <p:cNvSpPr>
            <a:spLocks noGrp="1"/>
          </p:cNvSpPr>
          <p:nvPr>
            <p:ph type="body" sz="quarter" idx="16"/>
          </p:nvPr>
        </p:nvSpPr>
        <p:spPr>
          <a:xfrm>
            <a:off x="360363" y="1447799"/>
            <a:ext cx="9360000" cy="2747127"/>
          </a:xfrm>
        </p:spPr>
        <p:txBody>
          <a:bodyPr/>
          <a:lstStyle/>
          <a:p>
            <a:pPr lvl="0"/>
            <a:r>
              <a:rPr lang="en-US" noProof="0" dirty="0"/>
              <a:t>Click to edit Master text styles</a:t>
            </a:r>
          </a:p>
        </p:txBody>
      </p:sp>
      <p:sp>
        <p:nvSpPr>
          <p:cNvPr id="5" name="Footer Placeholder 4"/>
          <p:cNvSpPr>
            <a:spLocks noGrp="1"/>
          </p:cNvSpPr>
          <p:nvPr>
            <p:ph type="ftr" sz="quarter" idx="17"/>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18"/>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3" name="Title 2"/>
          <p:cNvSpPr>
            <a:spLocks noGrp="1"/>
          </p:cNvSpPr>
          <p:nvPr>
            <p:ph type="title" hasCustomPrompt="1"/>
          </p:nvPr>
        </p:nvSpPr>
        <p:spPr/>
        <p:txBody>
          <a:bodyPr/>
          <a:lstStyle/>
          <a:p>
            <a:r>
              <a:rPr lang="en-US" dirty="0"/>
              <a:t>Click to add title</a:t>
            </a:r>
            <a:endParaRPr lang="en-GB" dirty="0"/>
          </a:p>
        </p:txBody>
      </p:sp>
    </p:spTree>
    <p:extLst>
      <p:ext uri="{BB962C8B-B14F-4D97-AF65-F5344CB8AC3E}">
        <p14:creationId xmlns:p14="http://schemas.microsoft.com/office/powerpoint/2010/main" val="26830020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637">
          <p15:clr>
            <a:srgbClr val="FBAE40"/>
          </p15:clr>
        </p15:guide>
        <p15:guide id="2" orient="horz" pos="275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8_NoLogo_Content: Large Left 2 Righ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6716713" y="1447800"/>
            <a:ext cx="3005137" cy="2647950"/>
          </a:xfrm>
        </p:spPr>
        <p:txBody>
          <a:bodyPr/>
          <a:lstStyle/>
          <a:p>
            <a:pPr lvl="0"/>
            <a:r>
              <a:rPr lang="en-US" noProof="0"/>
              <a:t>Click to edit Master text styles</a:t>
            </a:r>
          </a:p>
        </p:txBody>
      </p:sp>
      <p:sp>
        <p:nvSpPr>
          <p:cNvPr id="31" name="Content Placeholder 26"/>
          <p:cNvSpPr>
            <a:spLocks noGrp="1"/>
          </p:cNvSpPr>
          <p:nvPr>
            <p:ph sz="quarter" idx="15"/>
          </p:nvPr>
        </p:nvSpPr>
        <p:spPr>
          <a:xfrm>
            <a:off x="6716713" y="4334657"/>
            <a:ext cx="3005137" cy="2640818"/>
          </a:xfrm>
        </p:spPr>
        <p:txBody>
          <a:bodyPr/>
          <a:lstStyle/>
          <a:p>
            <a:pPr lvl="0"/>
            <a:r>
              <a:rPr lang="en-US" noProof="0"/>
              <a:t>Click to edit Master text styles</a:t>
            </a:r>
          </a:p>
        </p:txBody>
      </p:sp>
      <p:sp>
        <p:nvSpPr>
          <p:cNvPr id="13" name="Text Placeholder 12"/>
          <p:cNvSpPr>
            <a:spLocks noGrp="1"/>
          </p:cNvSpPr>
          <p:nvPr>
            <p:ph type="body" sz="quarter" idx="16"/>
          </p:nvPr>
        </p:nvSpPr>
        <p:spPr>
          <a:xfrm>
            <a:off x="369888" y="1447799"/>
            <a:ext cx="6192837" cy="5527676"/>
          </a:xfrm>
        </p:spPr>
        <p:txBody>
          <a:bodyPr/>
          <a:lstStyle/>
          <a:p>
            <a:pPr lvl="0"/>
            <a:r>
              <a:rPr lang="en-US" noProof="0"/>
              <a:t>Click to edit Master text styles</a:t>
            </a:r>
          </a:p>
        </p:txBody>
      </p:sp>
      <p:sp>
        <p:nvSpPr>
          <p:cNvPr id="2" name="Title 1"/>
          <p:cNvSpPr>
            <a:spLocks noGrp="1"/>
          </p:cNvSpPr>
          <p:nvPr>
            <p:ph type="title" hasCustomPrompt="1"/>
          </p:nvPr>
        </p:nvSpPr>
        <p:spPr/>
        <p:txBody>
          <a:bodyPr/>
          <a:lstStyle/>
          <a:p>
            <a:r>
              <a:rPr lang="en-US" dirty="0"/>
              <a:t>Click to add title</a:t>
            </a:r>
            <a:endParaRPr lang="en-GB" dirty="0"/>
          </a:p>
        </p:txBody>
      </p:sp>
      <p:sp>
        <p:nvSpPr>
          <p:cNvPr id="5" name="Footer Placeholder 4"/>
          <p:cNvSpPr>
            <a:spLocks noGrp="1"/>
          </p:cNvSpPr>
          <p:nvPr>
            <p:ph type="ftr" sz="quarter" idx="17"/>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18"/>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Tree>
    <p:extLst>
      <p:ext uri="{BB962C8B-B14F-4D97-AF65-F5344CB8AC3E}">
        <p14:creationId xmlns:p14="http://schemas.microsoft.com/office/powerpoint/2010/main" val="16651244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580">
          <p15:clr>
            <a:srgbClr val="FBAE40"/>
          </p15:clr>
        </p15:guide>
        <p15:guide id="2" orient="horz" pos="2722">
          <p15:clr>
            <a:srgbClr val="FBAE40"/>
          </p15:clr>
        </p15:guide>
        <p15:guide id="3" pos="4139">
          <p15:clr>
            <a:srgbClr val="FBAE40"/>
          </p15:clr>
        </p15:guide>
        <p15:guide id="4" pos="4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235754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8" name="Content Placeholder 26"/>
          <p:cNvSpPr>
            <a:spLocks noGrp="1"/>
          </p:cNvSpPr>
          <p:nvPr>
            <p:ph sz="quarter" idx="14"/>
          </p:nvPr>
        </p:nvSpPr>
        <p:spPr>
          <a:xfrm>
            <a:off x="360000" y="1439863"/>
            <a:ext cx="9361850" cy="4951411"/>
          </a:xfrm>
        </p:spPr>
        <p:txBody>
          <a:bodyPr/>
          <a:lstStyle>
            <a:lvl1pPr>
              <a:spcBef>
                <a:spcPts val="300"/>
              </a:spcBef>
              <a:spcAft>
                <a:spcPts val="900"/>
              </a:spcAft>
              <a:defRPr/>
            </a:lvl1pPr>
            <a:lvl2pPr>
              <a:spcBef>
                <a:spcPts val="300"/>
              </a:spcBef>
              <a:spcAft>
                <a:spcPts val="900"/>
              </a:spcAft>
              <a:defRPr/>
            </a:lvl2pPr>
            <a:lvl3pPr>
              <a:spcBef>
                <a:spcPts val="300"/>
              </a:spcBef>
              <a:spcAft>
                <a:spcPts val="900"/>
              </a:spcAft>
              <a:defRPr/>
            </a:lvl3pPr>
            <a:lvl4pPr>
              <a:spcBef>
                <a:spcPts val="300"/>
              </a:spcBef>
              <a:spcAft>
                <a:spcPts val="900"/>
              </a:spcAft>
              <a:defRPr/>
            </a:lvl4pPr>
            <a:lvl5pPr>
              <a:spcBef>
                <a:spcPts val="300"/>
              </a:spcBef>
              <a:spcAft>
                <a:spcPts val="900"/>
              </a:spcAf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9_NoLogo_Content: Large Right 2 Lef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369525" y="1447294"/>
            <a:ext cx="3016503" cy="2691234"/>
          </a:xfrm>
        </p:spPr>
        <p:txBody>
          <a:bodyPr/>
          <a:lstStyle/>
          <a:p>
            <a:pPr lvl="0"/>
            <a:r>
              <a:rPr lang="en-US" noProof="0" dirty="0"/>
              <a:t>Click to edit Master text styles</a:t>
            </a:r>
          </a:p>
        </p:txBody>
      </p:sp>
      <p:sp>
        <p:nvSpPr>
          <p:cNvPr id="31" name="Content Placeholder 26"/>
          <p:cNvSpPr>
            <a:spLocks noGrp="1"/>
          </p:cNvSpPr>
          <p:nvPr>
            <p:ph sz="quarter" idx="15"/>
          </p:nvPr>
        </p:nvSpPr>
        <p:spPr>
          <a:xfrm>
            <a:off x="369525" y="4284241"/>
            <a:ext cx="3016503" cy="2691234"/>
          </a:xfrm>
        </p:spPr>
        <p:txBody>
          <a:bodyPr/>
          <a:lstStyle/>
          <a:p>
            <a:pPr lvl="0"/>
            <a:r>
              <a:rPr lang="en-US" noProof="0"/>
              <a:t>Click to edit Master text styles</a:t>
            </a:r>
          </a:p>
        </p:txBody>
      </p:sp>
      <p:sp>
        <p:nvSpPr>
          <p:cNvPr id="13" name="Text Placeholder 12"/>
          <p:cNvSpPr>
            <a:spLocks noGrp="1"/>
          </p:cNvSpPr>
          <p:nvPr>
            <p:ph type="body" sz="quarter" idx="16"/>
          </p:nvPr>
        </p:nvSpPr>
        <p:spPr>
          <a:xfrm>
            <a:off x="3556000" y="1447006"/>
            <a:ext cx="6165850" cy="5528469"/>
          </a:xfrm>
        </p:spPr>
        <p:txBody>
          <a:bodyPr/>
          <a:lstStyle/>
          <a:p>
            <a:pPr lvl="0"/>
            <a:r>
              <a:rPr lang="en-US" noProof="0"/>
              <a:t>Click to edit Master text styles</a:t>
            </a:r>
          </a:p>
        </p:txBody>
      </p:sp>
      <p:sp>
        <p:nvSpPr>
          <p:cNvPr id="2" name="Title 1"/>
          <p:cNvSpPr>
            <a:spLocks noGrp="1"/>
          </p:cNvSpPr>
          <p:nvPr>
            <p:ph type="title" hasCustomPrompt="1"/>
          </p:nvPr>
        </p:nvSpPr>
        <p:spPr/>
        <p:txBody>
          <a:bodyPr/>
          <a:lstStyle/>
          <a:p>
            <a:r>
              <a:rPr lang="en-US" dirty="0"/>
              <a:t>Click to add title</a:t>
            </a:r>
            <a:endParaRPr lang="en-GB" dirty="0"/>
          </a:p>
        </p:txBody>
      </p:sp>
      <p:sp>
        <p:nvSpPr>
          <p:cNvPr id="5" name="Footer Placeholder 4"/>
          <p:cNvSpPr>
            <a:spLocks noGrp="1"/>
          </p:cNvSpPr>
          <p:nvPr>
            <p:ph type="ftr" sz="quarter" idx="17"/>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18"/>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Tree>
    <p:extLst>
      <p:ext uri="{BB962C8B-B14F-4D97-AF65-F5344CB8AC3E}">
        <p14:creationId xmlns:p14="http://schemas.microsoft.com/office/powerpoint/2010/main" val="35111849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pos="227">
          <p15:clr>
            <a:srgbClr val="FBAE40"/>
          </p15:clr>
        </p15:guide>
        <p15:guide id="2" pos="2127">
          <p15:clr>
            <a:srgbClr val="FBAE40"/>
          </p15:clr>
        </p15:guide>
        <p15:guide id="3" pos="2240">
          <p15:clr>
            <a:srgbClr val="FBAE40"/>
          </p15:clr>
        </p15:guide>
        <p15:guide id="4" orient="horz" pos="2693">
          <p15:clr>
            <a:srgbClr val="FBAE40"/>
          </p15:clr>
        </p15:guide>
        <p15:guide id="5" orient="horz" pos="260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NoLogo_Content: Large Lef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360000" y="1447294"/>
            <a:ext cx="6211106" cy="5483731"/>
          </a:xfrm>
        </p:spPr>
        <p:txBody>
          <a:bodyPr/>
          <a:lstStyle/>
          <a:p>
            <a:pPr lvl="0"/>
            <a:r>
              <a:rPr lang="en-US" noProof="0"/>
              <a:t>Click to edit Master text styles</a:t>
            </a:r>
          </a:p>
        </p:txBody>
      </p:sp>
      <p:sp>
        <p:nvSpPr>
          <p:cNvPr id="13" name="Text Placeholder 12"/>
          <p:cNvSpPr>
            <a:spLocks noGrp="1"/>
          </p:cNvSpPr>
          <p:nvPr>
            <p:ph type="body" sz="quarter" idx="16"/>
          </p:nvPr>
        </p:nvSpPr>
        <p:spPr>
          <a:xfrm>
            <a:off x="6705600" y="1436156"/>
            <a:ext cx="3016250" cy="5494870"/>
          </a:xfrm>
        </p:spPr>
        <p:txBody>
          <a:bodyPr/>
          <a:lstStyle/>
          <a:p>
            <a:pPr lvl="0"/>
            <a:r>
              <a:rPr lang="en-US" noProof="0"/>
              <a:t>Click to edit Master text styles</a:t>
            </a:r>
          </a:p>
        </p:txBody>
      </p:sp>
      <p:sp>
        <p:nvSpPr>
          <p:cNvPr id="2" name="Title 1"/>
          <p:cNvSpPr>
            <a:spLocks noGrp="1"/>
          </p:cNvSpPr>
          <p:nvPr>
            <p:ph type="title" hasCustomPrompt="1"/>
          </p:nvPr>
        </p:nvSpPr>
        <p:spPr/>
        <p:txBody>
          <a:bodyPr/>
          <a:lstStyle/>
          <a:p>
            <a:r>
              <a:rPr lang="en-US" dirty="0"/>
              <a:t>Click to add title</a:t>
            </a:r>
            <a:endParaRPr lang="en-GB" dirty="0"/>
          </a:p>
        </p:txBody>
      </p:sp>
      <p:sp>
        <p:nvSpPr>
          <p:cNvPr id="5" name="Footer Placeholder 4"/>
          <p:cNvSpPr>
            <a:spLocks noGrp="1"/>
          </p:cNvSpPr>
          <p:nvPr>
            <p:ph type="ftr" sz="quarter" idx="17"/>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18"/>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Tree>
    <p:extLst>
      <p:ext uri="{BB962C8B-B14F-4D97-AF65-F5344CB8AC3E}">
        <p14:creationId xmlns:p14="http://schemas.microsoft.com/office/powerpoint/2010/main" val="13040418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381">
          <p15:clr>
            <a:srgbClr val="FBAE40"/>
          </p15:clr>
        </p15:guide>
        <p15:guide id="2" pos="4139">
          <p15:clr>
            <a:srgbClr val="FBAE40"/>
          </p15:clr>
        </p15:guide>
        <p15:guide id="3" pos="42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NoLogo_Content: Two and Lef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130800" y="1447799"/>
            <a:ext cx="4591050" cy="2646000"/>
          </a:xfrm>
        </p:spPr>
        <p:txBody>
          <a:bodyPr/>
          <a:lstStyle/>
          <a:p>
            <a:pPr lvl="0"/>
            <a:r>
              <a:rPr lang="en-US" noProof="0"/>
              <a:t>Click to edit Master text styles</a:t>
            </a:r>
          </a:p>
        </p:txBody>
      </p:sp>
      <p:sp>
        <p:nvSpPr>
          <p:cNvPr id="31" name="Content Placeholder 26"/>
          <p:cNvSpPr>
            <a:spLocks noGrp="1"/>
          </p:cNvSpPr>
          <p:nvPr>
            <p:ph sz="quarter" idx="15"/>
          </p:nvPr>
        </p:nvSpPr>
        <p:spPr>
          <a:xfrm>
            <a:off x="5130800" y="4283438"/>
            <a:ext cx="4591050" cy="2646000"/>
          </a:xfrm>
        </p:spPr>
        <p:txBody>
          <a:bodyPr/>
          <a:lstStyle/>
          <a:p>
            <a:pPr lvl="0"/>
            <a:r>
              <a:rPr lang="en-US" noProof="0" dirty="0"/>
              <a:t>Click to edit Master text styles</a:t>
            </a:r>
          </a:p>
        </p:txBody>
      </p:sp>
      <p:sp>
        <p:nvSpPr>
          <p:cNvPr id="13" name="Text Placeholder 12"/>
          <p:cNvSpPr>
            <a:spLocks noGrp="1"/>
          </p:cNvSpPr>
          <p:nvPr>
            <p:ph type="body" sz="quarter" idx="16"/>
          </p:nvPr>
        </p:nvSpPr>
        <p:spPr>
          <a:xfrm>
            <a:off x="360363" y="1447512"/>
            <a:ext cx="4591050" cy="5483513"/>
          </a:xfrm>
        </p:spPr>
        <p:txBody>
          <a:bodyPr/>
          <a:lstStyle/>
          <a:p>
            <a:pPr lvl="0"/>
            <a:r>
              <a:rPr lang="en-US" noProof="0"/>
              <a:t>Click to edit Master text styles</a:t>
            </a:r>
          </a:p>
        </p:txBody>
      </p:sp>
      <p:sp>
        <p:nvSpPr>
          <p:cNvPr id="2" name="Title 1"/>
          <p:cNvSpPr>
            <a:spLocks noGrp="1"/>
          </p:cNvSpPr>
          <p:nvPr>
            <p:ph type="title" hasCustomPrompt="1"/>
          </p:nvPr>
        </p:nvSpPr>
        <p:spPr/>
        <p:txBody>
          <a:bodyPr/>
          <a:lstStyle/>
          <a:p>
            <a:r>
              <a:rPr lang="en-US" dirty="0"/>
              <a:t>Click to add title</a:t>
            </a:r>
            <a:endParaRPr lang="en-GB" dirty="0"/>
          </a:p>
        </p:txBody>
      </p:sp>
      <p:sp>
        <p:nvSpPr>
          <p:cNvPr id="5" name="Footer Placeholder 4"/>
          <p:cNvSpPr>
            <a:spLocks noGrp="1"/>
          </p:cNvSpPr>
          <p:nvPr>
            <p:ph type="ftr" sz="quarter" idx="17"/>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18"/>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Tree>
    <p:extLst>
      <p:ext uri="{BB962C8B-B14F-4D97-AF65-F5344CB8AC3E}">
        <p14:creationId xmlns:p14="http://schemas.microsoft.com/office/powerpoint/2010/main" val="25795352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693">
          <p15:clr>
            <a:srgbClr val="FBAE40"/>
          </p15:clr>
        </p15:guide>
        <p15:guide id="2" orient="horz" pos="25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NoLogo_Content: Two and Right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360362" y="1447425"/>
            <a:ext cx="4594023" cy="2646000"/>
          </a:xfrm>
        </p:spPr>
        <p:txBody>
          <a:bodyPr/>
          <a:lstStyle/>
          <a:p>
            <a:pPr lvl="0"/>
            <a:r>
              <a:rPr lang="en-US" noProof="0"/>
              <a:t>Click to edit Master text styles</a:t>
            </a:r>
          </a:p>
        </p:txBody>
      </p:sp>
      <p:sp>
        <p:nvSpPr>
          <p:cNvPr id="31" name="Content Placeholder 26"/>
          <p:cNvSpPr>
            <a:spLocks noGrp="1"/>
          </p:cNvSpPr>
          <p:nvPr>
            <p:ph sz="quarter" idx="15"/>
          </p:nvPr>
        </p:nvSpPr>
        <p:spPr>
          <a:xfrm>
            <a:off x="360362" y="4302487"/>
            <a:ext cx="4594023" cy="2628538"/>
          </a:xfrm>
        </p:spPr>
        <p:txBody>
          <a:bodyPr/>
          <a:lstStyle/>
          <a:p>
            <a:pPr lvl="0"/>
            <a:r>
              <a:rPr lang="en-US" noProof="0"/>
              <a:t>Click to edit Master text styles</a:t>
            </a:r>
          </a:p>
        </p:txBody>
      </p:sp>
      <p:sp>
        <p:nvSpPr>
          <p:cNvPr id="13" name="Text Placeholder 12"/>
          <p:cNvSpPr>
            <a:spLocks noGrp="1"/>
          </p:cNvSpPr>
          <p:nvPr>
            <p:ph type="body" sz="quarter" idx="16"/>
          </p:nvPr>
        </p:nvSpPr>
        <p:spPr>
          <a:xfrm>
            <a:off x="5130800" y="1447425"/>
            <a:ext cx="4591051" cy="5483600"/>
          </a:xfrm>
        </p:spPr>
        <p:txBody>
          <a:bodyPr/>
          <a:lstStyle/>
          <a:p>
            <a:pPr lvl="0"/>
            <a:r>
              <a:rPr lang="en-US" noProof="0"/>
              <a:t>Click to edit Master text styles</a:t>
            </a:r>
          </a:p>
        </p:txBody>
      </p:sp>
      <p:sp>
        <p:nvSpPr>
          <p:cNvPr id="5" name="Footer Placeholder 4"/>
          <p:cNvSpPr>
            <a:spLocks noGrp="1"/>
          </p:cNvSpPr>
          <p:nvPr>
            <p:ph type="ftr" sz="quarter" idx="17"/>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18"/>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3" name="Title 2"/>
          <p:cNvSpPr>
            <a:spLocks noGrp="1"/>
          </p:cNvSpPr>
          <p:nvPr>
            <p:ph type="title" hasCustomPrompt="1"/>
          </p:nvPr>
        </p:nvSpPr>
        <p:spPr/>
        <p:txBody>
          <a:bodyPr/>
          <a:lstStyle/>
          <a:p>
            <a:r>
              <a:rPr lang="en-US" dirty="0"/>
              <a:t>Click to add title</a:t>
            </a:r>
            <a:endParaRPr lang="en-GB" dirty="0"/>
          </a:p>
        </p:txBody>
      </p:sp>
    </p:spTree>
    <p:extLst>
      <p:ext uri="{BB962C8B-B14F-4D97-AF65-F5344CB8AC3E}">
        <p14:creationId xmlns:p14="http://schemas.microsoft.com/office/powerpoint/2010/main" val="26156634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580">
          <p15:clr>
            <a:srgbClr val="FBAE40"/>
          </p15:clr>
        </p15:guide>
        <p15:guide id="2" orient="horz" pos="269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NoLogo_Content: Three">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369888" y="1447799"/>
            <a:ext cx="3024187" cy="552767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8" name="Content Placeholder 26"/>
          <p:cNvSpPr>
            <a:spLocks noGrp="1"/>
          </p:cNvSpPr>
          <p:nvPr>
            <p:ph sz="quarter" idx="14"/>
          </p:nvPr>
        </p:nvSpPr>
        <p:spPr>
          <a:xfrm>
            <a:off x="3542254" y="1447800"/>
            <a:ext cx="3024187" cy="55276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1" name="Content Placeholder 26"/>
          <p:cNvSpPr>
            <a:spLocks noGrp="1"/>
          </p:cNvSpPr>
          <p:nvPr>
            <p:ph sz="quarter" idx="15"/>
          </p:nvPr>
        </p:nvSpPr>
        <p:spPr>
          <a:xfrm>
            <a:off x="6705095" y="1447800"/>
            <a:ext cx="3024187" cy="552767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16"/>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17"/>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3" name="Title 2"/>
          <p:cNvSpPr>
            <a:spLocks noGrp="1"/>
          </p:cNvSpPr>
          <p:nvPr>
            <p:ph type="title" hasCustomPrompt="1"/>
          </p:nvPr>
        </p:nvSpPr>
        <p:spPr/>
        <p:txBody>
          <a:bodyPr/>
          <a:lstStyle/>
          <a:p>
            <a:r>
              <a:rPr lang="en-US" dirty="0"/>
              <a:t>Click to add title</a:t>
            </a:r>
            <a:endParaRPr lang="en-GB" dirty="0"/>
          </a:p>
        </p:txBody>
      </p:sp>
    </p:spTree>
    <p:extLst>
      <p:ext uri="{BB962C8B-B14F-4D97-AF65-F5344CB8AC3E}">
        <p14:creationId xmlns:p14="http://schemas.microsoft.com/office/powerpoint/2010/main" val="13134782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pos="2127">
          <p15:clr>
            <a:srgbClr val="FBAE40"/>
          </p15:clr>
        </p15:guide>
        <p15:guide id="2" pos="2240">
          <p15:clr>
            <a:srgbClr val="FBAE40"/>
          </p15:clr>
        </p15:guide>
        <p15:guide id="3" pos="4139">
          <p15:clr>
            <a:srgbClr val="FBAE40"/>
          </p15:clr>
        </p15:guide>
        <p15:guide id="4" pos="42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NoLogo_Content: Four">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369525" y="1447425"/>
            <a:ext cx="4581888" cy="2692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6"/>
          <p:cNvSpPr>
            <a:spLocks noGrp="1"/>
          </p:cNvSpPr>
          <p:nvPr>
            <p:ph sz="quarter" idx="14"/>
          </p:nvPr>
        </p:nvSpPr>
        <p:spPr>
          <a:xfrm>
            <a:off x="5146875" y="1447425"/>
            <a:ext cx="4581888" cy="269277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1" name="Content Placeholder 26"/>
          <p:cNvSpPr>
            <a:spLocks noGrp="1"/>
          </p:cNvSpPr>
          <p:nvPr>
            <p:ph sz="quarter" idx="15"/>
          </p:nvPr>
        </p:nvSpPr>
        <p:spPr>
          <a:xfrm>
            <a:off x="369525" y="4286413"/>
            <a:ext cx="4581888" cy="264461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3" name="Content Placeholder 12"/>
          <p:cNvSpPr>
            <a:spLocks noGrp="1"/>
          </p:cNvSpPr>
          <p:nvPr>
            <p:ph sz="quarter" idx="16"/>
          </p:nvPr>
        </p:nvSpPr>
        <p:spPr>
          <a:xfrm>
            <a:off x="5146875" y="4286413"/>
            <a:ext cx="4581888" cy="264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7"/>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18"/>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3" name="Title 2"/>
          <p:cNvSpPr>
            <a:spLocks noGrp="1"/>
          </p:cNvSpPr>
          <p:nvPr>
            <p:ph type="title" hasCustomPrompt="1"/>
          </p:nvPr>
        </p:nvSpPr>
        <p:spPr/>
        <p:txBody>
          <a:bodyPr/>
          <a:lstStyle/>
          <a:p>
            <a:r>
              <a:rPr lang="en-US" dirty="0"/>
              <a:t>Click to add title</a:t>
            </a:r>
            <a:endParaRPr lang="en-GB" dirty="0"/>
          </a:p>
        </p:txBody>
      </p:sp>
    </p:spTree>
    <p:extLst>
      <p:ext uri="{BB962C8B-B14F-4D97-AF65-F5344CB8AC3E}">
        <p14:creationId xmlns:p14="http://schemas.microsoft.com/office/powerpoint/2010/main" val="2907489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608">
          <p15:clr>
            <a:srgbClr val="FBAE40"/>
          </p15:clr>
        </p15:guide>
        <p15:guide id="2" orient="horz" pos="269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NoLogo_Content: Six">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369888" y="1447294"/>
            <a:ext cx="3024000" cy="266382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8" name="Content Placeholder 26"/>
          <p:cNvSpPr>
            <a:spLocks noGrp="1"/>
          </p:cNvSpPr>
          <p:nvPr>
            <p:ph sz="quarter" idx="14"/>
          </p:nvPr>
        </p:nvSpPr>
        <p:spPr>
          <a:xfrm>
            <a:off x="3533869" y="1447294"/>
            <a:ext cx="3024000" cy="266382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31" name="Content Placeholder 26"/>
          <p:cNvSpPr>
            <a:spLocks noGrp="1"/>
          </p:cNvSpPr>
          <p:nvPr>
            <p:ph sz="quarter" idx="15"/>
          </p:nvPr>
        </p:nvSpPr>
        <p:spPr>
          <a:xfrm>
            <a:off x="6697850" y="1447294"/>
            <a:ext cx="3024000" cy="266382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3" name="Content Placeholder 12"/>
          <p:cNvSpPr>
            <a:spLocks noGrp="1"/>
          </p:cNvSpPr>
          <p:nvPr>
            <p:ph sz="quarter" idx="16"/>
          </p:nvPr>
        </p:nvSpPr>
        <p:spPr>
          <a:xfrm>
            <a:off x="369888" y="4246563"/>
            <a:ext cx="3024000" cy="268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8"/>
          <p:cNvSpPr>
            <a:spLocks noGrp="1"/>
          </p:cNvSpPr>
          <p:nvPr>
            <p:ph sz="quarter" idx="17"/>
          </p:nvPr>
        </p:nvSpPr>
        <p:spPr>
          <a:xfrm>
            <a:off x="3533869" y="4246563"/>
            <a:ext cx="3024000" cy="2684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8"/>
          </p:nvPr>
        </p:nvSpPr>
        <p:spPr>
          <a:xfrm>
            <a:off x="6697850" y="4246563"/>
            <a:ext cx="3024000" cy="2684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9"/>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20"/>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3" name="Title 2"/>
          <p:cNvSpPr>
            <a:spLocks noGrp="1"/>
          </p:cNvSpPr>
          <p:nvPr>
            <p:ph type="title" hasCustomPrompt="1"/>
          </p:nvPr>
        </p:nvSpPr>
        <p:spPr/>
        <p:txBody>
          <a:bodyPr/>
          <a:lstStyle/>
          <a:p>
            <a:r>
              <a:rPr lang="en-US" dirty="0"/>
              <a:t>Click to add title</a:t>
            </a:r>
            <a:endParaRPr lang="en-GB" dirty="0"/>
          </a:p>
        </p:txBody>
      </p:sp>
    </p:spTree>
    <p:extLst>
      <p:ext uri="{BB962C8B-B14F-4D97-AF65-F5344CB8AC3E}">
        <p14:creationId xmlns:p14="http://schemas.microsoft.com/office/powerpoint/2010/main" val="34128894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693">
          <p15:clr>
            <a:srgbClr val="FBAE40"/>
          </p15:clr>
        </p15:guide>
        <p15:guide id="2" orient="horz" pos="2608">
          <p15:clr>
            <a:srgbClr val="FBAE40"/>
          </p15:clr>
        </p15:guide>
        <p15:guide id="3" pos="2127">
          <p15:clr>
            <a:srgbClr val="FBAE40"/>
          </p15:clr>
        </p15:guide>
        <p15:guide id="4" pos="2212">
          <p15:clr>
            <a:srgbClr val="FBAE40"/>
          </p15:clr>
        </p15:guide>
        <p15:guide id="5" pos="4139">
          <p15:clr>
            <a:srgbClr val="FBAE40"/>
          </p15:clr>
        </p15:guide>
        <p15:guide id="6" pos="42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NoLogo_Quote Layou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endParaRPr lang="en-GB" dirty="0"/>
          </a:p>
        </p:txBody>
      </p:sp>
      <p:sp>
        <p:nvSpPr>
          <p:cNvPr id="3" name="Slide Number Placeholder 2"/>
          <p:cNvSpPr>
            <a:spLocks noGrp="1"/>
          </p:cNvSpPr>
          <p:nvPr>
            <p:ph type="sldNum" sz="quarter" idx="10"/>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4" name="Footer Placeholder 3"/>
          <p:cNvSpPr>
            <a:spLocks noGrp="1"/>
          </p:cNvSpPr>
          <p:nvPr>
            <p:ph type="ftr" sz="quarter" idx="11"/>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9" name="Text Placeholder 8"/>
          <p:cNvSpPr>
            <a:spLocks noGrp="1"/>
          </p:cNvSpPr>
          <p:nvPr>
            <p:ph type="body" sz="quarter" idx="12" hasCustomPrompt="1"/>
          </p:nvPr>
        </p:nvSpPr>
        <p:spPr>
          <a:xfrm>
            <a:off x="3800918" y="1980133"/>
            <a:ext cx="5086800" cy="3168721"/>
          </a:xfr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oAutofit/>
          </a:bodyPr>
          <a:lstStyle>
            <a:lvl1pPr marL="182563" indent="176213">
              <a:defRPr lang="en-US" sz="2800" smtClean="0">
                <a:solidFill>
                  <a:schemeClr val="tx1"/>
                </a:solidFill>
                <a:latin typeface="Arial" panose="020B0604020202020204" pitchFamily="34" charset="0"/>
              </a:defRPr>
            </a:lvl1pPr>
            <a:lvl2pPr>
              <a:defRPr lang="en-US" sz="2800" smtClean="0">
                <a:solidFill>
                  <a:schemeClr val="tx1"/>
                </a:solidFill>
              </a:defRPr>
            </a:lvl2pPr>
            <a:lvl3pPr>
              <a:defRPr lang="en-US" sz="2800" smtClean="0">
                <a:solidFill>
                  <a:schemeClr val="tx1"/>
                </a:solidFill>
              </a:defRPr>
            </a:lvl3pPr>
            <a:lvl4pPr>
              <a:defRPr lang="en-US" sz="2800" smtClean="0">
                <a:solidFill>
                  <a:schemeClr val="tx1"/>
                </a:solidFill>
              </a:defRPr>
            </a:lvl4pPr>
            <a:lvl5pPr>
              <a:defRPr lang="en-GB" sz="2800">
                <a:solidFill>
                  <a:schemeClr val="tx1"/>
                </a:solidFill>
              </a:defRPr>
            </a:lvl5pPr>
          </a:lstStyle>
          <a:p>
            <a:pPr marL="182563" lvl="0" indent="-92075" defTabSz="1018824"/>
            <a:r>
              <a:rPr lang="en-US" dirty="0"/>
              <a:t> Click to edit Master text styles</a:t>
            </a:r>
          </a:p>
        </p:txBody>
      </p:sp>
      <p:sp>
        <p:nvSpPr>
          <p:cNvPr id="11" name="Rectangle 10"/>
          <p:cNvSpPr/>
          <p:nvPr userDrawn="1"/>
        </p:nvSpPr>
        <p:spPr>
          <a:xfrm>
            <a:off x="3781440" y="1906016"/>
            <a:ext cx="372218" cy="769441"/>
          </a:xfrm>
          <a:prstGeom prst="rect">
            <a:avLst/>
          </a:prstGeom>
        </p:spPr>
        <p:txBody>
          <a:bodyPr wrap="none">
            <a:spAutoFit/>
          </a:bodyPr>
          <a:lstStyle/>
          <a:p>
            <a:r>
              <a:rPr lang="en-GB" sz="4400" dirty="0">
                <a:solidFill>
                  <a:prstClr val="black"/>
                </a:solidFill>
              </a:rPr>
              <a:t>“</a:t>
            </a:r>
            <a:endParaRPr lang="en-GB" dirty="0">
              <a:solidFill>
                <a:prstClr val="black"/>
              </a:solidFill>
            </a:endParaRPr>
          </a:p>
        </p:txBody>
      </p:sp>
      <p:sp>
        <p:nvSpPr>
          <p:cNvPr id="14" name="Text Placeholder 13"/>
          <p:cNvSpPr>
            <a:spLocks noGrp="1"/>
          </p:cNvSpPr>
          <p:nvPr>
            <p:ph type="body" sz="quarter" idx="13" hasCustomPrompt="1"/>
          </p:nvPr>
        </p:nvSpPr>
        <p:spPr>
          <a:xfrm>
            <a:off x="3800918" y="5148783"/>
            <a:ext cx="5086800" cy="704850"/>
          </a:xfrm>
        </p:spPr>
        <p:txBody>
          <a:bodyPr/>
          <a:lstStyle>
            <a:lvl1pPr algn="r">
              <a:defRPr i="1" baseline="0"/>
            </a:lvl1pPr>
          </a:lstStyle>
          <a:p>
            <a:pPr lvl="0"/>
            <a:r>
              <a:rPr lang="en-US" dirty="0"/>
              <a:t>Click to add name</a:t>
            </a:r>
          </a:p>
        </p:txBody>
      </p:sp>
    </p:spTree>
    <p:extLst>
      <p:ext uri="{BB962C8B-B14F-4D97-AF65-F5344CB8AC3E}">
        <p14:creationId xmlns:p14="http://schemas.microsoft.com/office/powerpoint/2010/main" val="20076600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NoLogo_6 Up with Vertical Titles">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361544" y="2127188"/>
            <a:ext cx="3024000" cy="2331037"/>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8" name="Content Placeholder 26"/>
          <p:cNvSpPr>
            <a:spLocks noGrp="1"/>
          </p:cNvSpPr>
          <p:nvPr>
            <p:ph sz="quarter" idx="14"/>
          </p:nvPr>
        </p:nvSpPr>
        <p:spPr>
          <a:xfrm>
            <a:off x="3530287" y="2127188"/>
            <a:ext cx="3024000" cy="2331037"/>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31" name="Content Placeholder 26"/>
          <p:cNvSpPr>
            <a:spLocks noGrp="1"/>
          </p:cNvSpPr>
          <p:nvPr>
            <p:ph sz="quarter" idx="15"/>
          </p:nvPr>
        </p:nvSpPr>
        <p:spPr>
          <a:xfrm>
            <a:off x="6699031" y="2127188"/>
            <a:ext cx="3024000" cy="233103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12"/>
          <p:cNvSpPr>
            <a:spLocks noGrp="1"/>
          </p:cNvSpPr>
          <p:nvPr>
            <p:ph sz="quarter" idx="16"/>
          </p:nvPr>
        </p:nvSpPr>
        <p:spPr>
          <a:xfrm>
            <a:off x="360363" y="4624676"/>
            <a:ext cx="3024000" cy="23310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8"/>
          <p:cNvSpPr>
            <a:spLocks noGrp="1"/>
          </p:cNvSpPr>
          <p:nvPr>
            <p:ph sz="quarter" idx="17"/>
          </p:nvPr>
        </p:nvSpPr>
        <p:spPr>
          <a:xfrm>
            <a:off x="3529106" y="4624676"/>
            <a:ext cx="3024000" cy="2331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8"/>
          </p:nvPr>
        </p:nvSpPr>
        <p:spPr>
          <a:xfrm>
            <a:off x="6697850" y="4624676"/>
            <a:ext cx="3024000" cy="2331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9"/>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20"/>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3" name="Title 2"/>
          <p:cNvSpPr>
            <a:spLocks noGrp="1"/>
          </p:cNvSpPr>
          <p:nvPr>
            <p:ph type="title" hasCustomPrompt="1"/>
          </p:nvPr>
        </p:nvSpPr>
        <p:spPr/>
        <p:txBody>
          <a:bodyPr/>
          <a:lstStyle/>
          <a:p>
            <a:r>
              <a:rPr lang="en-US" dirty="0"/>
              <a:t>Click to add title</a:t>
            </a:r>
            <a:endParaRPr lang="en-GB" dirty="0"/>
          </a:p>
        </p:txBody>
      </p:sp>
      <p:sp>
        <p:nvSpPr>
          <p:cNvPr id="12" name="Pentagon 11"/>
          <p:cNvSpPr/>
          <p:nvPr userDrawn="1"/>
        </p:nvSpPr>
        <p:spPr>
          <a:xfrm>
            <a:off x="360363" y="1448940"/>
            <a:ext cx="3024000" cy="532259"/>
          </a:xfrm>
          <a:prstGeom prst="homePlate">
            <a:avLst>
              <a:gd name="adj" fmla="val 486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6" name="Pentagon 15"/>
          <p:cNvSpPr/>
          <p:nvPr userDrawn="1"/>
        </p:nvSpPr>
        <p:spPr>
          <a:xfrm>
            <a:off x="3529106" y="1448940"/>
            <a:ext cx="3024000" cy="532259"/>
          </a:xfrm>
          <a:prstGeom prst="homePlate">
            <a:avLst>
              <a:gd name="adj" fmla="val 486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7" name="Pentagon 16"/>
          <p:cNvSpPr/>
          <p:nvPr userDrawn="1"/>
        </p:nvSpPr>
        <p:spPr>
          <a:xfrm>
            <a:off x="6697850" y="1448940"/>
            <a:ext cx="3024000" cy="532259"/>
          </a:xfrm>
          <a:prstGeom prst="homePlate">
            <a:avLst>
              <a:gd name="adj" fmla="val 486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20901543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920">
          <p15:clr>
            <a:srgbClr val="FBAE40"/>
          </p15:clr>
        </p15:guide>
        <p15:guide id="2" orient="horz" pos="1248">
          <p15:clr>
            <a:srgbClr val="FBAE40"/>
          </p15:clr>
        </p15:guide>
        <p15:guide id="3" orient="horz" pos="1333">
          <p15:clr>
            <a:srgbClr val="FBAE40"/>
          </p15:clr>
        </p15:guide>
        <p15:guide id="4" orient="horz" pos="2807">
          <p15:clr>
            <a:srgbClr val="FBAE40"/>
          </p15:clr>
        </p15:guide>
        <p15:guide id="5" pos="2127">
          <p15:clr>
            <a:srgbClr val="FBAE40"/>
          </p15:clr>
        </p15:guide>
        <p15:guide id="6" pos="2212">
          <p15:clr>
            <a:srgbClr val="FBAE40"/>
          </p15:clr>
        </p15:guide>
        <p15:guide id="7" pos="4139">
          <p15:clr>
            <a:srgbClr val="FBAE40"/>
          </p15:clr>
        </p15:guide>
        <p15:guide id="8" pos="42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NoLogo_3 Up with Vertical Titles">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360363" y="2127188"/>
            <a:ext cx="3024000" cy="2049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6"/>
          <p:cNvSpPr>
            <a:spLocks noGrp="1"/>
          </p:cNvSpPr>
          <p:nvPr>
            <p:ph sz="quarter" idx="14"/>
          </p:nvPr>
        </p:nvSpPr>
        <p:spPr>
          <a:xfrm>
            <a:off x="3529106" y="2127188"/>
            <a:ext cx="3024000" cy="204952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31" name="Content Placeholder 26"/>
          <p:cNvSpPr>
            <a:spLocks noGrp="1"/>
          </p:cNvSpPr>
          <p:nvPr>
            <p:ph sz="quarter" idx="15"/>
          </p:nvPr>
        </p:nvSpPr>
        <p:spPr>
          <a:xfrm>
            <a:off x="6697850" y="2127188"/>
            <a:ext cx="3024000" cy="2049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19"/>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20"/>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3" name="Title 2"/>
          <p:cNvSpPr>
            <a:spLocks noGrp="1"/>
          </p:cNvSpPr>
          <p:nvPr>
            <p:ph type="title" hasCustomPrompt="1"/>
          </p:nvPr>
        </p:nvSpPr>
        <p:spPr/>
        <p:txBody>
          <a:bodyPr/>
          <a:lstStyle/>
          <a:p>
            <a:r>
              <a:rPr lang="en-US" dirty="0"/>
              <a:t>Click to add title</a:t>
            </a:r>
            <a:endParaRPr lang="en-GB" dirty="0"/>
          </a:p>
        </p:txBody>
      </p:sp>
      <p:sp>
        <p:nvSpPr>
          <p:cNvPr id="12" name="Pentagon 11"/>
          <p:cNvSpPr/>
          <p:nvPr userDrawn="1"/>
        </p:nvSpPr>
        <p:spPr>
          <a:xfrm>
            <a:off x="360363" y="1448940"/>
            <a:ext cx="3024000" cy="532259"/>
          </a:xfrm>
          <a:prstGeom prst="homePlate">
            <a:avLst>
              <a:gd name="adj" fmla="val 486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6" name="Pentagon 15"/>
          <p:cNvSpPr/>
          <p:nvPr userDrawn="1"/>
        </p:nvSpPr>
        <p:spPr>
          <a:xfrm>
            <a:off x="3529106" y="1448940"/>
            <a:ext cx="3024000" cy="532259"/>
          </a:xfrm>
          <a:prstGeom prst="homePlate">
            <a:avLst>
              <a:gd name="adj" fmla="val 486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7" name="Pentagon 16"/>
          <p:cNvSpPr/>
          <p:nvPr userDrawn="1"/>
        </p:nvSpPr>
        <p:spPr>
          <a:xfrm>
            <a:off x="6697850" y="1448940"/>
            <a:ext cx="3024000" cy="532259"/>
          </a:xfrm>
          <a:prstGeom prst="homePlate">
            <a:avLst>
              <a:gd name="adj" fmla="val 486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41118838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631">
          <p15:clr>
            <a:srgbClr val="FBAE40"/>
          </p15:clr>
        </p15:guide>
        <p15:guide id="2" pos="2127">
          <p15:clr>
            <a:srgbClr val="FBAE40"/>
          </p15:clr>
        </p15:guide>
        <p15:guide id="3" pos="2212">
          <p15:clr>
            <a:srgbClr val="FBAE40"/>
          </p15:clr>
        </p15:guide>
        <p15:guide id="4" pos="4139">
          <p15:clr>
            <a:srgbClr val="FBAE40"/>
          </p15:clr>
        </p15:guide>
        <p15:guide id="5" pos="4224">
          <p15:clr>
            <a:srgbClr val="FBAE40"/>
          </p15:clr>
        </p15:guide>
        <p15:guide id="6" orient="horz" pos="1248">
          <p15:clr>
            <a:srgbClr val="FBAE40"/>
          </p15:clr>
        </p15:guide>
        <p15:guide id="7" orient="horz" pos="133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5_Divid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575EBE3-D26C-4C54-935E-66CF8787491C}"/>
              </a:ext>
            </a:extLst>
          </p:cNvPr>
          <p:cNvGraphicFramePr>
            <a:graphicFrameLocks noChangeAspect="1"/>
          </p:cNvGraphicFramePr>
          <p:nvPr userDrawn="1">
            <p:custDataLst>
              <p:tags r:id="rId1"/>
            </p:custDataLst>
            <p:extLst>
              <p:ext uri="{D42A27DB-BD31-4B8C-83A1-F6EECF244321}">
                <p14:modId xmlns:p14="http://schemas.microsoft.com/office/powerpoint/2010/main" val="16903976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4" name="Object 3" hidden="1">
                        <a:extLst>
                          <a:ext uri="{FF2B5EF4-FFF2-40B4-BE49-F238E27FC236}">
                            <a16:creationId xmlns:a16="http://schemas.microsoft.com/office/drawing/2014/main" id="{5575EBE3-D26C-4C54-935E-66CF8787491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6" name="Content Placeholder 115"/>
          <p:cNvSpPr>
            <a:spLocks noGrp="1"/>
          </p:cNvSpPr>
          <p:nvPr>
            <p:ph sz="quarter" idx="14" hasCustomPrompt="1"/>
          </p:nvPr>
        </p:nvSpPr>
        <p:spPr>
          <a:xfrm>
            <a:off x="0" y="549063"/>
            <a:ext cx="8281988" cy="711411"/>
          </a:xfrm>
          <a:solidFill>
            <a:schemeClr val="accent1"/>
          </a:solidFill>
        </p:spPr>
        <p:txBody>
          <a:bodyPr anchor="ctr"/>
          <a:lstStyle>
            <a:lvl1pPr marL="361950" indent="0">
              <a:defRPr sz="2400" b="0" baseline="0">
                <a:solidFill>
                  <a:schemeClr val="tx1"/>
                </a:solidFill>
              </a:defRPr>
            </a:lvl1pPr>
          </a:lstStyle>
          <a:p>
            <a:pPr lvl="0"/>
            <a:r>
              <a:rPr lang="en-US" dirty="0"/>
              <a:t>Click to add Section name</a:t>
            </a:r>
          </a:p>
        </p:txBody>
      </p:sp>
      <p:sp>
        <p:nvSpPr>
          <p:cNvPr id="120" name="Text Placeholder 119"/>
          <p:cNvSpPr>
            <a:spLocks noGrp="1"/>
          </p:cNvSpPr>
          <p:nvPr>
            <p:ph type="body" sz="quarter" idx="15" hasCustomPrompt="1"/>
          </p:nvPr>
        </p:nvSpPr>
        <p:spPr>
          <a:xfrm>
            <a:off x="369887" y="1439863"/>
            <a:ext cx="7921625" cy="4410074"/>
          </a:xfrm>
          <a:ln>
            <a:noFill/>
          </a:ln>
        </p:spPr>
        <p:txBody>
          <a:bodyPr>
            <a:normAutofit/>
          </a:bodyPr>
          <a:lstStyle>
            <a:lvl1pPr>
              <a:defRPr sz="2000"/>
            </a:lvl1pPr>
            <a:lvl2pPr>
              <a:defRPr sz="2000"/>
            </a:lvl2pPr>
            <a:lvl3pPr>
              <a:defRPr sz="2000"/>
            </a:lvl3pPr>
            <a:lvl4pPr>
              <a:defRPr sz="2000"/>
            </a:lvl4pPr>
            <a:lvl5pPr>
              <a:defRPr sz="2000"/>
            </a:lvl5pPr>
          </a:lstStyle>
          <a:p>
            <a:pPr lvl="0"/>
            <a:r>
              <a:rPr lang="en-US" dirty="0"/>
              <a:t>Click to add sub sections or delete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737" userDrawn="1">
          <p15:clr>
            <a:srgbClr val="FBAE40"/>
          </p15:clr>
        </p15:guide>
        <p15:guide id="2" orient="horz" pos="794" userDrawn="1">
          <p15:clr>
            <a:srgbClr val="FBAE40"/>
          </p15:clr>
        </p15:guide>
        <p15:guide id="3" orient="horz" pos="3685" userDrawn="1">
          <p15:clr>
            <a:srgbClr val="FBAE40"/>
          </p15:clr>
        </p15:guide>
        <p15:guide id="4" pos="5216" userDrawn="1">
          <p15:clr>
            <a:srgbClr val="FBAE40"/>
          </p15:clr>
        </p15:guide>
        <p15:guide id="5" pos="22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NoLogo_3 Up (10.5 pt)">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360363" y="2127188"/>
            <a:ext cx="3024000" cy="4821300"/>
          </a:xfrm>
        </p:spPr>
        <p:txBody>
          <a:bodyPr>
            <a:normAutofit/>
          </a:bodyPr>
          <a:lstStyle>
            <a:lvl1pPr>
              <a:defRPr sz="1050"/>
            </a:lvl1pPr>
            <a:lvl2pPr>
              <a:defRPr sz="1050"/>
            </a:lvl2pPr>
            <a:lvl3pPr>
              <a:defRPr sz="1050"/>
            </a:lvl3pPr>
            <a:lvl4pPr>
              <a:defRPr sz="1050"/>
            </a:lvl4pPr>
            <a:lvl5pPr>
              <a:defRPr sz="105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8" name="Content Placeholder 26"/>
          <p:cNvSpPr>
            <a:spLocks noGrp="1"/>
          </p:cNvSpPr>
          <p:nvPr>
            <p:ph sz="quarter" idx="14"/>
          </p:nvPr>
        </p:nvSpPr>
        <p:spPr>
          <a:xfrm>
            <a:off x="3529106" y="2127188"/>
            <a:ext cx="3024000" cy="4821300"/>
          </a:xfrm>
        </p:spPr>
        <p:txBody>
          <a:bodyPr>
            <a:normAutofit/>
          </a:bodyPr>
          <a:lstStyle>
            <a:lvl1pPr>
              <a:defRPr sz="1050"/>
            </a:lvl1pPr>
            <a:lvl2pPr>
              <a:defRPr sz="1050"/>
            </a:lvl2pPr>
            <a:lvl3pPr>
              <a:defRPr sz="1050"/>
            </a:lvl3pPr>
            <a:lvl4pPr>
              <a:defRPr sz="1050"/>
            </a:lvl4pPr>
            <a:lvl5pPr>
              <a:defRPr sz="105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31" name="Content Placeholder 26"/>
          <p:cNvSpPr>
            <a:spLocks noGrp="1"/>
          </p:cNvSpPr>
          <p:nvPr>
            <p:ph sz="quarter" idx="15"/>
          </p:nvPr>
        </p:nvSpPr>
        <p:spPr>
          <a:xfrm>
            <a:off x="6697850" y="2127188"/>
            <a:ext cx="3024000" cy="4821300"/>
          </a:xfrm>
        </p:spPr>
        <p:txBody>
          <a:bodyPr>
            <a:norm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19"/>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20"/>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3" name="Title 2"/>
          <p:cNvSpPr>
            <a:spLocks noGrp="1"/>
          </p:cNvSpPr>
          <p:nvPr>
            <p:ph type="title" hasCustomPrompt="1"/>
          </p:nvPr>
        </p:nvSpPr>
        <p:spPr/>
        <p:txBody>
          <a:bodyPr/>
          <a:lstStyle/>
          <a:p>
            <a:r>
              <a:rPr lang="en-US" dirty="0"/>
              <a:t>Click to add title</a:t>
            </a:r>
            <a:endParaRPr lang="en-GB" dirty="0"/>
          </a:p>
        </p:txBody>
      </p:sp>
      <p:sp>
        <p:nvSpPr>
          <p:cNvPr id="12" name="Pentagon 11"/>
          <p:cNvSpPr/>
          <p:nvPr userDrawn="1"/>
        </p:nvSpPr>
        <p:spPr>
          <a:xfrm>
            <a:off x="360363" y="1448940"/>
            <a:ext cx="3024000" cy="532259"/>
          </a:xfrm>
          <a:prstGeom prst="homePlate">
            <a:avLst>
              <a:gd name="adj" fmla="val 486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6" name="Pentagon 15"/>
          <p:cNvSpPr/>
          <p:nvPr userDrawn="1"/>
        </p:nvSpPr>
        <p:spPr>
          <a:xfrm>
            <a:off x="3529106" y="1448940"/>
            <a:ext cx="3024000" cy="532259"/>
          </a:xfrm>
          <a:prstGeom prst="homePlate">
            <a:avLst>
              <a:gd name="adj" fmla="val 486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7" name="Pentagon 16"/>
          <p:cNvSpPr/>
          <p:nvPr userDrawn="1"/>
        </p:nvSpPr>
        <p:spPr>
          <a:xfrm>
            <a:off x="6697850" y="1448940"/>
            <a:ext cx="3024000" cy="532259"/>
          </a:xfrm>
          <a:prstGeom prst="homePlate">
            <a:avLst>
              <a:gd name="adj" fmla="val 486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32845436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1333">
          <p15:clr>
            <a:srgbClr val="FBAE40"/>
          </p15:clr>
        </p15:guide>
        <p15:guide id="2" orient="horz" pos="1248">
          <p15:clr>
            <a:srgbClr val="FBAE40"/>
          </p15:clr>
        </p15:guide>
        <p15:guide id="3" pos="2127">
          <p15:clr>
            <a:srgbClr val="FBAE40"/>
          </p15:clr>
        </p15:guide>
        <p15:guide id="4" pos="2212">
          <p15:clr>
            <a:srgbClr val="FBAE40"/>
          </p15:clr>
        </p15:guide>
        <p15:guide id="5" pos="4139">
          <p15:clr>
            <a:srgbClr val="FBAE40"/>
          </p15:clr>
        </p15:guide>
        <p15:guide id="6" pos="4224">
          <p15:clr>
            <a:srgbClr val="FBAE40"/>
          </p15:clr>
        </p15:guide>
        <p15:guide id="7" pos="61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NoLogo_6 Up pictures with text">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360362" y="1439863"/>
            <a:ext cx="1584325" cy="1584325"/>
          </a:xfrm>
        </p:spPr>
        <p:txBody>
          <a:bodyPr anchor="ctr"/>
          <a:lstStyle>
            <a:lvl1pPr algn="ctr">
              <a:defRPr/>
            </a:lvl1pPr>
          </a:lstStyle>
          <a:p>
            <a:endParaRPr lang="en-GB" dirty="0"/>
          </a:p>
        </p:txBody>
      </p:sp>
      <p:sp>
        <p:nvSpPr>
          <p:cNvPr id="31" name="Content Placeholder 26"/>
          <p:cNvSpPr>
            <a:spLocks noGrp="1"/>
          </p:cNvSpPr>
          <p:nvPr>
            <p:ph sz="quarter" idx="15"/>
          </p:nvPr>
        </p:nvSpPr>
        <p:spPr>
          <a:xfrm>
            <a:off x="2064215" y="1439863"/>
            <a:ext cx="2942769" cy="1584325"/>
          </a:xfrm>
        </p:spPr>
        <p:txBody>
          <a:bodyPr>
            <a:normAutofit/>
          </a:bodyPr>
          <a:lstStyle>
            <a:lvl1pPr>
              <a:defRPr sz="1600" baseline="0"/>
            </a:lvl1pPr>
          </a:lstStyle>
          <a:p>
            <a:pPr lvl="0"/>
            <a:r>
              <a:rPr lang="en-US" noProof="1"/>
              <a:t>Click to edit Master text styles</a:t>
            </a:r>
          </a:p>
        </p:txBody>
      </p:sp>
      <p:sp>
        <p:nvSpPr>
          <p:cNvPr id="2" name="Footer Placeholder 1"/>
          <p:cNvSpPr>
            <a:spLocks noGrp="1"/>
          </p:cNvSpPr>
          <p:nvPr>
            <p:ph type="ftr" sz="quarter" idx="17"/>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4" name="Slide Number Placeholder 3"/>
          <p:cNvSpPr>
            <a:spLocks noGrp="1"/>
          </p:cNvSpPr>
          <p:nvPr>
            <p:ph type="sldNum" sz="quarter" idx="18"/>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7" name="TextBox 6"/>
          <p:cNvSpPr txBox="1"/>
          <p:nvPr userDrawn="1"/>
        </p:nvSpPr>
        <p:spPr>
          <a:xfrm>
            <a:off x="271106" y="4284663"/>
            <a:ext cx="914400" cy="914400"/>
          </a:xfrm>
          <a:prstGeom prst="rect">
            <a:avLst/>
          </a:prstGeom>
          <a:noFill/>
        </p:spPr>
        <p:txBody>
          <a:bodyPr wrap="none" lIns="0" tIns="0" rIns="0" bIns="0" rtlCol="0">
            <a:noAutofit/>
          </a:bodyPr>
          <a:lstStyle/>
          <a:p>
            <a:pPr>
              <a:spcAft>
                <a:spcPts val="900"/>
              </a:spcAft>
            </a:pPr>
            <a:endParaRPr lang="en-GB" dirty="0">
              <a:solidFill>
                <a:prstClr val="black"/>
              </a:solidFill>
            </a:endParaRPr>
          </a:p>
        </p:txBody>
      </p:sp>
      <p:sp>
        <p:nvSpPr>
          <p:cNvPr id="11" name="Picture Placeholder 5"/>
          <p:cNvSpPr>
            <a:spLocks noGrp="1"/>
          </p:cNvSpPr>
          <p:nvPr>
            <p:ph type="pic" sz="quarter" idx="20"/>
          </p:nvPr>
        </p:nvSpPr>
        <p:spPr>
          <a:xfrm>
            <a:off x="360362" y="3402013"/>
            <a:ext cx="1584325" cy="1584325"/>
          </a:xfrm>
        </p:spPr>
        <p:txBody>
          <a:bodyPr anchor="ctr"/>
          <a:lstStyle>
            <a:lvl1pPr algn="ctr">
              <a:defRPr/>
            </a:lvl1pPr>
          </a:lstStyle>
          <a:p>
            <a:endParaRPr lang="en-GB" dirty="0"/>
          </a:p>
        </p:txBody>
      </p:sp>
      <p:sp>
        <p:nvSpPr>
          <p:cNvPr id="13" name="Content Placeholder 26"/>
          <p:cNvSpPr>
            <a:spLocks noGrp="1"/>
          </p:cNvSpPr>
          <p:nvPr>
            <p:ph sz="quarter" idx="21"/>
          </p:nvPr>
        </p:nvSpPr>
        <p:spPr>
          <a:xfrm>
            <a:off x="2064215" y="3402013"/>
            <a:ext cx="2942769" cy="1584325"/>
          </a:xfrm>
        </p:spPr>
        <p:txBody>
          <a:bodyPr>
            <a:normAutofit/>
          </a:bodyPr>
          <a:lstStyle>
            <a:lvl1pPr>
              <a:defRPr sz="1600" baseline="0"/>
            </a:lvl1pPr>
          </a:lstStyle>
          <a:p>
            <a:pPr lvl="0"/>
            <a:r>
              <a:rPr lang="en-US" noProof="1"/>
              <a:t>Click to edit Master text styles</a:t>
            </a:r>
          </a:p>
        </p:txBody>
      </p:sp>
      <p:sp>
        <p:nvSpPr>
          <p:cNvPr id="14" name="Picture Placeholder 5"/>
          <p:cNvSpPr>
            <a:spLocks noGrp="1"/>
          </p:cNvSpPr>
          <p:nvPr>
            <p:ph type="pic" sz="quarter" idx="22"/>
          </p:nvPr>
        </p:nvSpPr>
        <p:spPr>
          <a:xfrm>
            <a:off x="360362" y="5364163"/>
            <a:ext cx="1584325" cy="1584325"/>
          </a:xfrm>
        </p:spPr>
        <p:txBody>
          <a:bodyPr anchor="ctr"/>
          <a:lstStyle>
            <a:lvl1pPr algn="ctr">
              <a:defRPr/>
            </a:lvl1pPr>
          </a:lstStyle>
          <a:p>
            <a:endParaRPr lang="en-GB"/>
          </a:p>
        </p:txBody>
      </p:sp>
      <p:sp>
        <p:nvSpPr>
          <p:cNvPr id="15" name="Content Placeholder 26"/>
          <p:cNvSpPr>
            <a:spLocks noGrp="1"/>
          </p:cNvSpPr>
          <p:nvPr>
            <p:ph sz="quarter" idx="23"/>
          </p:nvPr>
        </p:nvSpPr>
        <p:spPr>
          <a:xfrm>
            <a:off x="2064215" y="5364163"/>
            <a:ext cx="2942769" cy="1584325"/>
          </a:xfrm>
        </p:spPr>
        <p:txBody>
          <a:bodyPr>
            <a:normAutofit/>
          </a:bodyPr>
          <a:lstStyle>
            <a:lvl1pPr>
              <a:defRPr sz="1600" baseline="0"/>
            </a:lvl1pPr>
          </a:lstStyle>
          <a:p>
            <a:pPr lvl="0"/>
            <a:r>
              <a:rPr lang="en-US" noProof="1"/>
              <a:t>Click to edit Master text styles</a:t>
            </a:r>
          </a:p>
        </p:txBody>
      </p:sp>
      <p:sp>
        <p:nvSpPr>
          <p:cNvPr id="16" name="Picture Placeholder 5"/>
          <p:cNvSpPr>
            <a:spLocks noGrp="1"/>
          </p:cNvSpPr>
          <p:nvPr>
            <p:ph type="pic" sz="quarter" idx="24"/>
          </p:nvPr>
        </p:nvSpPr>
        <p:spPr>
          <a:xfrm>
            <a:off x="5126512" y="1439863"/>
            <a:ext cx="1584325" cy="1584325"/>
          </a:xfrm>
        </p:spPr>
        <p:txBody>
          <a:bodyPr anchor="ctr"/>
          <a:lstStyle>
            <a:lvl1pPr algn="ctr">
              <a:defRPr/>
            </a:lvl1pPr>
          </a:lstStyle>
          <a:p>
            <a:endParaRPr lang="en-GB"/>
          </a:p>
        </p:txBody>
      </p:sp>
      <p:sp>
        <p:nvSpPr>
          <p:cNvPr id="18" name="Content Placeholder 26"/>
          <p:cNvSpPr>
            <a:spLocks noGrp="1"/>
          </p:cNvSpPr>
          <p:nvPr>
            <p:ph sz="quarter" idx="25"/>
          </p:nvPr>
        </p:nvSpPr>
        <p:spPr>
          <a:xfrm>
            <a:off x="6782731" y="1439863"/>
            <a:ext cx="2942769" cy="1584325"/>
          </a:xfrm>
        </p:spPr>
        <p:txBody>
          <a:bodyPr>
            <a:normAutofit/>
          </a:bodyPr>
          <a:lstStyle>
            <a:lvl1pPr>
              <a:defRPr sz="1600" baseline="0"/>
            </a:lvl1pPr>
          </a:lstStyle>
          <a:p>
            <a:pPr lvl="0"/>
            <a:r>
              <a:rPr lang="en-US" noProof="1"/>
              <a:t>Click to edit Master text styles</a:t>
            </a:r>
          </a:p>
        </p:txBody>
      </p:sp>
      <p:sp>
        <p:nvSpPr>
          <p:cNvPr id="19" name="Picture Placeholder 5"/>
          <p:cNvSpPr>
            <a:spLocks noGrp="1"/>
          </p:cNvSpPr>
          <p:nvPr>
            <p:ph type="pic" sz="quarter" idx="26"/>
          </p:nvPr>
        </p:nvSpPr>
        <p:spPr>
          <a:xfrm>
            <a:off x="5126512" y="3402013"/>
            <a:ext cx="1584325" cy="1584325"/>
          </a:xfrm>
        </p:spPr>
        <p:txBody>
          <a:bodyPr anchor="ctr"/>
          <a:lstStyle>
            <a:lvl1pPr algn="ctr">
              <a:defRPr/>
            </a:lvl1pPr>
          </a:lstStyle>
          <a:p>
            <a:endParaRPr lang="en-GB"/>
          </a:p>
        </p:txBody>
      </p:sp>
      <p:sp>
        <p:nvSpPr>
          <p:cNvPr id="20" name="Content Placeholder 26"/>
          <p:cNvSpPr>
            <a:spLocks noGrp="1"/>
          </p:cNvSpPr>
          <p:nvPr>
            <p:ph sz="quarter" idx="27"/>
          </p:nvPr>
        </p:nvSpPr>
        <p:spPr>
          <a:xfrm>
            <a:off x="6782731" y="3402013"/>
            <a:ext cx="2942769" cy="1584325"/>
          </a:xfrm>
        </p:spPr>
        <p:txBody>
          <a:bodyPr>
            <a:normAutofit/>
          </a:bodyPr>
          <a:lstStyle>
            <a:lvl1pPr>
              <a:defRPr sz="1600" baseline="0"/>
            </a:lvl1pPr>
          </a:lstStyle>
          <a:p>
            <a:pPr lvl="0"/>
            <a:r>
              <a:rPr lang="en-US" noProof="1"/>
              <a:t>Click to edit Master text styles</a:t>
            </a:r>
          </a:p>
        </p:txBody>
      </p:sp>
      <p:sp>
        <p:nvSpPr>
          <p:cNvPr id="21" name="Picture Placeholder 5"/>
          <p:cNvSpPr>
            <a:spLocks noGrp="1"/>
          </p:cNvSpPr>
          <p:nvPr>
            <p:ph type="pic" sz="quarter" idx="28"/>
          </p:nvPr>
        </p:nvSpPr>
        <p:spPr>
          <a:xfrm>
            <a:off x="5126512" y="5364163"/>
            <a:ext cx="1584325" cy="1584325"/>
          </a:xfrm>
        </p:spPr>
        <p:txBody>
          <a:bodyPr anchor="ctr"/>
          <a:lstStyle>
            <a:lvl1pPr algn="ctr">
              <a:defRPr/>
            </a:lvl1pPr>
          </a:lstStyle>
          <a:p>
            <a:endParaRPr lang="en-GB"/>
          </a:p>
        </p:txBody>
      </p:sp>
      <p:sp>
        <p:nvSpPr>
          <p:cNvPr id="22" name="Content Placeholder 26"/>
          <p:cNvSpPr>
            <a:spLocks noGrp="1"/>
          </p:cNvSpPr>
          <p:nvPr>
            <p:ph sz="quarter" idx="29"/>
          </p:nvPr>
        </p:nvSpPr>
        <p:spPr>
          <a:xfrm>
            <a:off x="6782731" y="5364163"/>
            <a:ext cx="2942769" cy="1584325"/>
          </a:xfrm>
        </p:spPr>
        <p:txBody>
          <a:bodyPr>
            <a:normAutofit/>
          </a:bodyPr>
          <a:lstStyle>
            <a:lvl1pPr>
              <a:defRPr sz="1600" baseline="0"/>
            </a:lvl1pPr>
          </a:lstStyle>
          <a:p>
            <a:pPr lvl="0"/>
            <a:r>
              <a:rPr lang="en-US" noProof="1"/>
              <a:t>Click to edit Master text styles</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308138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pos="1220">
          <p15:clr>
            <a:srgbClr val="FBAE40"/>
          </p15:clr>
        </p15:guide>
        <p15:guide id="2" pos="1276">
          <p15:clr>
            <a:srgbClr val="FBAE40"/>
          </p15:clr>
        </p15:guide>
        <p15:guide id="3" pos="3119">
          <p15:clr>
            <a:srgbClr val="FBAE40"/>
          </p15:clr>
        </p15:guide>
        <p15:guide id="4" pos="3232">
          <p15:clr>
            <a:srgbClr val="FBAE40"/>
          </p15:clr>
        </p15:guide>
        <p15:guide id="5" pos="4224">
          <p15:clr>
            <a:srgbClr val="FBAE40"/>
          </p15:clr>
        </p15:guide>
        <p15:guide id="6" pos="4281">
          <p15:clr>
            <a:srgbClr val="FBAE40"/>
          </p15:clr>
        </p15:guide>
        <p15:guide id="7" pos="6124">
          <p15:clr>
            <a:srgbClr val="FBAE40"/>
          </p15:clr>
        </p15:guide>
        <p15:guide id="8" orient="horz" pos="2126">
          <p15:clr>
            <a:srgbClr val="FBAE40"/>
          </p15:clr>
        </p15:guide>
        <p15:guide id="9" orient="horz" pos="2240">
          <p15:clr>
            <a:srgbClr val="FBAE40"/>
          </p15:clr>
        </p15:guide>
        <p15:guide id="10" orient="horz" pos="3147">
          <p15:clr>
            <a:srgbClr val="FBAE40"/>
          </p15:clr>
        </p15:guide>
        <p15:guide id="11" orient="horz" pos="3374">
          <p15:clr>
            <a:srgbClr val="FBAE40"/>
          </p15:clr>
        </p15:guide>
        <p15:guide id="12" orient="horz" pos="439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NoLogo_Columnar text with Picture">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360363" y="1439576"/>
            <a:ext cx="1439862" cy="1439862"/>
          </a:xfrm>
        </p:spPr>
        <p:txBody>
          <a:bodyPr anchor="ctr"/>
          <a:lstStyle>
            <a:lvl1pPr algn="ctr">
              <a:defRPr/>
            </a:lvl1pPr>
          </a:lstStyle>
          <a:p>
            <a:endParaRPr lang="en-GB"/>
          </a:p>
        </p:txBody>
      </p:sp>
      <p:sp>
        <p:nvSpPr>
          <p:cNvPr id="31" name="Content Placeholder 26"/>
          <p:cNvSpPr>
            <a:spLocks noGrp="1"/>
          </p:cNvSpPr>
          <p:nvPr>
            <p:ph sz="quarter" idx="15"/>
          </p:nvPr>
        </p:nvSpPr>
        <p:spPr>
          <a:xfrm>
            <a:off x="1944688" y="1439863"/>
            <a:ext cx="7777162" cy="5491162"/>
          </a:xfrm>
        </p:spPr>
        <p:txBody>
          <a:bodyPr/>
          <a:lstStyle>
            <a:lvl1pPr>
              <a:defRPr baseline="0"/>
            </a:lvl1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2" name="Footer Placeholder 1"/>
          <p:cNvSpPr>
            <a:spLocks noGrp="1"/>
          </p:cNvSpPr>
          <p:nvPr>
            <p:ph type="ftr" sz="quarter" idx="17"/>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4" name="Slide Number Placeholder 3"/>
          <p:cNvSpPr>
            <a:spLocks noGrp="1"/>
          </p:cNvSpPr>
          <p:nvPr>
            <p:ph type="sldNum" sz="quarter" idx="18"/>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95946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pos="1135">
          <p15:clr>
            <a:srgbClr val="FBAE40"/>
          </p15:clr>
        </p15:guide>
        <p15:guide id="2" pos="1220">
          <p15:clr>
            <a:srgbClr val="FBAE40"/>
          </p15:clr>
        </p15:guide>
        <p15:guide id="3" orient="horz" pos="1815">
          <p15:clr>
            <a:srgbClr val="FBAE40"/>
          </p15:clr>
        </p15:guide>
        <p15:guide id="4" orient="horz" pos="436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NoLogo_Content: One with Impact">
    <p:spTree>
      <p:nvGrpSpPr>
        <p:cNvPr id="1" name=""/>
        <p:cNvGrpSpPr/>
        <p:nvPr/>
      </p:nvGrpSpPr>
      <p:grpSpPr>
        <a:xfrm>
          <a:off x="0" y="0"/>
          <a:ext cx="0" cy="0"/>
          <a:chOff x="0" y="0"/>
          <a:chExt cx="0" cy="0"/>
        </a:xfrm>
      </p:grpSpPr>
      <p:sp>
        <p:nvSpPr>
          <p:cNvPr id="31" name="Content Placeholder 26"/>
          <p:cNvSpPr>
            <a:spLocks noGrp="1"/>
          </p:cNvSpPr>
          <p:nvPr>
            <p:ph sz="quarter" idx="15"/>
          </p:nvPr>
        </p:nvSpPr>
        <p:spPr>
          <a:xfrm>
            <a:off x="3529682" y="1439863"/>
            <a:ext cx="6192168" cy="4951412"/>
          </a:xfrm>
        </p:spPr>
        <p:txBody>
          <a:bodyPr/>
          <a:lstStyle>
            <a:lvl1pPr>
              <a:defRPr baseline="0"/>
            </a:lvl1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12" name="Text Placeholder 11"/>
          <p:cNvSpPr>
            <a:spLocks noGrp="1"/>
          </p:cNvSpPr>
          <p:nvPr>
            <p:ph type="body" sz="quarter" idx="16"/>
          </p:nvPr>
        </p:nvSpPr>
        <p:spPr>
          <a:xfrm>
            <a:off x="360673" y="1439863"/>
            <a:ext cx="3023877" cy="2075641"/>
          </a:xfrm>
          <a:solidFill>
            <a:schemeClr val="accent1"/>
          </a:solidFill>
        </p:spPr>
        <p:txBody>
          <a:bodyPr lIns="144000" tIns="144000"/>
          <a:lstStyle>
            <a:lvl1pPr marL="0" indent="0">
              <a:defRPr sz="1886" b="1" i="1" baseline="0">
                <a:solidFill>
                  <a:schemeClr val="tx1"/>
                </a:solidFill>
              </a:defRPr>
            </a:lvl1pPr>
          </a:lstStyle>
          <a:p>
            <a:pPr lvl="0"/>
            <a:r>
              <a:rPr lang="en-US" noProof="1"/>
              <a:t>Click to edit Master text styles</a:t>
            </a:r>
          </a:p>
        </p:txBody>
      </p:sp>
      <p:sp>
        <p:nvSpPr>
          <p:cNvPr id="2" name="Footer Placeholder 1"/>
          <p:cNvSpPr>
            <a:spLocks noGrp="1"/>
          </p:cNvSpPr>
          <p:nvPr>
            <p:ph type="ftr" sz="quarter" idx="17"/>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4" name="Slide Number Placeholder 3"/>
          <p:cNvSpPr>
            <a:spLocks noGrp="1"/>
          </p:cNvSpPr>
          <p:nvPr>
            <p:ph type="sldNum" sz="quarter" idx="18"/>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5" name="Title 4"/>
          <p:cNvSpPr>
            <a:spLocks noGrp="1"/>
          </p:cNvSpPr>
          <p:nvPr>
            <p:ph type="title" hasCustomPrompt="1"/>
          </p:nvPr>
        </p:nvSpPr>
        <p:spPr>
          <a:xfrm>
            <a:off x="3529682" y="533401"/>
            <a:ext cx="6192168" cy="719138"/>
          </a:xfrm>
        </p:spPr>
        <p:txBody>
          <a:bodyPr/>
          <a:lstStyle/>
          <a:p>
            <a:r>
              <a:rPr lang="en-US" dirty="0"/>
              <a:t>Click to add title</a:t>
            </a:r>
            <a:endParaRPr lang="en-GB" dirty="0"/>
          </a:p>
        </p:txBody>
      </p:sp>
    </p:spTree>
    <p:extLst>
      <p:ext uri="{BB962C8B-B14F-4D97-AF65-F5344CB8AC3E}">
        <p14:creationId xmlns:p14="http://schemas.microsoft.com/office/powerpoint/2010/main" val="21122878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pos="227">
          <p15:clr>
            <a:srgbClr val="FBAE40"/>
          </p15:clr>
        </p15:guide>
        <p15:guide id="2" pos="2127">
          <p15:clr>
            <a:srgbClr val="FBAE40"/>
          </p15:clr>
        </p15:guide>
        <p15:guide id="3" pos="2212">
          <p15:clr>
            <a:srgbClr val="FBAE40"/>
          </p15:clr>
        </p15:guide>
        <p15:guide id="4" orient="horz" pos="2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Logo_24_Content: Title with Footers">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2746850" y="7114642"/>
            <a:ext cx="4589256" cy="107722"/>
          </a:xfrm>
          <a:prstGeom prst="rect">
            <a:avLst/>
          </a:prstGeom>
        </p:spPr>
        <p:txBody>
          <a:bodyPr/>
          <a:lstStyle>
            <a:lvl1pPr>
              <a:defRPr>
                <a:solidFill>
                  <a:schemeClr val="tx1"/>
                </a:solidFill>
              </a:defRPr>
            </a:lvl1pPr>
          </a:lstStyle>
          <a:p>
            <a:r>
              <a:rPr lang="en-GB"/>
              <a:t>CCAF 2016 - Mapping the Landscape of Alternative Finance</a:t>
            </a:r>
            <a:endParaRPr lang="en-GB" dirty="0"/>
          </a:p>
        </p:txBody>
      </p:sp>
      <p:sp>
        <p:nvSpPr>
          <p:cNvPr id="6" name="Slide Number Placeholder 5"/>
          <p:cNvSpPr>
            <a:spLocks noGrp="1"/>
          </p:cNvSpPr>
          <p:nvPr>
            <p:ph type="sldNum" sz="quarter" idx="11"/>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32182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4_NoLogo_Empty">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041481" y="7074104"/>
            <a:ext cx="1680369" cy="148260"/>
          </a:xfrm>
          <a:prstGeom prst="rect">
            <a:avLst/>
          </a:prstGeom>
        </p:spPr>
        <p:txBody>
          <a:bodyPr/>
          <a:lstStyle>
            <a:lvl1pPr>
              <a:defRPr>
                <a:solidFill>
                  <a:schemeClr val="tx1"/>
                </a:solidFill>
              </a:defRPr>
            </a:lvl1pPr>
          </a:lstStyle>
          <a:p>
            <a:fld id="{FEBD7F86-1881-4698-8703-FB80B0800997}" type="slidenum">
              <a:rPr lang="en-GB" smtClean="0"/>
              <a:pPr/>
              <a:t>‹#›</a:t>
            </a:fld>
            <a:endParaRPr lang="en-GB" dirty="0"/>
          </a:p>
        </p:txBody>
      </p:sp>
    </p:spTree>
    <p:extLst>
      <p:ext uri="{BB962C8B-B14F-4D97-AF65-F5344CB8AC3E}">
        <p14:creationId xmlns:p14="http://schemas.microsoft.com/office/powerpoint/2010/main" val="27071588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pos="227">
          <p15:clr>
            <a:srgbClr val="FBAE40"/>
          </p15:clr>
        </p15:guide>
        <p15:guide id="2" orient="horz" pos="2381">
          <p15:clr>
            <a:srgbClr val="FBAE40"/>
          </p15:clr>
        </p15:guide>
        <p15:guide id="3" pos="6124">
          <p15:clr>
            <a:srgbClr val="FBAE40"/>
          </p15:clr>
        </p15:guide>
        <p15:guide id="4" orient="horz" pos="4377" userDrawn="1">
          <p15:clr>
            <a:srgbClr val="FBAE40"/>
          </p15:clr>
        </p15:guide>
        <p15:guide id="5" orient="horz" pos="238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Media">
    <p:bg>
      <p:bgPr>
        <a:solidFill>
          <a:schemeClr val="accent1"/>
        </a:solidFill>
        <a:effectLst/>
      </p:bgPr>
    </p:bg>
    <p:spTree>
      <p:nvGrpSpPr>
        <p:cNvPr id="1" name=""/>
        <p:cNvGrpSpPr/>
        <p:nvPr/>
      </p:nvGrpSpPr>
      <p:grpSpPr>
        <a:xfrm>
          <a:off x="0" y="0"/>
          <a:ext cx="0" cy="0"/>
          <a:chOff x="0" y="0"/>
          <a:chExt cx="0" cy="0"/>
        </a:xfrm>
      </p:grpSpPr>
      <p:sp>
        <p:nvSpPr>
          <p:cNvPr id="6" name="Media Placeholder 5"/>
          <p:cNvSpPr>
            <a:spLocks noGrp="1"/>
          </p:cNvSpPr>
          <p:nvPr>
            <p:ph type="media" sz="quarter" idx="12" hasCustomPrompt="1"/>
          </p:nvPr>
        </p:nvSpPr>
        <p:spPr>
          <a:xfrm>
            <a:off x="360363" y="504825"/>
            <a:ext cx="9361487" cy="6696075"/>
          </a:xfrm>
        </p:spPr>
        <p:txBody>
          <a:bodyPr/>
          <a:lstStyle>
            <a:lvl1pPr>
              <a:defRPr/>
            </a:lvl1pPr>
          </a:lstStyle>
          <a:p>
            <a:r>
              <a:rPr lang="en-GB" dirty="0"/>
              <a:t>Click to add media</a:t>
            </a:r>
          </a:p>
        </p:txBody>
      </p:sp>
    </p:spTree>
    <p:extLst>
      <p:ext uri="{BB962C8B-B14F-4D97-AF65-F5344CB8AC3E}">
        <p14:creationId xmlns:p14="http://schemas.microsoft.com/office/powerpoint/2010/main" val="29716736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Last Slide">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922" y="1980431"/>
            <a:ext cx="3069029" cy="2520000"/>
          </a:xfrm>
          <a:prstGeom prst="rect">
            <a:avLst/>
          </a:prstGeom>
        </p:spPr>
      </p:pic>
      <p:sp>
        <p:nvSpPr>
          <p:cNvPr id="9" name="Content Placeholder 6"/>
          <p:cNvSpPr>
            <a:spLocks noGrp="1"/>
          </p:cNvSpPr>
          <p:nvPr>
            <p:ph sz="quarter" idx="10" hasCustomPrompt="1"/>
          </p:nvPr>
        </p:nvSpPr>
        <p:spPr>
          <a:xfrm>
            <a:off x="4032994" y="5015619"/>
            <a:ext cx="2852642" cy="914400"/>
          </a:xfrm>
        </p:spPr>
        <p:txBody>
          <a:bodyPr/>
          <a:lstStyle>
            <a:lvl1pPr>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contact details</a:t>
            </a:r>
          </a:p>
        </p:txBody>
      </p:sp>
    </p:spTree>
    <p:extLst>
      <p:ext uri="{BB962C8B-B14F-4D97-AF65-F5344CB8AC3E}">
        <p14:creationId xmlns:p14="http://schemas.microsoft.com/office/powerpoint/2010/main" val="24204267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6_Content: Two">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369526" y="1439863"/>
            <a:ext cx="4581888" cy="495141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1" name="Content Placeholder 26"/>
          <p:cNvSpPr>
            <a:spLocks noGrp="1"/>
          </p:cNvSpPr>
          <p:nvPr>
            <p:ph sz="quarter" idx="15"/>
          </p:nvPr>
        </p:nvSpPr>
        <p:spPr>
          <a:xfrm>
            <a:off x="5142953" y="1439863"/>
            <a:ext cx="4581886" cy="49514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2535911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pos="227" userDrawn="1">
          <p15:clr>
            <a:srgbClr val="FBAE40"/>
          </p15:clr>
        </p15:guide>
        <p15:guide id="2" pos="3119" userDrawn="1">
          <p15:clr>
            <a:srgbClr val="FBAE40"/>
          </p15:clr>
        </p15:guide>
        <p15:guide id="3" pos="3232" userDrawn="1">
          <p15:clr>
            <a:srgbClr val="FBAE40"/>
          </p15:clr>
        </p15:guide>
        <p15:guide id="4" pos="6124" userDrawn="1">
          <p15:clr>
            <a:srgbClr val="FBAE40"/>
          </p15:clr>
        </p15:guide>
        <p15:guide id="6" orient="horz" pos="794" userDrawn="1">
          <p15:clr>
            <a:srgbClr val="FBAE40"/>
          </p15:clr>
        </p15:guide>
        <p15:guide id="7" orient="horz" pos="4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6 Up with Vertical Titles">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360363" y="2127188"/>
            <a:ext cx="3024000" cy="2049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6"/>
          <p:cNvSpPr>
            <a:spLocks noGrp="1"/>
          </p:cNvSpPr>
          <p:nvPr>
            <p:ph sz="quarter" idx="14"/>
          </p:nvPr>
        </p:nvSpPr>
        <p:spPr>
          <a:xfrm>
            <a:off x="3529106" y="2127188"/>
            <a:ext cx="3024000" cy="2049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1" name="Content Placeholder 26"/>
          <p:cNvSpPr>
            <a:spLocks noGrp="1"/>
          </p:cNvSpPr>
          <p:nvPr>
            <p:ph sz="quarter" idx="15"/>
          </p:nvPr>
        </p:nvSpPr>
        <p:spPr>
          <a:xfrm>
            <a:off x="6697850" y="2127188"/>
            <a:ext cx="3024000" cy="2049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12"/>
          <p:cNvSpPr>
            <a:spLocks noGrp="1"/>
          </p:cNvSpPr>
          <p:nvPr>
            <p:ph sz="quarter" idx="16"/>
          </p:nvPr>
        </p:nvSpPr>
        <p:spPr>
          <a:xfrm>
            <a:off x="360363" y="4329594"/>
            <a:ext cx="3024000" cy="204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8"/>
          <p:cNvSpPr>
            <a:spLocks noGrp="1"/>
          </p:cNvSpPr>
          <p:nvPr>
            <p:ph sz="quarter" idx="17"/>
          </p:nvPr>
        </p:nvSpPr>
        <p:spPr>
          <a:xfrm>
            <a:off x="3529106" y="4329594"/>
            <a:ext cx="3024000" cy="204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8"/>
          </p:nvPr>
        </p:nvSpPr>
        <p:spPr>
          <a:xfrm>
            <a:off x="6697850" y="4329594"/>
            <a:ext cx="3024000" cy="204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hasCustomPrompt="1"/>
          </p:nvPr>
        </p:nvSpPr>
        <p:spPr/>
        <p:txBody>
          <a:bodyPr/>
          <a:lstStyle/>
          <a:p>
            <a:r>
              <a:rPr lang="en-US" dirty="0"/>
              <a:t>Click to add title</a:t>
            </a:r>
            <a:endParaRPr lang="en-GB" dirty="0"/>
          </a:p>
        </p:txBody>
      </p:sp>
      <p:sp>
        <p:nvSpPr>
          <p:cNvPr id="12" name="Pentagon 11"/>
          <p:cNvSpPr/>
          <p:nvPr userDrawn="1"/>
        </p:nvSpPr>
        <p:spPr>
          <a:xfrm>
            <a:off x="360363" y="1458466"/>
            <a:ext cx="3024000" cy="522734"/>
          </a:xfrm>
          <a:prstGeom prst="homePlate">
            <a:avLst>
              <a:gd name="adj" fmla="val 486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Pentagon 15"/>
          <p:cNvSpPr/>
          <p:nvPr userDrawn="1"/>
        </p:nvSpPr>
        <p:spPr>
          <a:xfrm>
            <a:off x="3529106" y="1458466"/>
            <a:ext cx="3024000" cy="522734"/>
          </a:xfrm>
          <a:prstGeom prst="homePlate">
            <a:avLst>
              <a:gd name="adj" fmla="val 486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Pentagon 16"/>
          <p:cNvSpPr/>
          <p:nvPr userDrawn="1"/>
        </p:nvSpPr>
        <p:spPr>
          <a:xfrm>
            <a:off x="6697850" y="1458466"/>
            <a:ext cx="3024000" cy="522734"/>
          </a:xfrm>
          <a:prstGeom prst="homePlate">
            <a:avLst>
              <a:gd name="adj" fmla="val 486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38059415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0" pos="2127" userDrawn="1">
          <p15:clr>
            <a:srgbClr val="FBAE40"/>
          </p15:clr>
        </p15:guide>
        <p15:guide id="1" orient="horz" pos="1333" userDrawn="1">
          <p15:clr>
            <a:srgbClr val="FBAE40"/>
          </p15:clr>
        </p15:guide>
        <p15:guide id="2" pos="4139" userDrawn="1">
          <p15:clr>
            <a:srgbClr val="FBAE40"/>
          </p15:clr>
        </p15:guide>
        <p15:guide id="3" pos="4224" userDrawn="1">
          <p15:clr>
            <a:srgbClr val="FBAE40"/>
          </p15:clr>
        </p15:guide>
        <p15:guide id="4" orient="horz" pos="1248" userDrawn="1">
          <p15:clr>
            <a:srgbClr val="FBAE40"/>
          </p15:clr>
        </p15:guide>
        <p15:guide id="5" orient="horz" pos="2722" userDrawn="1">
          <p15:clr>
            <a:srgbClr val="FBAE40"/>
          </p15:clr>
        </p15:guide>
        <p15:guide id="6" pos="22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3 Up with Vertical Titles">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360363" y="2127188"/>
            <a:ext cx="3024000" cy="2049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6"/>
          <p:cNvSpPr>
            <a:spLocks noGrp="1"/>
          </p:cNvSpPr>
          <p:nvPr>
            <p:ph sz="quarter" idx="14"/>
          </p:nvPr>
        </p:nvSpPr>
        <p:spPr>
          <a:xfrm>
            <a:off x="3529106" y="2127188"/>
            <a:ext cx="3024000" cy="2049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1" name="Content Placeholder 26"/>
          <p:cNvSpPr>
            <a:spLocks noGrp="1"/>
          </p:cNvSpPr>
          <p:nvPr>
            <p:ph sz="quarter" idx="15"/>
          </p:nvPr>
        </p:nvSpPr>
        <p:spPr>
          <a:xfrm>
            <a:off x="6697850" y="2127188"/>
            <a:ext cx="3024000" cy="2049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Title 2"/>
          <p:cNvSpPr>
            <a:spLocks noGrp="1"/>
          </p:cNvSpPr>
          <p:nvPr>
            <p:ph type="title" hasCustomPrompt="1"/>
          </p:nvPr>
        </p:nvSpPr>
        <p:spPr/>
        <p:txBody>
          <a:bodyPr/>
          <a:lstStyle/>
          <a:p>
            <a:r>
              <a:rPr lang="en-US" dirty="0"/>
              <a:t>Click to add title</a:t>
            </a:r>
            <a:endParaRPr lang="en-GB" dirty="0"/>
          </a:p>
        </p:txBody>
      </p:sp>
      <p:sp>
        <p:nvSpPr>
          <p:cNvPr id="12" name="Pentagon 11"/>
          <p:cNvSpPr/>
          <p:nvPr userDrawn="1"/>
        </p:nvSpPr>
        <p:spPr>
          <a:xfrm>
            <a:off x="360363" y="1448940"/>
            <a:ext cx="3024000" cy="532259"/>
          </a:xfrm>
          <a:prstGeom prst="homePlate">
            <a:avLst>
              <a:gd name="adj" fmla="val 486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Pentagon 15"/>
          <p:cNvSpPr/>
          <p:nvPr userDrawn="1"/>
        </p:nvSpPr>
        <p:spPr>
          <a:xfrm>
            <a:off x="3529106" y="1448940"/>
            <a:ext cx="3024000" cy="532259"/>
          </a:xfrm>
          <a:prstGeom prst="homePlate">
            <a:avLst>
              <a:gd name="adj" fmla="val 486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Pentagon 16"/>
          <p:cNvSpPr/>
          <p:nvPr userDrawn="1"/>
        </p:nvSpPr>
        <p:spPr>
          <a:xfrm>
            <a:off x="6697850" y="1448940"/>
            <a:ext cx="3024000" cy="532259"/>
          </a:xfrm>
          <a:prstGeom prst="homePlate">
            <a:avLst>
              <a:gd name="adj" fmla="val 486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39730995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0" orient="horz" pos="1333" userDrawn="1">
          <p15:clr>
            <a:srgbClr val="FBAE40"/>
          </p15:clr>
        </p15:guide>
        <p15:guide id="1" orient="horz" pos="2631">
          <p15:clr>
            <a:srgbClr val="FBAE40"/>
          </p15:clr>
        </p15:guide>
        <p15:guide id="2" orient="horz" pos="1248" userDrawn="1">
          <p15:clr>
            <a:srgbClr val="FBAE40"/>
          </p15:clr>
        </p15:guide>
        <p15:guide id="3" pos="2127" userDrawn="1">
          <p15:clr>
            <a:srgbClr val="FBAE40"/>
          </p15:clr>
        </p15:guide>
        <p15:guide id="4" pos="2212" userDrawn="1">
          <p15:clr>
            <a:srgbClr val="FBAE40"/>
          </p15:clr>
        </p15:guide>
        <p15:guide id="5" pos="4139" userDrawn="1">
          <p15:clr>
            <a:srgbClr val="FBAE40"/>
          </p15:clr>
        </p15:guide>
        <p15:guide id="6" pos="42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3 Up (10.5 pt)">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360363" y="2127188"/>
            <a:ext cx="3024000" cy="4240190"/>
          </a:xfrm>
        </p:spPr>
        <p:txBody>
          <a:bodyPr>
            <a:norm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6"/>
          <p:cNvSpPr>
            <a:spLocks noGrp="1"/>
          </p:cNvSpPr>
          <p:nvPr>
            <p:ph sz="quarter" idx="14"/>
          </p:nvPr>
        </p:nvSpPr>
        <p:spPr>
          <a:xfrm>
            <a:off x="3529106" y="2127188"/>
            <a:ext cx="3024000" cy="4240190"/>
          </a:xfrm>
        </p:spPr>
        <p:txBody>
          <a:bodyPr>
            <a:norm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1" name="Content Placeholder 26"/>
          <p:cNvSpPr>
            <a:spLocks noGrp="1"/>
          </p:cNvSpPr>
          <p:nvPr>
            <p:ph sz="quarter" idx="15"/>
          </p:nvPr>
        </p:nvSpPr>
        <p:spPr>
          <a:xfrm>
            <a:off x="6697850" y="2127188"/>
            <a:ext cx="3024000" cy="4240190"/>
          </a:xfrm>
        </p:spPr>
        <p:txBody>
          <a:bodyPr>
            <a:norm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Title 2"/>
          <p:cNvSpPr>
            <a:spLocks noGrp="1"/>
          </p:cNvSpPr>
          <p:nvPr>
            <p:ph type="title" hasCustomPrompt="1"/>
          </p:nvPr>
        </p:nvSpPr>
        <p:spPr/>
        <p:txBody>
          <a:bodyPr/>
          <a:lstStyle/>
          <a:p>
            <a:r>
              <a:rPr lang="en-US" dirty="0"/>
              <a:t>Click to add title</a:t>
            </a:r>
            <a:endParaRPr lang="en-GB" dirty="0"/>
          </a:p>
        </p:txBody>
      </p:sp>
      <p:sp>
        <p:nvSpPr>
          <p:cNvPr id="12" name="Pentagon 11"/>
          <p:cNvSpPr/>
          <p:nvPr userDrawn="1"/>
        </p:nvSpPr>
        <p:spPr>
          <a:xfrm>
            <a:off x="360363" y="1448940"/>
            <a:ext cx="3024000" cy="532259"/>
          </a:xfrm>
          <a:prstGeom prst="homePlate">
            <a:avLst>
              <a:gd name="adj" fmla="val 486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Pentagon 15"/>
          <p:cNvSpPr/>
          <p:nvPr userDrawn="1"/>
        </p:nvSpPr>
        <p:spPr>
          <a:xfrm>
            <a:off x="3529106" y="1448940"/>
            <a:ext cx="3024000" cy="532259"/>
          </a:xfrm>
          <a:prstGeom prst="homePlate">
            <a:avLst>
              <a:gd name="adj" fmla="val 486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Pentagon 16"/>
          <p:cNvSpPr/>
          <p:nvPr userDrawn="1"/>
        </p:nvSpPr>
        <p:spPr>
          <a:xfrm>
            <a:off x="6697850" y="1448940"/>
            <a:ext cx="3024000" cy="532259"/>
          </a:xfrm>
          <a:prstGeom prst="homePlate">
            <a:avLst>
              <a:gd name="adj" fmla="val 486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1333" userDrawn="1">
          <p15:clr>
            <a:srgbClr val="FBAE40"/>
          </p15:clr>
        </p15:guide>
        <p15:guide id="3" orient="horz" pos="1248" userDrawn="1">
          <p15:clr>
            <a:srgbClr val="FBAE40"/>
          </p15:clr>
        </p15:guide>
        <p15:guide id="7" pos="2127" userDrawn="1">
          <p15:clr>
            <a:srgbClr val="FBAE40"/>
          </p15:clr>
        </p15:guide>
        <p15:guide id="8" pos="2212" userDrawn="1">
          <p15:clr>
            <a:srgbClr val="FBAE40"/>
          </p15:clr>
        </p15:guide>
        <p15:guide id="9" pos="4139" userDrawn="1">
          <p15:clr>
            <a:srgbClr val="FBAE40"/>
          </p15:clr>
        </p15:guide>
        <p15:guide id="10" pos="42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_6 Up pictures with text">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360363" y="1439720"/>
            <a:ext cx="1439862" cy="1439862"/>
          </a:xfrm>
        </p:spPr>
        <p:txBody>
          <a:bodyPr anchor="ctr"/>
          <a:lstStyle>
            <a:lvl1pPr algn="ctr">
              <a:defRPr/>
            </a:lvl1pPr>
          </a:lstStyle>
          <a:p>
            <a:r>
              <a:rPr lang="en-US"/>
              <a:t>Click icon to add picture</a:t>
            </a:r>
            <a:endParaRPr lang="en-GB"/>
          </a:p>
        </p:txBody>
      </p:sp>
      <p:sp>
        <p:nvSpPr>
          <p:cNvPr id="31" name="Content Placeholder 26"/>
          <p:cNvSpPr>
            <a:spLocks noGrp="1"/>
          </p:cNvSpPr>
          <p:nvPr>
            <p:ph sz="quarter" idx="15"/>
          </p:nvPr>
        </p:nvSpPr>
        <p:spPr>
          <a:xfrm>
            <a:off x="1944688" y="1440007"/>
            <a:ext cx="3024187" cy="1439575"/>
          </a:xfrm>
        </p:spPr>
        <p:txBody>
          <a:bodyPr>
            <a:normAutofit/>
          </a:bodyPr>
          <a:lstStyle>
            <a:lvl1pPr>
              <a:defRPr sz="1600" baseline="0"/>
            </a:lvl1pPr>
          </a:lstStyle>
          <a:p>
            <a:pPr lvl="0"/>
            <a:r>
              <a:rPr lang="en-US" noProof="1"/>
              <a:t>Click to edit Master text styles</a:t>
            </a:r>
          </a:p>
        </p:txBody>
      </p:sp>
      <p:sp>
        <p:nvSpPr>
          <p:cNvPr id="7" name="TextBox 6"/>
          <p:cNvSpPr txBox="1"/>
          <p:nvPr userDrawn="1"/>
        </p:nvSpPr>
        <p:spPr>
          <a:xfrm>
            <a:off x="271106" y="4284663"/>
            <a:ext cx="914400" cy="914400"/>
          </a:xfrm>
          <a:prstGeom prst="rect">
            <a:avLst/>
          </a:prstGeom>
          <a:noFill/>
        </p:spPr>
        <p:txBody>
          <a:bodyPr wrap="none" lIns="0" tIns="0" rIns="0" bIns="0" rtlCol="0">
            <a:noAutofit/>
          </a:bodyPr>
          <a:lstStyle/>
          <a:p>
            <a:pPr>
              <a:spcAft>
                <a:spcPts val="900"/>
              </a:spcAft>
            </a:pPr>
            <a:endParaRPr lang="en-GB" sz="2000" dirty="0">
              <a:latin typeface="Arial" panose="020B0604020202020204" pitchFamily="34" charset="0"/>
            </a:endParaRPr>
          </a:p>
        </p:txBody>
      </p:sp>
      <p:sp>
        <p:nvSpPr>
          <p:cNvPr id="11" name="Picture Placeholder 5"/>
          <p:cNvSpPr>
            <a:spLocks noGrp="1"/>
          </p:cNvSpPr>
          <p:nvPr>
            <p:ph type="pic" sz="quarter" idx="20"/>
          </p:nvPr>
        </p:nvSpPr>
        <p:spPr>
          <a:xfrm>
            <a:off x="360363" y="3186041"/>
            <a:ext cx="1439862" cy="1439862"/>
          </a:xfrm>
        </p:spPr>
        <p:txBody>
          <a:bodyPr anchor="ctr"/>
          <a:lstStyle>
            <a:lvl1pPr algn="ctr">
              <a:defRPr/>
            </a:lvl1pPr>
          </a:lstStyle>
          <a:p>
            <a:r>
              <a:rPr lang="en-US"/>
              <a:t>Click icon to add picture</a:t>
            </a:r>
            <a:endParaRPr lang="en-GB"/>
          </a:p>
        </p:txBody>
      </p:sp>
      <p:sp>
        <p:nvSpPr>
          <p:cNvPr id="13" name="Content Placeholder 26"/>
          <p:cNvSpPr>
            <a:spLocks noGrp="1"/>
          </p:cNvSpPr>
          <p:nvPr>
            <p:ph sz="quarter" idx="21"/>
          </p:nvPr>
        </p:nvSpPr>
        <p:spPr>
          <a:xfrm>
            <a:off x="1944688" y="3186328"/>
            <a:ext cx="3024187" cy="1439575"/>
          </a:xfrm>
        </p:spPr>
        <p:txBody>
          <a:bodyPr>
            <a:normAutofit/>
          </a:bodyPr>
          <a:lstStyle>
            <a:lvl1pPr>
              <a:defRPr sz="1600" baseline="0"/>
            </a:lvl1pPr>
          </a:lstStyle>
          <a:p>
            <a:pPr lvl="0"/>
            <a:r>
              <a:rPr lang="en-US" noProof="1"/>
              <a:t>Click to edit Master text styles</a:t>
            </a:r>
          </a:p>
        </p:txBody>
      </p:sp>
      <p:sp>
        <p:nvSpPr>
          <p:cNvPr id="14" name="Picture Placeholder 5"/>
          <p:cNvSpPr>
            <a:spLocks noGrp="1"/>
          </p:cNvSpPr>
          <p:nvPr>
            <p:ph type="pic" sz="quarter" idx="22"/>
          </p:nvPr>
        </p:nvSpPr>
        <p:spPr>
          <a:xfrm>
            <a:off x="360363" y="4932363"/>
            <a:ext cx="1439862" cy="1439862"/>
          </a:xfrm>
        </p:spPr>
        <p:txBody>
          <a:bodyPr anchor="ctr"/>
          <a:lstStyle>
            <a:lvl1pPr algn="ctr">
              <a:defRPr/>
            </a:lvl1pPr>
          </a:lstStyle>
          <a:p>
            <a:r>
              <a:rPr lang="en-US"/>
              <a:t>Click icon to add picture</a:t>
            </a:r>
            <a:endParaRPr lang="en-GB"/>
          </a:p>
        </p:txBody>
      </p:sp>
      <p:sp>
        <p:nvSpPr>
          <p:cNvPr id="15" name="Content Placeholder 26"/>
          <p:cNvSpPr>
            <a:spLocks noGrp="1"/>
          </p:cNvSpPr>
          <p:nvPr>
            <p:ph sz="quarter" idx="23"/>
          </p:nvPr>
        </p:nvSpPr>
        <p:spPr>
          <a:xfrm>
            <a:off x="1944688" y="4932650"/>
            <a:ext cx="3024187" cy="1439575"/>
          </a:xfrm>
        </p:spPr>
        <p:txBody>
          <a:bodyPr>
            <a:normAutofit/>
          </a:bodyPr>
          <a:lstStyle>
            <a:lvl1pPr>
              <a:defRPr sz="1600" baseline="0"/>
            </a:lvl1pPr>
          </a:lstStyle>
          <a:p>
            <a:pPr lvl="0"/>
            <a:r>
              <a:rPr lang="en-US" noProof="1"/>
              <a:t>Click to edit Master text styles</a:t>
            </a:r>
          </a:p>
        </p:txBody>
      </p:sp>
      <p:sp>
        <p:nvSpPr>
          <p:cNvPr id="16" name="Picture Placeholder 5"/>
          <p:cNvSpPr>
            <a:spLocks noGrp="1"/>
          </p:cNvSpPr>
          <p:nvPr>
            <p:ph type="pic" sz="quarter" idx="24"/>
          </p:nvPr>
        </p:nvSpPr>
        <p:spPr>
          <a:xfrm>
            <a:off x="5126513" y="1439720"/>
            <a:ext cx="1439862" cy="1439862"/>
          </a:xfrm>
        </p:spPr>
        <p:txBody>
          <a:bodyPr anchor="ctr"/>
          <a:lstStyle>
            <a:lvl1pPr algn="ctr">
              <a:defRPr/>
            </a:lvl1pPr>
          </a:lstStyle>
          <a:p>
            <a:r>
              <a:rPr lang="en-US"/>
              <a:t>Click icon to add picture</a:t>
            </a:r>
            <a:endParaRPr lang="en-GB" dirty="0"/>
          </a:p>
        </p:txBody>
      </p:sp>
      <p:sp>
        <p:nvSpPr>
          <p:cNvPr id="18" name="Content Placeholder 26"/>
          <p:cNvSpPr>
            <a:spLocks noGrp="1"/>
          </p:cNvSpPr>
          <p:nvPr>
            <p:ph sz="quarter" idx="25"/>
          </p:nvPr>
        </p:nvSpPr>
        <p:spPr>
          <a:xfrm>
            <a:off x="6710838" y="1440007"/>
            <a:ext cx="3024187" cy="1439575"/>
          </a:xfrm>
        </p:spPr>
        <p:txBody>
          <a:bodyPr>
            <a:normAutofit/>
          </a:bodyPr>
          <a:lstStyle>
            <a:lvl1pPr>
              <a:defRPr sz="1600" baseline="0"/>
            </a:lvl1pPr>
          </a:lstStyle>
          <a:p>
            <a:pPr lvl="0"/>
            <a:r>
              <a:rPr lang="en-US" noProof="1"/>
              <a:t>Click to edit Master text styles</a:t>
            </a:r>
          </a:p>
        </p:txBody>
      </p:sp>
      <p:sp>
        <p:nvSpPr>
          <p:cNvPr id="19" name="Picture Placeholder 5"/>
          <p:cNvSpPr>
            <a:spLocks noGrp="1"/>
          </p:cNvSpPr>
          <p:nvPr>
            <p:ph type="pic" sz="quarter" idx="26"/>
          </p:nvPr>
        </p:nvSpPr>
        <p:spPr>
          <a:xfrm>
            <a:off x="5126513" y="3188566"/>
            <a:ext cx="1439862" cy="1439862"/>
          </a:xfrm>
        </p:spPr>
        <p:txBody>
          <a:bodyPr anchor="ctr"/>
          <a:lstStyle>
            <a:lvl1pPr algn="ctr">
              <a:defRPr/>
            </a:lvl1pPr>
          </a:lstStyle>
          <a:p>
            <a:r>
              <a:rPr lang="en-US"/>
              <a:t>Click icon to add picture</a:t>
            </a:r>
            <a:endParaRPr lang="en-GB"/>
          </a:p>
        </p:txBody>
      </p:sp>
      <p:sp>
        <p:nvSpPr>
          <p:cNvPr id="20" name="Content Placeholder 26"/>
          <p:cNvSpPr>
            <a:spLocks noGrp="1"/>
          </p:cNvSpPr>
          <p:nvPr>
            <p:ph sz="quarter" idx="27"/>
          </p:nvPr>
        </p:nvSpPr>
        <p:spPr>
          <a:xfrm>
            <a:off x="6710838" y="3188853"/>
            <a:ext cx="3024187" cy="1439575"/>
          </a:xfrm>
        </p:spPr>
        <p:txBody>
          <a:bodyPr>
            <a:normAutofit/>
          </a:bodyPr>
          <a:lstStyle>
            <a:lvl1pPr>
              <a:defRPr sz="1600" baseline="0"/>
            </a:lvl1pPr>
          </a:lstStyle>
          <a:p>
            <a:pPr lvl="0"/>
            <a:r>
              <a:rPr lang="en-US" noProof="1"/>
              <a:t>Click to edit Master text styles</a:t>
            </a:r>
          </a:p>
        </p:txBody>
      </p:sp>
      <p:sp>
        <p:nvSpPr>
          <p:cNvPr id="21" name="Picture Placeholder 5"/>
          <p:cNvSpPr>
            <a:spLocks noGrp="1"/>
          </p:cNvSpPr>
          <p:nvPr>
            <p:ph type="pic" sz="quarter" idx="28"/>
          </p:nvPr>
        </p:nvSpPr>
        <p:spPr>
          <a:xfrm>
            <a:off x="5126513" y="4937413"/>
            <a:ext cx="1439862" cy="1439862"/>
          </a:xfrm>
        </p:spPr>
        <p:txBody>
          <a:bodyPr anchor="ctr"/>
          <a:lstStyle>
            <a:lvl1pPr algn="ctr">
              <a:defRPr/>
            </a:lvl1pPr>
          </a:lstStyle>
          <a:p>
            <a:r>
              <a:rPr lang="en-US"/>
              <a:t>Click icon to add picture</a:t>
            </a:r>
            <a:endParaRPr lang="en-GB"/>
          </a:p>
        </p:txBody>
      </p:sp>
      <p:sp>
        <p:nvSpPr>
          <p:cNvPr id="22" name="Content Placeholder 26"/>
          <p:cNvSpPr>
            <a:spLocks noGrp="1"/>
          </p:cNvSpPr>
          <p:nvPr>
            <p:ph sz="quarter" idx="29"/>
          </p:nvPr>
        </p:nvSpPr>
        <p:spPr>
          <a:xfrm>
            <a:off x="6710838" y="4937700"/>
            <a:ext cx="3024187" cy="1439575"/>
          </a:xfrm>
        </p:spPr>
        <p:txBody>
          <a:bodyPr>
            <a:normAutofit/>
          </a:bodyPr>
          <a:lstStyle>
            <a:lvl1pPr>
              <a:defRPr sz="1600" baseline="0"/>
            </a:lvl1pPr>
          </a:lstStyle>
          <a:p>
            <a:pPr lvl="0"/>
            <a:r>
              <a:rPr lang="en-US" noProof="1"/>
              <a:t>Click to edit Master text styles</a:t>
            </a:r>
          </a:p>
        </p:txBody>
      </p:sp>
      <p:sp>
        <p:nvSpPr>
          <p:cNvPr id="8" name="Title 7"/>
          <p:cNvSpPr>
            <a:spLocks noGrp="1"/>
          </p:cNvSpPr>
          <p:nvPr>
            <p:ph type="title"/>
          </p:nvPr>
        </p:nvSpPr>
        <p:spPr/>
        <p:txBody>
          <a:bodyPr/>
          <a:lstStyle/>
          <a:p>
            <a:r>
              <a:rPr lang="en-US"/>
              <a:t>Click to edit Master title style</a:t>
            </a:r>
            <a:endParaRPr lang="en-GB"/>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3" pos="1135" userDrawn="1">
          <p15:clr>
            <a:srgbClr val="FBAE40"/>
          </p15:clr>
        </p15:guide>
        <p15:guide id="4" pos="1220" userDrawn="1">
          <p15:clr>
            <a:srgbClr val="FBAE40"/>
          </p15:clr>
        </p15:guide>
        <p15:guide id="5" pos="3119" userDrawn="1">
          <p15:clr>
            <a:srgbClr val="FBAE40"/>
          </p15:clr>
        </p15:guide>
        <p15:guide id="6" pos="3232" userDrawn="1">
          <p15:clr>
            <a:srgbClr val="FBAE40"/>
          </p15:clr>
        </p15:guide>
        <p15:guide id="7" pos="4139" userDrawn="1">
          <p15:clr>
            <a:srgbClr val="FBAE40"/>
          </p15:clr>
        </p15:guide>
        <p15:guide id="8" pos="4224" userDrawn="1">
          <p15:clr>
            <a:srgbClr val="FBAE40"/>
          </p15:clr>
        </p15:guide>
        <p15:guide id="11" orient="horz" pos="2013" userDrawn="1">
          <p15:clr>
            <a:srgbClr val="FBAE40"/>
          </p15:clr>
        </p15:guide>
        <p15:guide id="14" orient="horz" pos="30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Columnar text with Picture">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360363" y="1439576"/>
            <a:ext cx="1439862" cy="1439862"/>
          </a:xfrm>
        </p:spPr>
        <p:txBody>
          <a:bodyPr anchor="ctr"/>
          <a:lstStyle>
            <a:lvl1pPr algn="ctr">
              <a:defRPr/>
            </a:lvl1pPr>
          </a:lstStyle>
          <a:p>
            <a:r>
              <a:rPr lang="en-US"/>
              <a:t>Click icon to add picture</a:t>
            </a:r>
            <a:endParaRPr lang="en-GB"/>
          </a:p>
        </p:txBody>
      </p:sp>
      <p:sp>
        <p:nvSpPr>
          <p:cNvPr id="31" name="Content Placeholder 26"/>
          <p:cNvSpPr>
            <a:spLocks noGrp="1"/>
          </p:cNvSpPr>
          <p:nvPr>
            <p:ph sz="quarter" idx="15"/>
          </p:nvPr>
        </p:nvSpPr>
        <p:spPr>
          <a:xfrm>
            <a:off x="1944688" y="1439863"/>
            <a:ext cx="7777162" cy="4951412"/>
          </a:xfrm>
        </p:spPr>
        <p:txBody>
          <a:bodyPr/>
          <a:lstStyle>
            <a:lvl1pPr>
              <a:defRPr baseline="0"/>
            </a:lvl1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35386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3" pos="1135" userDrawn="1">
          <p15:clr>
            <a:srgbClr val="FBAE40"/>
          </p15:clr>
        </p15:guide>
        <p15:guide id="4" pos="1220" userDrawn="1">
          <p15:clr>
            <a:srgbClr val="FBAE40"/>
          </p15:clr>
        </p15:guide>
        <p15:guide id="7" orient="horz" pos="181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oleObject" Target="../embeddings/oleObject5.bin"/><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ags" Target="../tags/tag8.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7"/>
            </p:custDataLst>
            <p:extLst>
              <p:ext uri="{D42A27DB-BD31-4B8C-83A1-F6EECF244321}">
                <p14:modId xmlns:p14="http://schemas.microsoft.com/office/powerpoint/2010/main" val="4137059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9" imgW="380" imgH="380" progId="TCLayout.ActiveDocument.1">
                  <p:embed/>
                </p:oleObj>
              </mc:Choice>
              <mc:Fallback>
                <p:oleObj name="think-cell Slide" r:id="rId19" imgW="380" imgH="380" progId="TCLayout.ActiveDocument.1">
                  <p:embed/>
                  <p:pic>
                    <p:nvPicPr>
                      <p:cNvPr id="4" name="Object 3"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CEFB2F-9420-4003-A264-0349B93C6506}"/>
              </a:ext>
            </a:extLst>
          </p:cNvPr>
          <p:cNvSpPr/>
          <p:nvPr userDrawn="1">
            <p:custDataLst>
              <p:tags r:id="rId18"/>
            </p:custDataLst>
          </p:nvPr>
        </p:nvSpPr>
        <p:spPr bwMode="ltGray">
          <a:xfrm>
            <a:off x="0" y="0"/>
            <a:ext cx="158750" cy="158750"/>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2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60363" y="533401"/>
            <a:ext cx="9361487" cy="719138"/>
          </a:xfrm>
          <a:prstGeom prst="rect">
            <a:avLst/>
          </a:prstGeom>
        </p:spPr>
        <p:txBody>
          <a:bodyPr vert="horz" lIns="0" tIns="0" rIns="0" bIns="72000" rtlCol="0" anchor="b" anchorCtr="0">
            <a:normAutofit/>
          </a:bodyPr>
          <a:lstStyle/>
          <a:p>
            <a:r>
              <a:rPr lang="en-GB" noProof="0" dirty="0"/>
              <a:t>Click to add title </a:t>
            </a:r>
          </a:p>
        </p:txBody>
      </p:sp>
      <p:sp>
        <p:nvSpPr>
          <p:cNvPr id="3" name="Text Placeholder 2"/>
          <p:cNvSpPr>
            <a:spLocks noGrp="1"/>
          </p:cNvSpPr>
          <p:nvPr>
            <p:ph type="body" idx="1"/>
          </p:nvPr>
        </p:nvSpPr>
        <p:spPr>
          <a:xfrm>
            <a:off x="360363" y="1439863"/>
            <a:ext cx="9361487" cy="495141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70" r:id="rId1"/>
    <p:sldLayoutId id="2147483653" r:id="rId2"/>
    <p:sldLayoutId id="2147483652" r:id="rId3"/>
    <p:sldLayoutId id="2147483673" r:id="rId4"/>
    <p:sldLayoutId id="2147483704" r:id="rId5"/>
    <p:sldLayoutId id="2147483706" r:id="rId6"/>
    <p:sldLayoutId id="2147483656" r:id="rId7"/>
    <p:sldLayoutId id="2147483662" r:id="rId8"/>
    <p:sldLayoutId id="2147483696" r:id="rId9"/>
    <p:sldLayoutId id="2147483694" r:id="rId10"/>
    <p:sldLayoutId id="2147483663" r:id="rId11"/>
    <p:sldLayoutId id="2147483666" r:id="rId12"/>
    <p:sldLayoutId id="2147483709" r:id="rId13"/>
    <p:sldLayoutId id="2147483733" r:id="rId14"/>
    <p:sldLayoutId id="2147483734" r:id="rId15"/>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sldNum="0" hdr="0" dt="0"/>
  <p:txStyles>
    <p:titleStyle>
      <a:lvl1pPr algn="l" defTabSz="960435" rtl="0" eaLnBrk="1" latinLnBrk="0" hangingPunct="1">
        <a:lnSpc>
          <a:spcPct val="100000"/>
        </a:lnSpc>
        <a:spcBef>
          <a:spcPct val="0"/>
        </a:spcBef>
        <a:buNone/>
        <a:defRPr sz="2400" b="1" i="0" kern="1200" baseline="0">
          <a:solidFill>
            <a:schemeClr val="tx1"/>
          </a:solidFill>
          <a:latin typeface="+mn-lt"/>
          <a:ea typeface="+mj-ea"/>
          <a:cs typeface="+mj-cs"/>
        </a:defRPr>
      </a:lvl1pPr>
    </p:titleStyle>
    <p:bodyStyle>
      <a:lvl1pPr marL="0" marR="0" indent="-215500" algn="l" defTabSz="960435" rtl="0" eaLnBrk="1" fontAlgn="auto" latinLnBrk="0" hangingPunct="1">
        <a:lnSpc>
          <a:spcPct val="95000"/>
        </a:lnSpc>
        <a:spcBef>
          <a:spcPts val="200"/>
        </a:spcBef>
        <a:spcAft>
          <a:spcPts val="600"/>
        </a:spcAft>
        <a:buClr>
          <a:schemeClr val="tx1"/>
        </a:buClr>
        <a:buSzTx/>
        <a:buFontTx/>
        <a:buNone/>
        <a:tabLst/>
        <a:defRPr sz="1800" kern="1200">
          <a:solidFill>
            <a:schemeClr val="tx1"/>
          </a:solidFill>
          <a:latin typeface="+mn-lt"/>
          <a:ea typeface="+mn-ea"/>
          <a:cs typeface="+mn-cs"/>
        </a:defRPr>
      </a:lvl1pPr>
      <a:lvl2pPr marL="215500" indent="-215500" algn="l" defTabSz="960435" rtl="0" eaLnBrk="1" latinLnBrk="0" hangingPunct="1">
        <a:lnSpc>
          <a:spcPct val="95000"/>
        </a:lnSpc>
        <a:spcBef>
          <a:spcPts val="200"/>
        </a:spcBef>
        <a:spcAft>
          <a:spcPts val="600"/>
        </a:spcAft>
        <a:buClr>
          <a:schemeClr val="tx1"/>
        </a:buClr>
        <a:buFont typeface="Georgia" pitchFamily="18" charset="0"/>
        <a:buChar char="•"/>
        <a:defRPr sz="1800" kern="1200">
          <a:solidFill>
            <a:schemeClr val="tx1"/>
          </a:solidFill>
          <a:latin typeface="+mn-lt"/>
          <a:ea typeface="+mn-ea"/>
          <a:cs typeface="+mn-cs"/>
        </a:defRPr>
      </a:lvl2pPr>
      <a:lvl3pPr marL="430997" indent="-215500" algn="l" defTabSz="960435" rtl="0" eaLnBrk="1" latinLnBrk="0" hangingPunct="1">
        <a:lnSpc>
          <a:spcPct val="95000"/>
        </a:lnSpc>
        <a:spcBef>
          <a:spcPts val="200"/>
        </a:spcBef>
        <a:spcAft>
          <a:spcPts val="600"/>
        </a:spcAft>
        <a:buClr>
          <a:schemeClr val="tx1"/>
        </a:buClr>
        <a:buFont typeface="Georgia" pitchFamily="18" charset="0"/>
        <a:buChar char="-"/>
        <a:defRPr sz="1800" kern="1200">
          <a:solidFill>
            <a:schemeClr val="tx1"/>
          </a:solidFill>
          <a:latin typeface="+mn-lt"/>
          <a:ea typeface="+mn-ea"/>
          <a:cs typeface="+mn-cs"/>
        </a:defRPr>
      </a:lvl3pPr>
      <a:lvl4pPr marL="646497" indent="-215500" algn="l" defTabSz="960435" rtl="0" eaLnBrk="1" latinLnBrk="0" hangingPunct="1">
        <a:lnSpc>
          <a:spcPct val="95000"/>
        </a:lnSpc>
        <a:spcBef>
          <a:spcPts val="200"/>
        </a:spcBef>
        <a:spcAft>
          <a:spcPts val="600"/>
        </a:spcAft>
        <a:buClr>
          <a:schemeClr val="tx1"/>
        </a:buClr>
        <a:buFont typeface="Georgia" pitchFamily="18" charset="0"/>
        <a:buChar char="◦"/>
        <a:defRPr sz="1800" kern="1200">
          <a:solidFill>
            <a:schemeClr val="tx1"/>
          </a:solidFill>
          <a:latin typeface="+mn-lt"/>
          <a:ea typeface="+mn-ea"/>
          <a:cs typeface="+mn-cs"/>
        </a:defRPr>
      </a:lvl4pPr>
      <a:lvl5pPr marL="861996" indent="-215500" algn="l" defTabSz="960435" rtl="0" eaLnBrk="1" latinLnBrk="0" hangingPunct="1">
        <a:lnSpc>
          <a:spcPct val="95000"/>
        </a:lnSpc>
        <a:spcBef>
          <a:spcPts val="200"/>
        </a:spcBef>
        <a:spcAft>
          <a:spcPts val="600"/>
        </a:spcAft>
        <a:buClr>
          <a:schemeClr val="tx1"/>
        </a:buClr>
        <a:buFont typeface="Georgia" pitchFamily="18" charset="0"/>
        <a:buChar char="›"/>
        <a:defRPr sz="1800" kern="1200" baseline="0">
          <a:solidFill>
            <a:schemeClr val="tx1"/>
          </a:solidFill>
          <a:latin typeface="+mn-lt"/>
          <a:ea typeface="+mn-ea"/>
          <a:cs typeface="+mn-cs"/>
        </a:defRPr>
      </a:lvl5pPr>
      <a:lvl6pPr marL="215500" marR="0" indent="-215500" algn="l" defTabSz="960435" rtl="0" eaLnBrk="1" fontAlgn="auto" latinLnBrk="0" hangingPunct="1">
        <a:lnSpc>
          <a:spcPct val="100000"/>
        </a:lnSpc>
        <a:spcBef>
          <a:spcPts val="0"/>
        </a:spcBef>
        <a:spcAft>
          <a:spcPts val="565"/>
        </a:spcAft>
        <a:buClr>
          <a:schemeClr val="tx1"/>
        </a:buClr>
        <a:buSzPct val="100000"/>
        <a:buFont typeface="+mj-lt"/>
        <a:buAutoNum type="arabicPeriod"/>
        <a:tabLst/>
        <a:defRPr sz="1037" kern="1200" baseline="0">
          <a:solidFill>
            <a:schemeClr val="tx1"/>
          </a:solidFill>
          <a:latin typeface="Georgia" pitchFamily="18" charset="0"/>
          <a:ea typeface="+mn-ea"/>
          <a:cs typeface="+mn-cs"/>
        </a:defRPr>
      </a:lvl6pPr>
      <a:lvl7pPr marL="430997" indent="-215500" algn="l" defTabSz="960435" rtl="0" eaLnBrk="1" latinLnBrk="0" hangingPunct="1">
        <a:lnSpc>
          <a:spcPct val="100000"/>
        </a:lnSpc>
        <a:spcBef>
          <a:spcPts val="0"/>
        </a:spcBef>
        <a:spcAft>
          <a:spcPts val="565"/>
        </a:spcAft>
        <a:buSzPct val="100000"/>
        <a:buFont typeface="+mj-lt"/>
        <a:buAutoNum type="alphaLcPeriod"/>
        <a:defRPr sz="1037" kern="1200" baseline="0">
          <a:solidFill>
            <a:schemeClr val="tx1"/>
          </a:solidFill>
          <a:latin typeface="Georgia" pitchFamily="18" charset="0"/>
          <a:ea typeface="+mn-ea"/>
          <a:cs typeface="+mn-cs"/>
        </a:defRPr>
      </a:lvl7pPr>
      <a:lvl8pPr marL="646497" indent="-215500" algn="l" defTabSz="960435" rtl="0" eaLnBrk="1" latinLnBrk="0" hangingPunct="1">
        <a:lnSpc>
          <a:spcPct val="100000"/>
        </a:lnSpc>
        <a:spcBef>
          <a:spcPts val="0"/>
        </a:spcBef>
        <a:spcAft>
          <a:spcPts val="565"/>
        </a:spcAft>
        <a:buSzPct val="100000"/>
        <a:buFont typeface="+mj-lt"/>
        <a:buAutoNum type="romanLcPeriod"/>
        <a:defRPr sz="1037" kern="1200" baseline="0">
          <a:solidFill>
            <a:schemeClr val="tx1"/>
          </a:solidFill>
          <a:latin typeface="Georgia" pitchFamily="18" charset="0"/>
          <a:ea typeface="+mn-ea"/>
          <a:cs typeface="+mn-cs"/>
        </a:defRPr>
      </a:lvl8pPr>
      <a:lvl9pPr marL="0" indent="-215500" algn="l" defTabSz="960435" rtl="0" eaLnBrk="1" latinLnBrk="0" hangingPunct="1">
        <a:lnSpc>
          <a:spcPct val="100000"/>
        </a:lnSpc>
        <a:spcBef>
          <a:spcPts val="0"/>
        </a:spcBef>
        <a:spcAft>
          <a:spcPts val="565"/>
        </a:spcAft>
        <a:buFont typeface="Arial" pitchFamily="34" charset="0"/>
        <a:buNone/>
        <a:defRPr sz="1037" b="1" kern="1200" baseline="0">
          <a:solidFill>
            <a:schemeClr val="tx2"/>
          </a:solidFill>
          <a:latin typeface="Georgia" pitchFamily="18" charset="0"/>
          <a:ea typeface="+mn-ea"/>
          <a:cs typeface="+mn-cs"/>
        </a:defRPr>
      </a:lvl9pPr>
    </p:bodyStyle>
    <p:otherStyle>
      <a:defPPr>
        <a:defRPr lang="en-US"/>
      </a:defPPr>
      <a:lvl1pPr marL="0" algn="l" defTabSz="960435" rtl="0" eaLnBrk="1" latinLnBrk="0" hangingPunct="1">
        <a:defRPr sz="1886" kern="1200">
          <a:solidFill>
            <a:schemeClr val="tx1"/>
          </a:solidFill>
          <a:latin typeface="+mn-lt"/>
          <a:ea typeface="+mn-ea"/>
          <a:cs typeface="+mn-cs"/>
        </a:defRPr>
      </a:lvl1pPr>
      <a:lvl2pPr marL="480217" algn="l" defTabSz="960435" rtl="0" eaLnBrk="1" latinLnBrk="0" hangingPunct="1">
        <a:defRPr sz="1886" kern="1200">
          <a:solidFill>
            <a:schemeClr val="tx1"/>
          </a:solidFill>
          <a:latin typeface="+mn-lt"/>
          <a:ea typeface="+mn-ea"/>
          <a:cs typeface="+mn-cs"/>
        </a:defRPr>
      </a:lvl2pPr>
      <a:lvl3pPr marL="960435" algn="l" defTabSz="960435" rtl="0" eaLnBrk="1" latinLnBrk="0" hangingPunct="1">
        <a:defRPr sz="1886" kern="1200">
          <a:solidFill>
            <a:schemeClr val="tx1"/>
          </a:solidFill>
          <a:latin typeface="+mn-lt"/>
          <a:ea typeface="+mn-ea"/>
          <a:cs typeface="+mn-cs"/>
        </a:defRPr>
      </a:lvl3pPr>
      <a:lvl4pPr marL="1440653" algn="l" defTabSz="960435" rtl="0" eaLnBrk="1" latinLnBrk="0" hangingPunct="1">
        <a:defRPr sz="1886" kern="1200">
          <a:solidFill>
            <a:schemeClr val="tx1"/>
          </a:solidFill>
          <a:latin typeface="+mn-lt"/>
          <a:ea typeface="+mn-ea"/>
          <a:cs typeface="+mn-cs"/>
        </a:defRPr>
      </a:lvl4pPr>
      <a:lvl5pPr marL="1920871" algn="l" defTabSz="960435" rtl="0" eaLnBrk="1" latinLnBrk="0" hangingPunct="1">
        <a:defRPr sz="1886" kern="1200">
          <a:solidFill>
            <a:schemeClr val="tx1"/>
          </a:solidFill>
          <a:latin typeface="+mn-lt"/>
          <a:ea typeface="+mn-ea"/>
          <a:cs typeface="+mn-cs"/>
        </a:defRPr>
      </a:lvl5pPr>
      <a:lvl6pPr marL="2401089" algn="l" defTabSz="960435" rtl="0" eaLnBrk="1" latinLnBrk="0" hangingPunct="1">
        <a:defRPr sz="1886" kern="1200">
          <a:solidFill>
            <a:schemeClr val="tx1"/>
          </a:solidFill>
          <a:latin typeface="+mn-lt"/>
          <a:ea typeface="+mn-ea"/>
          <a:cs typeface="+mn-cs"/>
        </a:defRPr>
      </a:lvl6pPr>
      <a:lvl7pPr marL="2881306" algn="l" defTabSz="960435" rtl="0" eaLnBrk="1" latinLnBrk="0" hangingPunct="1">
        <a:defRPr sz="1886" kern="1200">
          <a:solidFill>
            <a:schemeClr val="tx1"/>
          </a:solidFill>
          <a:latin typeface="+mn-lt"/>
          <a:ea typeface="+mn-ea"/>
          <a:cs typeface="+mn-cs"/>
        </a:defRPr>
      </a:lvl7pPr>
      <a:lvl8pPr marL="3361524" algn="l" defTabSz="960435" rtl="0" eaLnBrk="1" latinLnBrk="0" hangingPunct="1">
        <a:defRPr sz="1886" kern="1200">
          <a:solidFill>
            <a:schemeClr val="tx1"/>
          </a:solidFill>
          <a:latin typeface="+mn-lt"/>
          <a:ea typeface="+mn-ea"/>
          <a:cs typeface="+mn-cs"/>
        </a:defRPr>
      </a:lvl8pPr>
      <a:lvl9pPr marL="3841741" algn="l" defTabSz="960435" rtl="0" eaLnBrk="1" latinLnBrk="0" hangingPunct="1">
        <a:defRPr sz="188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7" userDrawn="1">
          <p15:clr>
            <a:srgbClr val="A4A3A4"/>
          </p15:clr>
        </p15:guide>
        <p15:guide id="2" orient="horz" pos="4026" userDrawn="1">
          <p15:clr>
            <a:srgbClr val="A4A3A4"/>
          </p15:clr>
        </p15:guide>
        <p15:guide id="3" pos="227" userDrawn="1">
          <p15:clr>
            <a:srgbClr val="A4A3A4"/>
          </p15:clr>
        </p15:guide>
        <p15:guide id="4" pos="6124" userDrawn="1">
          <p15:clr>
            <a:srgbClr val="A4A3A4"/>
          </p15:clr>
        </p15:guide>
        <p15:guide id="5" orient="horz" pos="794" userDrawn="1">
          <p15:clr>
            <a:srgbClr val="A4A3A4"/>
          </p15:clr>
        </p15:guide>
        <p15:guide id="6" orient="horz" pos="341" userDrawn="1">
          <p15:clr>
            <a:srgbClr val="A4A3A4"/>
          </p15:clr>
        </p15:guide>
        <p15:guide id="7" pos="3119" userDrawn="1">
          <p15:clr>
            <a:srgbClr val="A4A3A4"/>
          </p15:clr>
        </p15:guide>
        <p15:guide id="8" pos="3232"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38B2BE-6C9D-4738-AD2D-BBA52FCEB0F1}"/>
              </a:ext>
            </a:extLst>
          </p:cNvPr>
          <p:cNvGraphicFramePr>
            <a:graphicFrameLocks noChangeAspect="1"/>
          </p:cNvGraphicFramePr>
          <p:nvPr userDrawn="1">
            <p:custDataLst>
              <p:tags r:id="rId24"/>
            </p:custDataLst>
            <p:extLst>
              <p:ext uri="{D42A27DB-BD31-4B8C-83A1-F6EECF244321}">
                <p14:modId xmlns:p14="http://schemas.microsoft.com/office/powerpoint/2010/main" val="2973799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49" imgH="349" progId="TCLayout.ActiveDocument.1">
                  <p:embed/>
                </p:oleObj>
              </mc:Choice>
              <mc:Fallback>
                <p:oleObj name="think-cell Slide" r:id="rId26" imgW="349" imgH="349" progId="TCLayout.ActiveDocument.1">
                  <p:embed/>
                  <p:pic>
                    <p:nvPicPr>
                      <p:cNvPr id="5" name="Object 4" hidden="1">
                        <a:extLst>
                          <a:ext uri="{FF2B5EF4-FFF2-40B4-BE49-F238E27FC236}">
                            <a16:creationId xmlns:a16="http://schemas.microsoft.com/office/drawing/2014/main" id="{0B38B2BE-6C9D-4738-AD2D-BBA52FCEB0F1}"/>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24D560-528D-46AB-ADBC-E0E57F6E7C88}"/>
              </a:ext>
            </a:extLst>
          </p:cNvPr>
          <p:cNvSpPr/>
          <p:nvPr userDrawn="1">
            <p:custDataLst>
              <p:tags r:id="rId25"/>
            </p:custDataLst>
          </p:nvPr>
        </p:nvSpPr>
        <p:spPr>
          <a:xfrm>
            <a:off x="0" y="0"/>
            <a:ext cx="158750" cy="158750"/>
          </a:xfrm>
          <a:prstGeom prst="rect">
            <a:avLst/>
          </a:prstGeom>
        </p:spPr>
        <p:txBody>
          <a:bodyPr wrap="none" lIns="0" tIns="0" rIns="0" bIns="0" numCol="1" spcCol="0" rtlCol="0" anchor="ctr" anchorCtr="0">
            <a:noAutofit/>
          </a:bodyPr>
          <a:lstStyle/>
          <a:p>
            <a:pPr marL="0" lvl="0" indent="0" algn="ctr"/>
            <a:endParaRPr lang="en-GB" sz="24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60363" y="533401"/>
            <a:ext cx="9361487" cy="719138"/>
          </a:xfrm>
          <a:prstGeom prst="rect">
            <a:avLst/>
          </a:prstGeom>
        </p:spPr>
        <p:txBody>
          <a:bodyPr vert="horz" lIns="0" tIns="0" rIns="0" bIns="72000" rtlCol="0" anchor="b" anchorCtr="0">
            <a:normAutofit/>
          </a:bodyPr>
          <a:lstStyle/>
          <a:p>
            <a:r>
              <a:rPr lang="en-GB" noProof="0" dirty="0"/>
              <a:t>Click to add title </a:t>
            </a:r>
          </a:p>
        </p:txBody>
      </p:sp>
      <p:sp>
        <p:nvSpPr>
          <p:cNvPr id="3" name="Text Placeholder 2"/>
          <p:cNvSpPr>
            <a:spLocks noGrp="1"/>
          </p:cNvSpPr>
          <p:nvPr>
            <p:ph type="body" idx="1"/>
          </p:nvPr>
        </p:nvSpPr>
        <p:spPr>
          <a:xfrm>
            <a:off x="360363" y="1439862"/>
            <a:ext cx="9361487" cy="5508625"/>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67033889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sldNum="0" hdr="0" dt="0"/>
  <p:txStyles>
    <p:titleStyle>
      <a:lvl1pPr algn="l" defTabSz="960435" rtl="0" eaLnBrk="1" latinLnBrk="0" hangingPunct="1">
        <a:lnSpc>
          <a:spcPct val="100000"/>
        </a:lnSpc>
        <a:spcBef>
          <a:spcPct val="0"/>
        </a:spcBef>
        <a:buNone/>
        <a:defRPr sz="2400" b="1" i="0" kern="1200" baseline="0">
          <a:solidFill>
            <a:schemeClr val="tx1"/>
          </a:solidFill>
          <a:latin typeface="+mn-lt"/>
          <a:ea typeface="+mj-ea"/>
          <a:cs typeface="+mj-cs"/>
        </a:defRPr>
      </a:lvl1pPr>
    </p:titleStyle>
    <p:bodyStyle>
      <a:lvl1pPr marL="0" marR="0" indent="-215500" algn="l" defTabSz="960435" rtl="0" eaLnBrk="1" fontAlgn="auto" latinLnBrk="0" hangingPunct="1">
        <a:lnSpc>
          <a:spcPct val="100000"/>
        </a:lnSpc>
        <a:spcBef>
          <a:spcPts val="0"/>
        </a:spcBef>
        <a:spcAft>
          <a:spcPts val="565"/>
        </a:spcAft>
        <a:buClr>
          <a:schemeClr val="tx1"/>
        </a:buClr>
        <a:buSzTx/>
        <a:buFontTx/>
        <a:buNone/>
        <a:tabLst/>
        <a:defRPr sz="1800" kern="1200">
          <a:solidFill>
            <a:schemeClr val="tx1"/>
          </a:solidFill>
          <a:latin typeface="+mn-lt"/>
          <a:ea typeface="+mn-ea"/>
          <a:cs typeface="+mn-cs"/>
        </a:defRPr>
      </a:lvl1pPr>
      <a:lvl2pPr marL="215500" indent="-215500" algn="l" defTabSz="960435" rtl="0" eaLnBrk="1" latinLnBrk="0" hangingPunct="1">
        <a:lnSpc>
          <a:spcPct val="100000"/>
        </a:lnSpc>
        <a:spcBef>
          <a:spcPts val="0"/>
        </a:spcBef>
        <a:spcAft>
          <a:spcPts val="565"/>
        </a:spcAft>
        <a:buClr>
          <a:schemeClr val="tx1"/>
        </a:buClr>
        <a:buFont typeface="Georgia" pitchFamily="18" charset="0"/>
        <a:buChar char="•"/>
        <a:defRPr sz="1800" kern="1200">
          <a:solidFill>
            <a:schemeClr val="tx1"/>
          </a:solidFill>
          <a:latin typeface="+mn-lt"/>
          <a:ea typeface="+mn-ea"/>
          <a:cs typeface="+mn-cs"/>
        </a:defRPr>
      </a:lvl2pPr>
      <a:lvl3pPr marL="430997" indent="-215500" algn="l" defTabSz="960435" rtl="0" eaLnBrk="1" latinLnBrk="0" hangingPunct="1">
        <a:lnSpc>
          <a:spcPct val="100000"/>
        </a:lnSpc>
        <a:spcBef>
          <a:spcPts val="0"/>
        </a:spcBef>
        <a:spcAft>
          <a:spcPts val="565"/>
        </a:spcAft>
        <a:buClr>
          <a:schemeClr val="tx1"/>
        </a:buClr>
        <a:buFont typeface="Georgia" pitchFamily="18" charset="0"/>
        <a:buChar char="-"/>
        <a:defRPr sz="1800" kern="1200">
          <a:solidFill>
            <a:schemeClr val="tx1"/>
          </a:solidFill>
          <a:latin typeface="+mn-lt"/>
          <a:ea typeface="+mn-ea"/>
          <a:cs typeface="+mn-cs"/>
        </a:defRPr>
      </a:lvl3pPr>
      <a:lvl4pPr marL="646497" indent="-215500" algn="l" defTabSz="960435" rtl="0" eaLnBrk="1" latinLnBrk="0" hangingPunct="1">
        <a:lnSpc>
          <a:spcPct val="100000"/>
        </a:lnSpc>
        <a:spcBef>
          <a:spcPts val="0"/>
        </a:spcBef>
        <a:spcAft>
          <a:spcPts val="565"/>
        </a:spcAft>
        <a:buClr>
          <a:schemeClr val="tx1"/>
        </a:buClr>
        <a:buFont typeface="Georgia" pitchFamily="18" charset="0"/>
        <a:buChar char="◦"/>
        <a:defRPr sz="1800" kern="1200">
          <a:solidFill>
            <a:schemeClr val="tx1"/>
          </a:solidFill>
          <a:latin typeface="+mn-lt"/>
          <a:ea typeface="+mn-ea"/>
          <a:cs typeface="+mn-cs"/>
        </a:defRPr>
      </a:lvl4pPr>
      <a:lvl5pPr marL="861996" indent="-215500" algn="l" defTabSz="960435" rtl="0" eaLnBrk="1" latinLnBrk="0" hangingPunct="1">
        <a:lnSpc>
          <a:spcPct val="100000"/>
        </a:lnSpc>
        <a:spcBef>
          <a:spcPts val="0"/>
        </a:spcBef>
        <a:spcAft>
          <a:spcPts val="565"/>
        </a:spcAft>
        <a:buClr>
          <a:schemeClr val="tx1"/>
        </a:buClr>
        <a:buFont typeface="Georgia" pitchFamily="18" charset="0"/>
        <a:buChar char="›"/>
        <a:defRPr sz="1800" kern="1200" baseline="0">
          <a:solidFill>
            <a:schemeClr val="tx1"/>
          </a:solidFill>
          <a:latin typeface="+mn-lt"/>
          <a:ea typeface="+mn-ea"/>
          <a:cs typeface="+mn-cs"/>
        </a:defRPr>
      </a:lvl5pPr>
      <a:lvl6pPr marL="215500" marR="0" indent="-215500" algn="l" defTabSz="960435" rtl="0" eaLnBrk="1" fontAlgn="auto" latinLnBrk="0" hangingPunct="1">
        <a:lnSpc>
          <a:spcPct val="100000"/>
        </a:lnSpc>
        <a:spcBef>
          <a:spcPts val="0"/>
        </a:spcBef>
        <a:spcAft>
          <a:spcPts val="565"/>
        </a:spcAft>
        <a:buClr>
          <a:schemeClr val="tx1"/>
        </a:buClr>
        <a:buSzPct val="100000"/>
        <a:buFont typeface="+mj-lt"/>
        <a:buAutoNum type="arabicPeriod"/>
        <a:tabLst/>
        <a:defRPr sz="1037" kern="1200" baseline="0">
          <a:solidFill>
            <a:schemeClr val="tx1"/>
          </a:solidFill>
          <a:latin typeface="Georgia" pitchFamily="18" charset="0"/>
          <a:ea typeface="+mn-ea"/>
          <a:cs typeface="+mn-cs"/>
        </a:defRPr>
      </a:lvl6pPr>
      <a:lvl7pPr marL="430997" indent="-215500" algn="l" defTabSz="960435" rtl="0" eaLnBrk="1" latinLnBrk="0" hangingPunct="1">
        <a:lnSpc>
          <a:spcPct val="100000"/>
        </a:lnSpc>
        <a:spcBef>
          <a:spcPts val="0"/>
        </a:spcBef>
        <a:spcAft>
          <a:spcPts val="565"/>
        </a:spcAft>
        <a:buSzPct val="100000"/>
        <a:buFont typeface="+mj-lt"/>
        <a:buAutoNum type="alphaLcPeriod"/>
        <a:defRPr sz="1037" kern="1200" baseline="0">
          <a:solidFill>
            <a:schemeClr val="tx1"/>
          </a:solidFill>
          <a:latin typeface="Georgia" pitchFamily="18" charset="0"/>
          <a:ea typeface="+mn-ea"/>
          <a:cs typeface="+mn-cs"/>
        </a:defRPr>
      </a:lvl7pPr>
      <a:lvl8pPr marL="646497" indent="-215500" algn="l" defTabSz="960435" rtl="0" eaLnBrk="1" latinLnBrk="0" hangingPunct="1">
        <a:lnSpc>
          <a:spcPct val="100000"/>
        </a:lnSpc>
        <a:spcBef>
          <a:spcPts val="0"/>
        </a:spcBef>
        <a:spcAft>
          <a:spcPts val="565"/>
        </a:spcAft>
        <a:buSzPct val="100000"/>
        <a:buFont typeface="+mj-lt"/>
        <a:buAutoNum type="romanLcPeriod"/>
        <a:defRPr sz="1037" kern="1200" baseline="0">
          <a:solidFill>
            <a:schemeClr val="tx1"/>
          </a:solidFill>
          <a:latin typeface="Georgia" pitchFamily="18" charset="0"/>
          <a:ea typeface="+mn-ea"/>
          <a:cs typeface="+mn-cs"/>
        </a:defRPr>
      </a:lvl8pPr>
      <a:lvl9pPr marL="0" indent="-215500" algn="l" defTabSz="960435" rtl="0" eaLnBrk="1" latinLnBrk="0" hangingPunct="1">
        <a:lnSpc>
          <a:spcPct val="100000"/>
        </a:lnSpc>
        <a:spcBef>
          <a:spcPts val="0"/>
        </a:spcBef>
        <a:spcAft>
          <a:spcPts val="565"/>
        </a:spcAft>
        <a:buFont typeface="Arial" pitchFamily="34" charset="0"/>
        <a:buNone/>
        <a:defRPr sz="1037" b="1" kern="1200" baseline="0">
          <a:solidFill>
            <a:schemeClr val="tx2"/>
          </a:solidFill>
          <a:latin typeface="Georgia" pitchFamily="18" charset="0"/>
          <a:ea typeface="+mn-ea"/>
          <a:cs typeface="+mn-cs"/>
        </a:defRPr>
      </a:lvl9pPr>
    </p:bodyStyle>
    <p:otherStyle>
      <a:defPPr>
        <a:defRPr lang="en-US"/>
      </a:defPPr>
      <a:lvl1pPr marL="0" algn="l" defTabSz="960435" rtl="0" eaLnBrk="1" latinLnBrk="0" hangingPunct="1">
        <a:defRPr sz="1886" kern="1200">
          <a:solidFill>
            <a:schemeClr val="tx1"/>
          </a:solidFill>
          <a:latin typeface="+mn-lt"/>
          <a:ea typeface="+mn-ea"/>
          <a:cs typeface="+mn-cs"/>
        </a:defRPr>
      </a:lvl1pPr>
      <a:lvl2pPr marL="480217" algn="l" defTabSz="960435" rtl="0" eaLnBrk="1" latinLnBrk="0" hangingPunct="1">
        <a:defRPr sz="1886" kern="1200">
          <a:solidFill>
            <a:schemeClr val="tx1"/>
          </a:solidFill>
          <a:latin typeface="+mn-lt"/>
          <a:ea typeface="+mn-ea"/>
          <a:cs typeface="+mn-cs"/>
        </a:defRPr>
      </a:lvl2pPr>
      <a:lvl3pPr marL="960435" algn="l" defTabSz="960435" rtl="0" eaLnBrk="1" latinLnBrk="0" hangingPunct="1">
        <a:defRPr sz="1886" kern="1200">
          <a:solidFill>
            <a:schemeClr val="tx1"/>
          </a:solidFill>
          <a:latin typeface="+mn-lt"/>
          <a:ea typeface="+mn-ea"/>
          <a:cs typeface="+mn-cs"/>
        </a:defRPr>
      </a:lvl3pPr>
      <a:lvl4pPr marL="1440653" algn="l" defTabSz="960435" rtl="0" eaLnBrk="1" latinLnBrk="0" hangingPunct="1">
        <a:defRPr sz="1886" kern="1200">
          <a:solidFill>
            <a:schemeClr val="tx1"/>
          </a:solidFill>
          <a:latin typeface="+mn-lt"/>
          <a:ea typeface="+mn-ea"/>
          <a:cs typeface="+mn-cs"/>
        </a:defRPr>
      </a:lvl4pPr>
      <a:lvl5pPr marL="1920871" algn="l" defTabSz="960435" rtl="0" eaLnBrk="1" latinLnBrk="0" hangingPunct="1">
        <a:defRPr sz="1886" kern="1200">
          <a:solidFill>
            <a:schemeClr val="tx1"/>
          </a:solidFill>
          <a:latin typeface="+mn-lt"/>
          <a:ea typeface="+mn-ea"/>
          <a:cs typeface="+mn-cs"/>
        </a:defRPr>
      </a:lvl5pPr>
      <a:lvl6pPr marL="2401089" algn="l" defTabSz="960435" rtl="0" eaLnBrk="1" latinLnBrk="0" hangingPunct="1">
        <a:defRPr sz="1886" kern="1200">
          <a:solidFill>
            <a:schemeClr val="tx1"/>
          </a:solidFill>
          <a:latin typeface="+mn-lt"/>
          <a:ea typeface="+mn-ea"/>
          <a:cs typeface="+mn-cs"/>
        </a:defRPr>
      </a:lvl6pPr>
      <a:lvl7pPr marL="2881306" algn="l" defTabSz="960435" rtl="0" eaLnBrk="1" latinLnBrk="0" hangingPunct="1">
        <a:defRPr sz="1886" kern="1200">
          <a:solidFill>
            <a:schemeClr val="tx1"/>
          </a:solidFill>
          <a:latin typeface="+mn-lt"/>
          <a:ea typeface="+mn-ea"/>
          <a:cs typeface="+mn-cs"/>
        </a:defRPr>
      </a:lvl7pPr>
      <a:lvl8pPr marL="3361524" algn="l" defTabSz="960435" rtl="0" eaLnBrk="1" latinLnBrk="0" hangingPunct="1">
        <a:defRPr sz="1886" kern="1200">
          <a:solidFill>
            <a:schemeClr val="tx1"/>
          </a:solidFill>
          <a:latin typeface="+mn-lt"/>
          <a:ea typeface="+mn-ea"/>
          <a:cs typeface="+mn-cs"/>
        </a:defRPr>
      </a:lvl8pPr>
      <a:lvl9pPr marL="3841741" algn="l" defTabSz="960435" rtl="0" eaLnBrk="1" latinLnBrk="0" hangingPunct="1">
        <a:defRPr sz="188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7">
          <p15:clr>
            <a:srgbClr val="A4A3A4"/>
          </p15:clr>
        </p15:guide>
        <p15:guide id="2" orient="horz" pos="4026">
          <p15:clr>
            <a:srgbClr val="A4A3A4"/>
          </p15:clr>
        </p15:guide>
        <p15:guide id="3" pos="227">
          <p15:clr>
            <a:srgbClr val="A4A3A4"/>
          </p15:clr>
        </p15:guide>
        <p15:guide id="4" pos="6124">
          <p15:clr>
            <a:srgbClr val="A4A3A4"/>
          </p15:clr>
        </p15:guide>
        <p15:guide id="5" orient="horz" pos="794">
          <p15:clr>
            <a:srgbClr val="A4A3A4"/>
          </p15:clr>
        </p15:guide>
        <p15:guide id="6" orient="horz" pos="341">
          <p15:clr>
            <a:srgbClr val="A4A3A4"/>
          </p15:clr>
        </p15:guide>
        <p15:guide id="7" pos="3119">
          <p15:clr>
            <a:srgbClr val="A4A3A4"/>
          </p15:clr>
        </p15:guide>
        <p15:guide id="8" pos="3232">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t.com/content/9fd61b3c-82f8-4705-80ee-68910e1c89d8"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cid:ii_lb9k6xo60" TargetMode="External"/><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12614" y="1358067"/>
            <a:ext cx="4068452" cy="1522464"/>
          </a:xfrm>
        </p:spPr>
        <p:txBody>
          <a:bodyPr>
            <a:normAutofit/>
          </a:bodyPr>
          <a:lstStyle/>
          <a:p>
            <a:r>
              <a:rPr lang="en-US" sz="2400" b="1" dirty="0">
                <a:latin typeface="Calibri" panose="020F0502020204030204" pitchFamily="34" charset="0"/>
                <a:ea typeface="SimSun" panose="02010600030101010101" pitchFamily="2" charset="-122"/>
                <a:cs typeface="Calibri" panose="020F0502020204030204" pitchFamily="34" charset="0"/>
              </a:rPr>
              <a:t>Do Investors Pay Less Attention to Women (Fund Managers)?</a:t>
            </a:r>
            <a:endParaRPr lang="en-GB" sz="4400" dirty="0">
              <a:latin typeface="Calibri" panose="020F0502020204030204" pitchFamily="34" charset="0"/>
              <a:cs typeface="Calibri" panose="020F0502020204030204" pitchFamily="34" charset="0"/>
            </a:endParaRPr>
          </a:p>
        </p:txBody>
      </p:sp>
      <p:sp>
        <p:nvSpPr>
          <p:cNvPr id="7" name="Text Placeholder 6"/>
          <p:cNvSpPr>
            <a:spLocks noGrp="1"/>
          </p:cNvSpPr>
          <p:nvPr>
            <p:ph type="body" sz="quarter" idx="13"/>
          </p:nvPr>
        </p:nvSpPr>
        <p:spPr>
          <a:xfrm>
            <a:off x="576610" y="3060551"/>
            <a:ext cx="4518475" cy="1908212"/>
          </a:xfrm>
        </p:spPr>
        <p:txBody>
          <a:bodyPr>
            <a:normAutofit/>
          </a:bodyPr>
          <a:lstStyle/>
          <a:p>
            <a:pPr>
              <a:lnSpc>
                <a:spcPct val="120000"/>
              </a:lnSpc>
              <a:spcBef>
                <a:spcPts val="0"/>
              </a:spcBef>
              <a:spcAft>
                <a:spcPts val="0"/>
              </a:spcAft>
            </a:pPr>
            <a:r>
              <a:rPr lang="en-US" dirty="0">
                <a:latin typeface="Calibri" panose="020F0502020204030204" pitchFamily="34" charset="0"/>
                <a:cs typeface="Calibri" panose="020F0502020204030204" pitchFamily="34" charset="0"/>
              </a:rPr>
              <a:t>Raghavendra Rau</a:t>
            </a:r>
          </a:p>
          <a:p>
            <a:pPr>
              <a:lnSpc>
                <a:spcPct val="120000"/>
              </a:lnSpc>
              <a:spcBef>
                <a:spcPts val="0"/>
              </a:spcBef>
              <a:spcAft>
                <a:spcPts val="0"/>
              </a:spcAft>
            </a:pPr>
            <a:r>
              <a:rPr lang="en-US" dirty="0">
                <a:latin typeface="Calibri" panose="020F0502020204030204" pitchFamily="34" charset="0"/>
                <a:cs typeface="Calibri" panose="020F0502020204030204" pitchFamily="34" charset="0"/>
              </a:rPr>
              <a:t>University of Cambridge</a:t>
            </a:r>
          </a:p>
          <a:p>
            <a:pPr>
              <a:lnSpc>
                <a:spcPct val="120000"/>
              </a:lnSpc>
              <a:spcBef>
                <a:spcPts val="0"/>
              </a:spcBef>
              <a:spcAft>
                <a:spcPts val="0"/>
              </a:spcAft>
            </a:pPr>
            <a:endParaRPr lang="en-US" dirty="0">
              <a:latin typeface="Calibri" panose="020F0502020204030204" pitchFamily="34" charset="0"/>
              <a:cs typeface="Calibri" panose="020F0502020204030204" pitchFamily="34" charset="0"/>
            </a:endParaRPr>
          </a:p>
          <a:p>
            <a:pPr>
              <a:lnSpc>
                <a:spcPct val="120000"/>
              </a:lnSpc>
              <a:spcBef>
                <a:spcPts val="0"/>
              </a:spcBef>
              <a:spcAft>
                <a:spcPts val="0"/>
              </a:spcAft>
            </a:pPr>
            <a:r>
              <a:rPr lang="en-US" dirty="0">
                <a:latin typeface="Calibri" panose="020F0502020204030204" pitchFamily="34" charset="0"/>
                <a:cs typeface="Calibri" panose="020F0502020204030204" pitchFamily="34" charset="0"/>
              </a:rPr>
              <a:t>Jinhua Wang</a:t>
            </a:r>
          </a:p>
          <a:p>
            <a:pPr>
              <a:lnSpc>
                <a:spcPct val="120000"/>
              </a:lnSpc>
              <a:spcBef>
                <a:spcPts val="0"/>
              </a:spcBef>
              <a:spcAft>
                <a:spcPts val="0"/>
              </a:spcAft>
            </a:pPr>
            <a:r>
              <a:rPr lang="en-US" dirty="0">
                <a:latin typeface="Calibri" panose="020F0502020204030204" pitchFamily="34" charset="0"/>
                <a:cs typeface="Calibri" panose="020F0502020204030204" pitchFamily="34" charset="0"/>
              </a:rPr>
              <a:t>University of Cambridge</a:t>
            </a:r>
          </a:p>
        </p:txBody>
      </p:sp>
    </p:spTree>
    <p:extLst>
      <p:ext uri="{BB962C8B-B14F-4D97-AF65-F5344CB8AC3E}">
        <p14:creationId xmlns:p14="http://schemas.microsoft.com/office/powerpoint/2010/main" val="540856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5">
            <a:extLst>
              <a:ext uri="{FF2B5EF4-FFF2-40B4-BE49-F238E27FC236}">
                <a16:creationId xmlns:a16="http://schemas.microsoft.com/office/drawing/2014/main" id="{21880BD8-9D9A-45D5-9D8B-9E8EF5D80379}"/>
              </a:ext>
            </a:extLst>
          </p:cNvPr>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Fund manager information</a:t>
            </a:r>
            <a:endParaRPr lang="en-US" sz="2646" kern="0" dirty="0"/>
          </a:p>
        </p:txBody>
      </p:sp>
      <p:sp>
        <p:nvSpPr>
          <p:cNvPr id="14" name="TextBox 13">
            <a:extLst>
              <a:ext uri="{FF2B5EF4-FFF2-40B4-BE49-F238E27FC236}">
                <a16:creationId xmlns:a16="http://schemas.microsoft.com/office/drawing/2014/main" id="{233192DD-ECC4-4EFC-B16C-9F4888B4FB02}"/>
              </a:ext>
            </a:extLst>
          </p:cNvPr>
          <p:cNvSpPr txBox="1"/>
          <p:nvPr/>
        </p:nvSpPr>
        <p:spPr>
          <a:xfrm>
            <a:off x="6049218" y="5292799"/>
            <a:ext cx="2124236" cy="216024"/>
          </a:xfrm>
          <a:prstGeom prst="rect">
            <a:avLst/>
          </a:prstGeom>
          <a:noFill/>
        </p:spPr>
        <p:txBody>
          <a:bodyPr wrap="square" lIns="0" tIns="0" rIns="0" bIns="0" rtlCol="0">
            <a:noAutofit/>
          </a:bodyPr>
          <a:lstStyle/>
          <a:p>
            <a:pPr>
              <a:spcAft>
                <a:spcPts val="900"/>
              </a:spcAft>
            </a:pPr>
            <a:r>
              <a:rPr lang="en-US" sz="1600" dirty="0">
                <a:latin typeface="Calibri" panose="020F0502020204030204" pitchFamily="34" charset="0"/>
                <a:cs typeface="Calibri" panose="020F0502020204030204" pitchFamily="34" charset="0"/>
              </a:rPr>
              <a:t>Ranking of the historical performance of the fund on the platform by 1-, 3-6-, and 12-month returns</a:t>
            </a:r>
            <a:endParaRPr lang="en-GB"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0D55ACC-EA2E-4844-BC4C-D9FF709C71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606" y="1440371"/>
            <a:ext cx="3256280" cy="2600325"/>
          </a:xfrm>
          <a:prstGeom prst="rect">
            <a:avLst/>
          </a:prstGeom>
        </p:spPr>
      </p:pic>
      <p:pic>
        <p:nvPicPr>
          <p:cNvPr id="3" name="Picture 2">
            <a:extLst>
              <a:ext uri="{FF2B5EF4-FFF2-40B4-BE49-F238E27FC236}">
                <a16:creationId xmlns:a16="http://schemas.microsoft.com/office/drawing/2014/main" id="{DD6456A2-785B-A744-A9D7-D233F6AE14D5}"/>
              </a:ext>
            </a:extLst>
          </p:cNvPr>
          <p:cNvPicPr>
            <a:picLocks noChangeAspect="1"/>
          </p:cNvPicPr>
          <p:nvPr/>
        </p:nvPicPr>
        <p:blipFill>
          <a:blip r:embed="rId3" cstate="print">
            <a:extLst>
              <a:ext uri="{28A0092B-C50C-407E-A947-70E740481C1C}">
                <a14:useLocalDpi xmlns:a14="http://schemas.microsoft.com/office/drawing/2010/main" val="0"/>
              </a:ext>
            </a:extLst>
          </a:blip>
          <a:srcRect t="169" b="169"/>
          <a:stretch>
            <a:fillRect/>
          </a:stretch>
        </p:blipFill>
        <p:spPr bwMode="auto">
          <a:xfrm>
            <a:off x="5905202" y="1440371"/>
            <a:ext cx="3149600" cy="255905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277C97DD-DBD1-2447-AAD6-261D3A007B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4882" y="4680731"/>
            <a:ext cx="2797810" cy="2293620"/>
          </a:xfrm>
          <a:prstGeom prst="rect">
            <a:avLst/>
          </a:prstGeom>
        </p:spPr>
      </p:pic>
    </p:spTree>
    <p:extLst>
      <p:ext uri="{BB962C8B-B14F-4D97-AF65-F5344CB8AC3E}">
        <p14:creationId xmlns:p14="http://schemas.microsoft.com/office/powerpoint/2010/main" val="344000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447" y="404237"/>
            <a:ext cx="8281118" cy="883927"/>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Our variables and regression methodology</a:t>
            </a:r>
            <a:endParaRPr lang="en-US" sz="2646" kern="0" dirty="0"/>
          </a:p>
        </p:txBody>
      </p:sp>
      <p:sp>
        <p:nvSpPr>
          <p:cNvPr id="3" name="Rectangle 2"/>
          <p:cNvSpPr/>
          <p:nvPr/>
        </p:nvSpPr>
        <p:spPr>
          <a:xfrm>
            <a:off x="469145" y="1297783"/>
            <a:ext cx="9613068" cy="3626827"/>
          </a:xfrm>
          <a:prstGeom prst="rect">
            <a:avLst/>
          </a:prstGeom>
        </p:spPr>
        <p:txBody>
          <a:bodyPr wrap="square">
            <a:spAutoFit/>
          </a:bodyPr>
          <a:lstStyle/>
          <a:p>
            <a:pPr marL="342900" indent="-342900">
              <a:lnSpc>
                <a:spcPct val="120000"/>
              </a:lnSpc>
              <a:spcAft>
                <a:spcPts val="600"/>
              </a:spcAft>
              <a:buFont typeface="Arial" panose="020B0604020202020204" pitchFamily="34" charset="0"/>
              <a:buChar char="•"/>
            </a:pPr>
            <a:r>
              <a:rPr lang="en-GB" sz="2400" dirty="0">
                <a:solidFill>
                  <a:srgbClr val="C00000"/>
                </a:solidFill>
                <a:latin typeface="Calibri" panose="020F0502020204030204" pitchFamily="34" charset="0"/>
                <a:cs typeface="Calibri" panose="020F0502020204030204" pitchFamily="34" charset="0"/>
              </a:rPr>
              <a:t>Fund flow:</a:t>
            </a:r>
          </a:p>
          <a:p>
            <a:pPr marL="342900" indent="-342900">
              <a:lnSpc>
                <a:spcPct val="120000"/>
              </a:lnSpc>
              <a:spcAft>
                <a:spcPts val="600"/>
              </a:spcAft>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indent="-342900">
              <a:lnSpc>
                <a:spcPct val="120000"/>
              </a:lnSpc>
              <a:spcAft>
                <a:spcPts val="600"/>
              </a:spcAft>
              <a:buFont typeface="Arial" panose="020B0604020202020204" pitchFamily="34" charset="0"/>
              <a:buChar char="•"/>
            </a:pPr>
            <a:endParaRPr lang="en-GB" sz="2400" dirty="0">
              <a:solidFill>
                <a:srgbClr val="C00000"/>
              </a:solidFill>
              <a:latin typeface="Calibri" panose="020F0502020204030204" pitchFamily="34" charset="0"/>
              <a:cs typeface="Calibri" panose="020F0502020204030204" pitchFamily="34" charset="0"/>
            </a:endParaRPr>
          </a:p>
          <a:p>
            <a:pPr marL="342900" indent="-342900">
              <a:lnSpc>
                <a:spcPct val="120000"/>
              </a:lnSpc>
              <a:spcAft>
                <a:spcPts val="600"/>
              </a:spcAft>
              <a:buFont typeface="Arial" panose="020B0604020202020204" pitchFamily="34" charset="0"/>
              <a:buChar char="•"/>
            </a:pPr>
            <a:r>
              <a:rPr lang="en-GB" sz="2400" dirty="0">
                <a:solidFill>
                  <a:srgbClr val="C00000"/>
                </a:solidFill>
                <a:latin typeface="Calibri" panose="020F0502020204030204" pitchFamily="34" charset="0"/>
                <a:cs typeface="Calibri" panose="020F0502020204030204" pitchFamily="34" charset="0"/>
              </a:rPr>
              <a:t>Fund monthly return:</a:t>
            </a:r>
            <a:endParaRPr lang="en-US" sz="2400" dirty="0">
              <a:latin typeface="Calibri" panose="020F0502020204030204" pitchFamily="34" charset="0"/>
              <a:cs typeface="Calibri" panose="020F0502020204030204" pitchFamily="34" charset="0"/>
            </a:endParaRPr>
          </a:p>
          <a:p>
            <a:pPr marL="342900" indent="-342900">
              <a:lnSpc>
                <a:spcPct val="120000"/>
              </a:lnSpc>
              <a:spcAft>
                <a:spcPts val="6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nSpc>
                <a:spcPct val="120000"/>
              </a:lnSpc>
              <a:spcAft>
                <a:spcPts val="6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nSpc>
                <a:spcPct val="120000"/>
              </a:lnSpc>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Panel OLS</a:t>
            </a:r>
          </a:p>
        </p:txBody>
      </p:sp>
      <p:sp>
        <p:nvSpPr>
          <p:cNvPr id="8" name="TextBox 7">
            <a:extLst>
              <a:ext uri="{FF2B5EF4-FFF2-40B4-BE49-F238E27FC236}">
                <a16:creationId xmlns:a16="http://schemas.microsoft.com/office/drawing/2014/main" id="{93CE8657-1EE9-4AF2-8FC2-7A2205B38672}"/>
              </a:ext>
            </a:extLst>
          </p:cNvPr>
          <p:cNvSpPr txBox="1"/>
          <p:nvPr/>
        </p:nvSpPr>
        <p:spPr>
          <a:xfrm>
            <a:off x="4636261" y="3323654"/>
            <a:ext cx="914400" cy="914400"/>
          </a:xfrm>
          <a:prstGeom prst="rect">
            <a:avLst/>
          </a:prstGeom>
          <a:noFill/>
        </p:spPr>
        <p:txBody>
          <a:bodyPr wrap="square" lIns="0" tIns="0" rIns="0" bIns="0" rtlCol="0">
            <a:noAutofit/>
          </a:bodyPr>
          <a:lstStyle/>
          <a:p>
            <a:pPr>
              <a:spcAft>
                <a:spcPts val="900"/>
              </a:spcAft>
            </a:pPr>
            <a:endParaRPr lang="en-US" sz="2000" dirty="0">
              <a:latin typeface="Georgia" pitchFamily="18" charset="0"/>
            </a:endParaRPr>
          </a:p>
        </p:txBody>
      </p:sp>
      <p:pic>
        <p:nvPicPr>
          <p:cNvPr id="15" name="Content Placeholder 6" descr="A picture containing letter&#10;&#10;Description automatically generated">
            <a:extLst>
              <a:ext uri="{FF2B5EF4-FFF2-40B4-BE49-F238E27FC236}">
                <a16:creationId xmlns:a16="http://schemas.microsoft.com/office/drawing/2014/main" id="{76BE052A-3023-2845-A1EE-7DAFE76F7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184" y="1288134"/>
            <a:ext cx="7397560" cy="1294324"/>
          </a:xfrm>
          <a:prstGeom prst="rect">
            <a:avLst/>
          </a:prstGeom>
        </p:spPr>
      </p:pic>
      <p:pic>
        <p:nvPicPr>
          <p:cNvPr id="16" name="Picture 15" descr="Text&#10;&#10;Description automatically generated">
            <a:extLst>
              <a:ext uri="{FF2B5EF4-FFF2-40B4-BE49-F238E27FC236}">
                <a16:creationId xmlns:a16="http://schemas.microsoft.com/office/drawing/2014/main" id="{E15865EE-FAA7-4A46-8385-A4C535D99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137" y="3004268"/>
            <a:ext cx="4216400" cy="1295400"/>
          </a:xfrm>
          <a:prstGeom prst="rect">
            <a:avLst/>
          </a:prstGeom>
        </p:spPr>
      </p:pic>
      <p:pic>
        <p:nvPicPr>
          <p:cNvPr id="4" name="Picture 3">
            <a:extLst>
              <a:ext uri="{FF2B5EF4-FFF2-40B4-BE49-F238E27FC236}">
                <a16:creationId xmlns:a16="http://schemas.microsoft.com/office/drawing/2014/main" id="{1FFFEE01-BAEB-034C-AF71-1D6340E28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556" y="4851120"/>
            <a:ext cx="8547100" cy="990600"/>
          </a:xfrm>
          <a:prstGeom prst="rect">
            <a:avLst/>
          </a:prstGeom>
        </p:spPr>
      </p:pic>
      <p:cxnSp>
        <p:nvCxnSpPr>
          <p:cNvPr id="7" name="Straight Arrow Connector 6">
            <a:extLst>
              <a:ext uri="{FF2B5EF4-FFF2-40B4-BE49-F238E27FC236}">
                <a16:creationId xmlns:a16="http://schemas.microsoft.com/office/drawing/2014/main" id="{9AE86899-0353-4AEF-8248-E1C23E3AB809}"/>
              </a:ext>
            </a:extLst>
          </p:cNvPr>
          <p:cNvCxnSpPr>
            <a:cxnSpLocks/>
            <a:stCxn id="9" idx="0"/>
            <a:endCxn id="4" idx="2"/>
          </p:cNvCxnSpPr>
          <p:nvPr/>
        </p:nvCxnSpPr>
        <p:spPr>
          <a:xfrm flipH="1" flipV="1">
            <a:off x="5041106" y="5841720"/>
            <a:ext cx="36004" cy="58843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E4C4A3F-D559-4893-8B93-B69A93FE8301}"/>
              </a:ext>
            </a:extLst>
          </p:cNvPr>
          <p:cNvSpPr txBox="1"/>
          <p:nvPr/>
        </p:nvSpPr>
        <p:spPr>
          <a:xfrm>
            <a:off x="3600946" y="6430151"/>
            <a:ext cx="2952328" cy="288032"/>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Fund characteristics, user fixed effects, time fixed effects.</a:t>
            </a:r>
          </a:p>
        </p:txBody>
      </p:sp>
      <p:sp>
        <p:nvSpPr>
          <p:cNvPr id="10" name="Oval 9">
            <a:extLst>
              <a:ext uri="{FF2B5EF4-FFF2-40B4-BE49-F238E27FC236}">
                <a16:creationId xmlns:a16="http://schemas.microsoft.com/office/drawing/2014/main" id="{EE008C4C-0DC1-4FBD-ADAD-3EEBC33A99D2}"/>
              </a:ext>
            </a:extLst>
          </p:cNvPr>
          <p:cNvSpPr/>
          <p:nvPr/>
        </p:nvSpPr>
        <p:spPr bwMode="ltGray">
          <a:xfrm>
            <a:off x="3492933" y="5424865"/>
            <a:ext cx="2968717" cy="311374"/>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11" name="Straight Arrow Connector 10">
            <a:extLst>
              <a:ext uri="{FF2B5EF4-FFF2-40B4-BE49-F238E27FC236}">
                <a16:creationId xmlns:a16="http://schemas.microsoft.com/office/drawing/2014/main" id="{53524D63-63A8-4F13-80F1-72592320D727}"/>
              </a:ext>
            </a:extLst>
          </p:cNvPr>
          <p:cNvCxnSpPr>
            <a:cxnSpLocks/>
            <a:stCxn id="12" idx="2"/>
          </p:cNvCxnSpPr>
          <p:nvPr/>
        </p:nvCxnSpPr>
        <p:spPr>
          <a:xfrm>
            <a:off x="4008935" y="4429506"/>
            <a:ext cx="1541726" cy="54929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7EC4948-25A4-4985-B71D-55643F794354}"/>
              </a:ext>
            </a:extLst>
          </p:cNvPr>
          <p:cNvSpPr txBox="1"/>
          <p:nvPr/>
        </p:nvSpPr>
        <p:spPr>
          <a:xfrm>
            <a:off x="2532771" y="4141474"/>
            <a:ext cx="2952328" cy="288032"/>
          </a:xfrm>
          <a:prstGeom prst="rect">
            <a:avLst/>
          </a:prstGeom>
          <a:noFill/>
        </p:spPr>
        <p:txBody>
          <a:bodyPr wrap="square" lIns="0" tIns="0" rIns="0" bIns="0" rtlCol="0">
            <a:noAutofit/>
          </a:bodyPr>
          <a:lstStyle/>
          <a:p>
            <a:pPr>
              <a:spcAft>
                <a:spcPts val="900"/>
              </a:spcAft>
            </a:pPr>
            <a:r>
              <a:rPr lang="en-US" sz="1400" dirty="0">
                <a:solidFill>
                  <a:srgbClr val="C00000"/>
                </a:solidFill>
                <a:latin typeface="Calibri" panose="020F0502020204030204" pitchFamily="34" charset="0"/>
                <a:cs typeface="Calibri" panose="020F0502020204030204" pitchFamily="34" charset="0"/>
              </a:rPr>
              <a:t>Dummy variable = 1 if the manager is female</a:t>
            </a:r>
          </a:p>
        </p:txBody>
      </p:sp>
      <p:sp>
        <p:nvSpPr>
          <p:cNvPr id="13" name="Oval 12">
            <a:extLst>
              <a:ext uri="{FF2B5EF4-FFF2-40B4-BE49-F238E27FC236}">
                <a16:creationId xmlns:a16="http://schemas.microsoft.com/office/drawing/2014/main" id="{3D228A99-1EA2-4436-8093-CF2BB92E6C6B}"/>
              </a:ext>
            </a:extLst>
          </p:cNvPr>
          <p:cNvSpPr/>
          <p:nvPr/>
        </p:nvSpPr>
        <p:spPr bwMode="ltGray">
          <a:xfrm>
            <a:off x="4712170" y="4945513"/>
            <a:ext cx="1841104" cy="530549"/>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17" name="Straight Arrow Connector 16">
            <a:extLst>
              <a:ext uri="{FF2B5EF4-FFF2-40B4-BE49-F238E27FC236}">
                <a16:creationId xmlns:a16="http://schemas.microsoft.com/office/drawing/2014/main" id="{F77F0BA6-55F6-4575-81E5-BB55181FC455}"/>
              </a:ext>
            </a:extLst>
          </p:cNvPr>
          <p:cNvCxnSpPr>
            <a:cxnSpLocks/>
            <a:stCxn id="18" idx="0"/>
            <a:endCxn id="19" idx="4"/>
          </p:cNvCxnSpPr>
          <p:nvPr/>
        </p:nvCxnSpPr>
        <p:spPr>
          <a:xfrm flipV="1">
            <a:off x="8938666" y="5496562"/>
            <a:ext cx="100498" cy="4734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0C24DF7-8370-40CB-B9A8-643E6686B6CC}"/>
              </a:ext>
            </a:extLst>
          </p:cNvPr>
          <p:cNvSpPr txBox="1"/>
          <p:nvPr/>
        </p:nvSpPr>
        <p:spPr>
          <a:xfrm>
            <a:off x="8236588" y="5970042"/>
            <a:ext cx="1404156" cy="288032"/>
          </a:xfrm>
          <a:prstGeom prst="rect">
            <a:avLst/>
          </a:prstGeom>
          <a:noFill/>
        </p:spPr>
        <p:txBody>
          <a:bodyPr wrap="square" lIns="0" tIns="0" rIns="0" bIns="0" rtlCol="0">
            <a:noAutofit/>
          </a:bodyPr>
          <a:lstStyle/>
          <a:p>
            <a:pPr>
              <a:spcAft>
                <a:spcPts val="900"/>
              </a:spcAft>
            </a:pPr>
            <a:r>
              <a:rPr lang="en-US" sz="1400" dirty="0">
                <a:solidFill>
                  <a:srgbClr val="C00000"/>
                </a:solidFill>
                <a:latin typeface="Calibri" panose="020F0502020204030204" pitchFamily="34" charset="0"/>
                <a:cs typeface="Calibri" panose="020F0502020204030204" pitchFamily="34" charset="0"/>
              </a:rPr>
              <a:t>`Manager controls</a:t>
            </a:r>
          </a:p>
        </p:txBody>
      </p:sp>
      <p:sp>
        <p:nvSpPr>
          <p:cNvPr id="19" name="Oval 18">
            <a:extLst>
              <a:ext uri="{FF2B5EF4-FFF2-40B4-BE49-F238E27FC236}">
                <a16:creationId xmlns:a16="http://schemas.microsoft.com/office/drawing/2014/main" id="{2DB44B1C-602E-4DA3-B22E-B7B407A7E804}"/>
              </a:ext>
            </a:extLst>
          </p:cNvPr>
          <p:cNvSpPr/>
          <p:nvPr/>
        </p:nvSpPr>
        <p:spPr bwMode="ltGray">
          <a:xfrm>
            <a:off x="8763671" y="4956448"/>
            <a:ext cx="550985" cy="540114"/>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Tree>
    <p:extLst>
      <p:ext uri="{BB962C8B-B14F-4D97-AF65-F5344CB8AC3E}">
        <p14:creationId xmlns:p14="http://schemas.microsoft.com/office/powerpoint/2010/main" val="298641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3" grpId="0" animBg="1"/>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7C737D-3BE2-49BB-B4B4-A95D01798E5E}"/>
              </a:ext>
            </a:extLst>
          </p:cNvPr>
          <p:cNvGraphicFramePr>
            <a:graphicFrameLocks noGrp="1"/>
          </p:cNvGraphicFramePr>
          <p:nvPr>
            <p:extLst>
              <p:ext uri="{D42A27DB-BD31-4B8C-83A1-F6EECF244321}">
                <p14:modId xmlns:p14="http://schemas.microsoft.com/office/powerpoint/2010/main" val="2294029984"/>
              </p:ext>
            </p:extLst>
          </p:nvPr>
        </p:nvGraphicFramePr>
        <p:xfrm>
          <a:off x="216570" y="1370526"/>
          <a:ext cx="9789185" cy="3848100"/>
        </p:xfrm>
        <a:graphic>
          <a:graphicData uri="http://schemas.openxmlformats.org/drawingml/2006/table">
            <a:tbl>
              <a:tblPr firstRow="1" firstCol="1" bandRow="1">
                <a:tableStyleId>{5C22544A-7EE6-4342-B048-85BDC9FD1C3A}</a:tableStyleId>
              </a:tblPr>
              <a:tblGrid>
                <a:gridCol w="2520280">
                  <a:extLst>
                    <a:ext uri="{9D8B030D-6E8A-4147-A177-3AD203B41FA5}">
                      <a16:colId xmlns:a16="http://schemas.microsoft.com/office/drawing/2014/main" val="3114046274"/>
                    </a:ext>
                  </a:extLst>
                </a:gridCol>
                <a:gridCol w="1113849">
                  <a:extLst>
                    <a:ext uri="{9D8B030D-6E8A-4147-A177-3AD203B41FA5}">
                      <a16:colId xmlns:a16="http://schemas.microsoft.com/office/drawing/2014/main" val="893770172"/>
                    </a:ext>
                  </a:extLst>
                </a:gridCol>
                <a:gridCol w="1005840">
                  <a:extLst>
                    <a:ext uri="{9D8B030D-6E8A-4147-A177-3AD203B41FA5}">
                      <a16:colId xmlns:a16="http://schemas.microsoft.com/office/drawing/2014/main" val="2109255446"/>
                    </a:ext>
                  </a:extLst>
                </a:gridCol>
                <a:gridCol w="181613">
                  <a:extLst>
                    <a:ext uri="{9D8B030D-6E8A-4147-A177-3AD203B41FA5}">
                      <a16:colId xmlns:a16="http://schemas.microsoft.com/office/drawing/2014/main" val="1936155439"/>
                    </a:ext>
                  </a:extLst>
                </a:gridCol>
                <a:gridCol w="1005840">
                  <a:extLst>
                    <a:ext uri="{9D8B030D-6E8A-4147-A177-3AD203B41FA5}">
                      <a16:colId xmlns:a16="http://schemas.microsoft.com/office/drawing/2014/main" val="244531501"/>
                    </a:ext>
                  </a:extLst>
                </a:gridCol>
                <a:gridCol w="1005840">
                  <a:extLst>
                    <a:ext uri="{9D8B030D-6E8A-4147-A177-3AD203B41FA5}">
                      <a16:colId xmlns:a16="http://schemas.microsoft.com/office/drawing/2014/main" val="1453922786"/>
                    </a:ext>
                  </a:extLst>
                </a:gridCol>
                <a:gridCol w="181613">
                  <a:extLst>
                    <a:ext uri="{9D8B030D-6E8A-4147-A177-3AD203B41FA5}">
                      <a16:colId xmlns:a16="http://schemas.microsoft.com/office/drawing/2014/main" val="3651754158"/>
                    </a:ext>
                  </a:extLst>
                </a:gridCol>
                <a:gridCol w="914400">
                  <a:extLst>
                    <a:ext uri="{9D8B030D-6E8A-4147-A177-3AD203B41FA5}">
                      <a16:colId xmlns:a16="http://schemas.microsoft.com/office/drawing/2014/main" val="239816610"/>
                    </a:ext>
                  </a:extLst>
                </a:gridCol>
                <a:gridCol w="914400">
                  <a:extLst>
                    <a:ext uri="{9D8B030D-6E8A-4147-A177-3AD203B41FA5}">
                      <a16:colId xmlns:a16="http://schemas.microsoft.com/office/drawing/2014/main" val="258029610"/>
                    </a:ext>
                  </a:extLst>
                </a:gridCol>
                <a:gridCol w="181613">
                  <a:extLst>
                    <a:ext uri="{9D8B030D-6E8A-4147-A177-3AD203B41FA5}">
                      <a16:colId xmlns:a16="http://schemas.microsoft.com/office/drawing/2014/main" val="245883289"/>
                    </a:ext>
                  </a:extLst>
                </a:gridCol>
                <a:gridCol w="763897">
                  <a:extLst>
                    <a:ext uri="{9D8B030D-6E8A-4147-A177-3AD203B41FA5}">
                      <a16:colId xmlns:a16="http://schemas.microsoft.com/office/drawing/2014/main" val="4079520478"/>
                    </a:ext>
                  </a:extLst>
                </a:gridCol>
              </a:tblGrid>
              <a:tr h="203200">
                <a:tc>
                  <a:txBody>
                    <a:bodyPr/>
                    <a:lstStyle/>
                    <a:p>
                      <a:pPr marL="0" marR="0" algn="ctr">
                        <a:spcBef>
                          <a:spcPts val="0"/>
                        </a:spcBef>
                        <a:spcAft>
                          <a:spcPts val="0"/>
                        </a:spcAft>
                      </a:pPr>
                      <a:r>
                        <a:rPr lang="en-GB" sz="1100" dirty="0">
                          <a:solidFill>
                            <a:schemeClr val="tx1"/>
                          </a:solidFill>
                          <a:effectLst/>
                          <a:latin typeface="Calibri" panose="020F0502020204030204" pitchFamily="34" charset="0"/>
                          <a:cs typeface="Calibri" panose="020F0502020204030204" pitchFamily="34" charset="0"/>
                        </a:rPr>
                        <a:t> </a:t>
                      </a: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gridSpan="2">
                  <a:txBody>
                    <a:bodyPr/>
                    <a:lstStyle/>
                    <a:p>
                      <a:pPr marL="0" marR="0" algn="ctr">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Entire sample</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hMerge="1">
                  <a:txBody>
                    <a:bodyPr/>
                    <a:lstStyle/>
                    <a:p>
                      <a:endParaRPr lang="en-GB"/>
                    </a:p>
                  </a:txBody>
                  <a:tcPr/>
                </a:tc>
                <a:tc>
                  <a:txBody>
                    <a:bodyPr/>
                    <a:lstStyle/>
                    <a:p>
                      <a:pPr marL="0" marR="0" algn="ctr">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 </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gridSpan="2">
                  <a:txBody>
                    <a:bodyPr/>
                    <a:lstStyle/>
                    <a:p>
                      <a:pPr marL="0" marR="0" algn="ctr">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Male Managers</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hMerge="1">
                  <a:txBody>
                    <a:bodyPr/>
                    <a:lstStyle/>
                    <a:p>
                      <a:endParaRPr lang="en-GB"/>
                    </a:p>
                  </a:txBody>
                  <a:tcPr/>
                </a:tc>
                <a:tc>
                  <a:txBody>
                    <a:bodyPr/>
                    <a:lstStyle/>
                    <a:p>
                      <a:pPr marL="0" marR="0" algn="ctr">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 </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gridSpan="2">
                  <a:txBody>
                    <a:bodyPr/>
                    <a:lstStyle/>
                    <a:p>
                      <a:pPr marL="0" marR="0" algn="ctr">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Female Managers</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hMerge="1">
                  <a:txBody>
                    <a:bodyPr/>
                    <a:lstStyle/>
                    <a:p>
                      <a:endParaRPr lang="en-GB"/>
                    </a:p>
                  </a:txBody>
                  <a:tcPr/>
                </a:tc>
                <a:tc>
                  <a:txBody>
                    <a:bodyPr/>
                    <a:lstStyle/>
                    <a:p>
                      <a:pPr marL="0" marR="0">
                        <a:spcBef>
                          <a:spcPts val="0"/>
                        </a:spcBef>
                        <a:spcAft>
                          <a:spcPts val="0"/>
                        </a:spcAft>
                      </a:pPr>
                      <a:r>
                        <a:rPr lang="en-GB" sz="1100" b="0" dirty="0">
                          <a:effectLst/>
                          <a:latin typeface="Calibri" panose="020F0502020204030204" pitchFamily="34" charset="0"/>
                          <a:cs typeface="Calibri" panose="020F0502020204030204" pitchFamily="34" charset="0"/>
                        </a:rPr>
                        <a:t> </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rowSpan="2">
                  <a:txBody>
                    <a:bodyPr/>
                    <a:lstStyle/>
                    <a:p>
                      <a:pPr marL="0" marR="0" algn="ctr">
                        <a:spcBef>
                          <a:spcPts val="0"/>
                        </a:spcBef>
                        <a:spcAft>
                          <a:spcPts val="0"/>
                        </a:spcAft>
                      </a:pPr>
                      <a:r>
                        <a:rPr lang="en-GB" sz="1100" b="0">
                          <a:effectLst/>
                          <a:latin typeface="Calibri" panose="020F0502020204030204" pitchFamily="34" charset="0"/>
                          <a:cs typeface="Calibri" panose="020F0502020204030204" pitchFamily="34" charset="0"/>
                        </a:rPr>
                        <a:t>Two Sample T-test</a:t>
                      </a:r>
                      <a:endParaRPr lang="en-GB" sz="12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394101474"/>
                  </a:ext>
                </a:extLst>
              </a:tr>
              <a:tr h="393700">
                <a:tc>
                  <a:txBody>
                    <a:bodyPr/>
                    <a:lstStyle/>
                    <a:p>
                      <a:pPr marL="0" marR="0" algn="ctr">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 </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gridSpan="2">
                  <a:txBody>
                    <a:bodyPr/>
                    <a:lstStyle/>
                    <a:p>
                      <a:pPr marL="0" marR="0" algn="ctr">
                        <a:spcBef>
                          <a:spcPts val="0"/>
                        </a:spcBef>
                        <a:spcAft>
                          <a:spcPts val="0"/>
                        </a:spcAft>
                      </a:pPr>
                      <a:r>
                        <a:rPr lang="en-GB" sz="1100" b="0" dirty="0">
                          <a:effectLst/>
                          <a:latin typeface="Calibri" panose="020F0502020204030204" pitchFamily="34" charset="0"/>
                          <a:cs typeface="Calibri" panose="020F0502020204030204" pitchFamily="34" charset="0"/>
                        </a:rPr>
                        <a:t>N (Fund-Months) = 3,515</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hMerge="1">
                  <a:txBody>
                    <a:bodyPr/>
                    <a:lstStyle/>
                    <a:p>
                      <a:endParaRPr lang="en-GB"/>
                    </a:p>
                  </a:txBody>
                  <a:tcPr/>
                </a:tc>
                <a:tc>
                  <a:txBody>
                    <a:bodyPr/>
                    <a:lstStyle/>
                    <a:p>
                      <a:endParaRPr lang="en-GB" sz="1200" b="0" dirty="0">
                        <a:effectLst/>
                        <a:latin typeface="Calibri" panose="020F0502020204030204" pitchFamily="34" charset="0"/>
                        <a:cs typeface="Calibri" panose="020F0502020204030204" pitchFamily="34" charset="0"/>
                      </a:endParaRPr>
                    </a:p>
                  </a:txBody>
                  <a:tcPr marL="68580" marR="68580" marT="0" marB="0" anchor="b">
                    <a:noFill/>
                  </a:tcPr>
                </a:tc>
                <a:tc gridSpan="2">
                  <a:txBody>
                    <a:bodyPr/>
                    <a:lstStyle/>
                    <a:p>
                      <a:pPr marL="0" marR="0" algn="ctr">
                        <a:spcBef>
                          <a:spcPts val="0"/>
                        </a:spcBef>
                        <a:spcAft>
                          <a:spcPts val="0"/>
                        </a:spcAft>
                      </a:pPr>
                      <a:r>
                        <a:rPr lang="en-GB" sz="1100" b="0">
                          <a:effectLst/>
                          <a:latin typeface="Calibri" panose="020F0502020204030204" pitchFamily="34" charset="0"/>
                          <a:cs typeface="Calibri" panose="020F0502020204030204" pitchFamily="34" charset="0"/>
                        </a:rPr>
                        <a:t>N (Fund-Months) = 2,924</a:t>
                      </a:r>
                      <a:endParaRPr lang="en-GB" sz="12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hMerge="1">
                  <a:txBody>
                    <a:bodyPr/>
                    <a:lstStyle/>
                    <a:p>
                      <a:endParaRPr lang="en-GB"/>
                    </a:p>
                  </a:txBody>
                  <a:tcPr/>
                </a:tc>
                <a:tc>
                  <a:txBody>
                    <a:bodyPr/>
                    <a:lstStyle/>
                    <a:p>
                      <a:endParaRPr lang="en-GB" sz="1200" b="0" dirty="0">
                        <a:effectLst/>
                        <a:latin typeface="Calibri" panose="020F0502020204030204" pitchFamily="34" charset="0"/>
                        <a:cs typeface="Calibri" panose="020F0502020204030204" pitchFamily="34" charset="0"/>
                      </a:endParaRPr>
                    </a:p>
                  </a:txBody>
                  <a:tcPr marL="68580" marR="68580" marT="0" marB="0" anchor="b">
                    <a:noFill/>
                  </a:tcPr>
                </a:tc>
                <a:tc gridSpan="2">
                  <a:txBody>
                    <a:bodyPr/>
                    <a:lstStyle/>
                    <a:p>
                      <a:pPr marL="0" marR="0" algn="ctr">
                        <a:spcBef>
                          <a:spcPts val="0"/>
                        </a:spcBef>
                        <a:spcAft>
                          <a:spcPts val="0"/>
                        </a:spcAft>
                      </a:pPr>
                      <a:r>
                        <a:rPr lang="en-GB" sz="1100" b="0" dirty="0">
                          <a:effectLst/>
                          <a:latin typeface="Calibri" panose="020F0502020204030204" pitchFamily="34" charset="0"/>
                          <a:cs typeface="Calibri" panose="020F0502020204030204" pitchFamily="34" charset="0"/>
                        </a:rPr>
                        <a:t>N (Fund-Month) = 591</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hMerge="1">
                  <a:txBody>
                    <a:bodyPr/>
                    <a:lstStyle/>
                    <a:p>
                      <a:endParaRPr lang="en-GB"/>
                    </a:p>
                  </a:txBody>
                  <a:tcPr/>
                </a:tc>
                <a:tc>
                  <a:txBody>
                    <a:bodyPr/>
                    <a:lstStyle/>
                    <a:p>
                      <a:pPr marL="0" marR="0">
                        <a:spcBef>
                          <a:spcPts val="0"/>
                        </a:spcBef>
                        <a:spcAft>
                          <a:spcPts val="0"/>
                        </a:spcAft>
                      </a:pPr>
                      <a:r>
                        <a:rPr lang="en-GB" sz="1100" b="0" dirty="0">
                          <a:effectLst/>
                          <a:latin typeface="Calibri" panose="020F0502020204030204" pitchFamily="34" charset="0"/>
                          <a:cs typeface="Calibri" panose="020F0502020204030204" pitchFamily="34" charset="0"/>
                        </a:rPr>
                        <a:t> </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vMerge="1">
                  <a:txBody>
                    <a:bodyPr/>
                    <a:lstStyle/>
                    <a:p>
                      <a:endParaRPr lang="en-GB"/>
                    </a:p>
                  </a:txBody>
                  <a:tcPr/>
                </a:tc>
                <a:extLst>
                  <a:ext uri="{0D108BD9-81ED-4DB2-BD59-A6C34878D82A}">
                    <a16:rowId xmlns:a16="http://schemas.microsoft.com/office/drawing/2014/main" val="4071386781"/>
                  </a:ext>
                </a:extLst>
              </a:tr>
              <a:tr h="203200">
                <a:tc>
                  <a:txBody>
                    <a:bodyPr/>
                    <a:lstStyle/>
                    <a:p>
                      <a:pPr marL="0" marR="0" algn="ctr">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Variable</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b="0">
                          <a:effectLst/>
                          <a:latin typeface="Calibri" panose="020F0502020204030204" pitchFamily="34" charset="0"/>
                          <a:cs typeface="Calibri" panose="020F0502020204030204" pitchFamily="34" charset="0"/>
                        </a:rPr>
                        <a:t>Mean</a:t>
                      </a:r>
                      <a:endParaRPr lang="en-GB" sz="12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b="0" dirty="0">
                          <a:effectLst/>
                          <a:latin typeface="Calibri" panose="020F0502020204030204" pitchFamily="34" charset="0"/>
                          <a:cs typeface="Calibri" panose="020F0502020204030204" pitchFamily="34" charset="0"/>
                        </a:rPr>
                        <a:t>Std. Dev.</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b="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b="0">
                          <a:effectLst/>
                          <a:latin typeface="Calibri" panose="020F0502020204030204" pitchFamily="34" charset="0"/>
                          <a:cs typeface="Calibri" panose="020F0502020204030204" pitchFamily="34" charset="0"/>
                        </a:rPr>
                        <a:t>Mean</a:t>
                      </a:r>
                      <a:endParaRPr lang="en-GB" sz="12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b="0">
                          <a:effectLst/>
                          <a:latin typeface="Calibri" panose="020F0502020204030204" pitchFamily="34" charset="0"/>
                          <a:cs typeface="Calibri" panose="020F0502020204030204" pitchFamily="34" charset="0"/>
                        </a:rPr>
                        <a:t>Std. Dev.</a:t>
                      </a:r>
                      <a:endParaRPr lang="en-GB" sz="12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b="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b="0">
                          <a:effectLst/>
                          <a:latin typeface="Calibri" panose="020F0502020204030204" pitchFamily="34" charset="0"/>
                          <a:cs typeface="Calibri" panose="020F0502020204030204" pitchFamily="34" charset="0"/>
                        </a:rPr>
                        <a:t>Mean</a:t>
                      </a:r>
                      <a:endParaRPr lang="en-GB" sz="12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b="0" dirty="0">
                          <a:effectLst/>
                          <a:latin typeface="Calibri" panose="020F0502020204030204" pitchFamily="34" charset="0"/>
                          <a:cs typeface="Calibri" panose="020F0502020204030204" pitchFamily="34" charset="0"/>
                        </a:rPr>
                        <a:t>Std. Dev.</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GB" sz="1100" b="0" dirty="0">
                          <a:effectLst/>
                          <a:latin typeface="Calibri" panose="020F0502020204030204" pitchFamily="34" charset="0"/>
                          <a:cs typeface="Calibri" panose="020F0502020204030204" pitchFamily="34" charset="0"/>
                        </a:rPr>
                        <a:t> </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b="0" dirty="0">
                          <a:effectLst/>
                          <a:latin typeface="Calibri" panose="020F0502020204030204" pitchFamily="34" charset="0"/>
                          <a:cs typeface="Calibri" panose="020F0502020204030204" pitchFamily="34" charset="0"/>
                        </a:rPr>
                        <a:t>p-value</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861022837"/>
                  </a:ext>
                </a:extLst>
              </a:tr>
              <a:tr h="203200">
                <a:tc>
                  <a:txBody>
                    <a:bodyPr/>
                    <a:lstStyle/>
                    <a:p>
                      <a:endParaRPr lang="en-GB" sz="1200" b="0">
                        <a:solidFill>
                          <a:schemeClr val="tx1"/>
                        </a:solidFill>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noFill/>
                  </a:tcPr>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961127397"/>
                  </a:ext>
                </a:extLst>
              </a:tr>
              <a:tr h="20320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Fund 1-month NAV return rank </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0.29</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110918382"/>
                  </a:ext>
                </a:extLst>
              </a:tr>
              <a:tr h="20320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Fund 3-month NAV return rank </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0.29</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10266394"/>
                  </a:ext>
                </a:extLst>
              </a:tr>
              <a:tr h="203200">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Fund 6-month NAV return rank </a:t>
                      </a:r>
                      <a:endParaRPr lang="en-GB"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0.29</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710550409"/>
                  </a:ext>
                </a:extLst>
              </a:tr>
              <a:tr h="203200">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Fund 12-month NAV return rank </a:t>
                      </a:r>
                      <a:endParaRPr lang="en-GB"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0.29</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0.49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663946396"/>
                  </a:ext>
                </a:extLst>
              </a:tr>
              <a:tr h="20320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Fund Flow</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0.67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10.64</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0.69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10.81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9.12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985049072"/>
                  </a:ext>
                </a:extLst>
              </a:tr>
              <a:tr h="203200">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Fund TNA (thousands CNY)</a:t>
                      </a:r>
                      <a:endParaRPr lang="en-GB"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981,601.40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1,388,371.00</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1,022,803.00</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1,462,619.00</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777,752.60</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912,182.50</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15952433"/>
                  </a:ext>
                </a:extLst>
              </a:tr>
              <a:tr h="20320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Fund age (Months)</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41.15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20.26</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40.98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18.59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41.99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27.05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483243326"/>
                  </a:ext>
                </a:extLst>
              </a:tr>
              <a:tr h="20320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Manager tenure (in years)</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2.12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1.35</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2.19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1.38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1.70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1.08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026593709"/>
                  </a:ext>
                </a:extLst>
              </a:tr>
              <a:tr h="203200">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Sales fee</a:t>
                      </a:r>
                      <a:endParaRPr lang="en-GB"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0.01%</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0.00</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652306811"/>
                  </a:ext>
                </a:extLst>
              </a:tr>
              <a:tr h="20320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Management fee</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1.69%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1.71%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1.57%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628477342"/>
                  </a:ext>
                </a:extLst>
              </a:tr>
              <a:tr h="20320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Transaction fee</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1.04%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1.07%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0.89%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005027421"/>
                  </a:ext>
                </a:extLst>
              </a:tr>
              <a:tr h="20320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Media mention frequency (rank)</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797637950"/>
                  </a:ext>
                </a:extLst>
              </a:tr>
              <a:tr h="20320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Positive mention frequency rank</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628604048"/>
                  </a:ext>
                </a:extLst>
              </a:tr>
              <a:tr h="20320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Negative mention frequency rank</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noFill/>
                  </a:tcPr>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0.01</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517520282"/>
                  </a:ext>
                </a:extLst>
              </a:tr>
            </a:tbl>
          </a:graphicData>
        </a:graphic>
      </p:graphicFrame>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What do the funds and managers look like?</a:t>
            </a:r>
            <a:endParaRPr lang="en-US" sz="2646" kern="0" dirty="0"/>
          </a:p>
        </p:txBody>
      </p:sp>
      <p:graphicFrame>
        <p:nvGraphicFramePr>
          <p:cNvPr id="8" name="Table 7">
            <a:extLst>
              <a:ext uri="{FF2B5EF4-FFF2-40B4-BE49-F238E27FC236}">
                <a16:creationId xmlns:a16="http://schemas.microsoft.com/office/drawing/2014/main" id="{3133EBC1-A785-7B46-B655-3E5D8795C6E5}"/>
              </a:ext>
            </a:extLst>
          </p:cNvPr>
          <p:cNvGraphicFramePr>
            <a:graphicFrameLocks noGrp="1"/>
          </p:cNvGraphicFramePr>
          <p:nvPr>
            <p:extLst>
              <p:ext uri="{D42A27DB-BD31-4B8C-83A1-F6EECF244321}">
                <p14:modId xmlns:p14="http://schemas.microsoft.com/office/powerpoint/2010/main" val="4072789528"/>
              </p:ext>
            </p:extLst>
          </p:nvPr>
        </p:nvGraphicFramePr>
        <p:xfrm>
          <a:off x="417848" y="5468602"/>
          <a:ext cx="5593160" cy="1391285"/>
        </p:xfrm>
        <a:graphic>
          <a:graphicData uri="http://schemas.openxmlformats.org/drawingml/2006/table">
            <a:tbl>
              <a:tblPr>
                <a:tableStyleId>{5C22544A-7EE6-4342-B048-85BDC9FD1C3A}</a:tableStyleId>
              </a:tblPr>
              <a:tblGrid>
                <a:gridCol w="2176062">
                  <a:extLst>
                    <a:ext uri="{9D8B030D-6E8A-4147-A177-3AD203B41FA5}">
                      <a16:colId xmlns:a16="http://schemas.microsoft.com/office/drawing/2014/main" val="2936522925"/>
                    </a:ext>
                  </a:extLst>
                </a:gridCol>
                <a:gridCol w="952028">
                  <a:extLst>
                    <a:ext uri="{9D8B030D-6E8A-4147-A177-3AD203B41FA5}">
                      <a16:colId xmlns:a16="http://schemas.microsoft.com/office/drawing/2014/main" val="1388924625"/>
                    </a:ext>
                  </a:extLst>
                </a:gridCol>
                <a:gridCol w="71402">
                  <a:extLst>
                    <a:ext uri="{9D8B030D-6E8A-4147-A177-3AD203B41FA5}">
                      <a16:colId xmlns:a16="http://schemas.microsoft.com/office/drawing/2014/main" val="416584863"/>
                    </a:ext>
                  </a:extLst>
                </a:gridCol>
                <a:gridCol w="1101632">
                  <a:extLst>
                    <a:ext uri="{9D8B030D-6E8A-4147-A177-3AD203B41FA5}">
                      <a16:colId xmlns:a16="http://schemas.microsoft.com/office/drawing/2014/main" val="3456728556"/>
                    </a:ext>
                  </a:extLst>
                </a:gridCol>
                <a:gridCol w="54401">
                  <a:extLst>
                    <a:ext uri="{9D8B030D-6E8A-4147-A177-3AD203B41FA5}">
                      <a16:colId xmlns:a16="http://schemas.microsoft.com/office/drawing/2014/main" val="4217446614"/>
                    </a:ext>
                  </a:extLst>
                </a:gridCol>
                <a:gridCol w="1237635">
                  <a:extLst>
                    <a:ext uri="{9D8B030D-6E8A-4147-A177-3AD203B41FA5}">
                      <a16:colId xmlns:a16="http://schemas.microsoft.com/office/drawing/2014/main" val="3659327712"/>
                    </a:ext>
                  </a:extLst>
                </a:gridCol>
              </a:tblGrid>
              <a:tr h="203200">
                <a:tc>
                  <a:txBody>
                    <a:bodyPr/>
                    <a:lstStyle/>
                    <a:p>
                      <a:pPr algn="ctr" fontAlgn="b"/>
                      <a:r>
                        <a:rPr lang="en-GB" sz="1200" u="none" strike="noStrike" dirty="0">
                          <a:effectLst/>
                          <a:latin typeface="Calibri" panose="020F0502020204030204" pitchFamily="34" charset="0"/>
                          <a:cs typeface="Calibri" panose="020F0502020204030204" pitchFamily="34" charset="0"/>
                        </a:rPr>
                        <a:t> </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GB" sz="1200" u="none" strike="noStrike" dirty="0">
                          <a:effectLst/>
                          <a:latin typeface="Calibri" panose="020F0502020204030204" pitchFamily="34" charset="0"/>
                          <a:cs typeface="Calibri" panose="020F0502020204030204" pitchFamily="34" charset="0"/>
                        </a:rPr>
                        <a:t>Entire sample</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 </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l" fontAlgn="b"/>
                      <a:r>
                        <a:rPr lang="en-GB" sz="1200" u="none" strike="noStrike" dirty="0">
                          <a:effectLst/>
                          <a:latin typeface="Calibri" panose="020F0502020204030204" pitchFamily="34" charset="0"/>
                          <a:cs typeface="Calibri" panose="020F0502020204030204" pitchFamily="34" charset="0"/>
                        </a:rPr>
                        <a:t>Male Managers</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l" fontAlgn="b"/>
                      <a:r>
                        <a:rPr lang="en-GB" sz="1200" u="none" strike="noStrike">
                          <a:effectLst/>
                          <a:latin typeface="Calibri" panose="020F0502020204030204" pitchFamily="34" charset="0"/>
                          <a:cs typeface="Calibri" panose="020F0502020204030204" pitchFamily="34" charset="0"/>
                        </a:rPr>
                        <a:t> </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l" fontAlgn="b"/>
                      <a:r>
                        <a:rPr lang="en-GB" sz="1200" u="none" strike="noStrike">
                          <a:effectLst/>
                          <a:latin typeface="Calibri" panose="020F0502020204030204" pitchFamily="34" charset="0"/>
                          <a:cs typeface="Calibri" panose="020F0502020204030204" pitchFamily="34" charset="0"/>
                        </a:rPr>
                        <a:t>Female Managers</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extLst>
                  <a:ext uri="{0D108BD9-81ED-4DB2-BD59-A6C34878D82A}">
                    <a16:rowId xmlns:a16="http://schemas.microsoft.com/office/drawing/2014/main" val="2762246087"/>
                  </a:ext>
                </a:extLst>
              </a:tr>
              <a:tr h="371475">
                <a:tc>
                  <a:txBody>
                    <a:bodyPr/>
                    <a:lstStyle/>
                    <a:p>
                      <a:pPr algn="ctr" fontAlgn="b"/>
                      <a:r>
                        <a:rPr lang="en-GB" sz="1200" u="none" strike="noStrike" dirty="0">
                          <a:effectLst/>
                          <a:latin typeface="Calibri" panose="020F0502020204030204" pitchFamily="34" charset="0"/>
                          <a:cs typeface="Calibri" panose="020F0502020204030204" pitchFamily="34" charset="0"/>
                        </a:rPr>
                        <a:t>Variable</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Fund-Month Count</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Fund-Month Count</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Fund-Month Count</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extLst>
                  <a:ext uri="{0D108BD9-81ED-4DB2-BD59-A6C34878D82A}">
                    <a16:rowId xmlns:a16="http://schemas.microsoft.com/office/drawing/2014/main" val="652462463"/>
                  </a:ext>
                </a:extLst>
              </a:tr>
              <a:tr h="203200">
                <a:tc>
                  <a:txBody>
                    <a:bodyPr/>
                    <a:lstStyle/>
                    <a:p>
                      <a:pPr algn="l" fontAlgn="b"/>
                      <a:r>
                        <a:rPr lang="en-GB" sz="1200" u="none" strike="noStrike" dirty="0">
                          <a:effectLst/>
                          <a:latin typeface="Calibri" panose="020F0502020204030204" pitchFamily="34" charset="0"/>
                          <a:cs typeface="Calibri" panose="020F0502020204030204" pitchFamily="34" charset="0"/>
                        </a:rPr>
                        <a:t>Manager Degree - Undergraduate</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r" fontAlgn="b"/>
                      <a:r>
                        <a:rPr lang="en-GB" sz="1200" u="none" strike="noStrike">
                          <a:effectLst/>
                          <a:latin typeface="Calibri" panose="020F0502020204030204" pitchFamily="34" charset="0"/>
                          <a:cs typeface="Calibri" panose="020F0502020204030204" pitchFamily="34" charset="0"/>
                        </a:rPr>
                        <a:t>86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GB" sz="1200" u="none" strike="noStrike">
                          <a:effectLst/>
                          <a:latin typeface="Calibri" panose="020F0502020204030204" pitchFamily="34" charset="0"/>
                          <a:cs typeface="Calibri" panose="020F0502020204030204" pitchFamily="34" charset="0"/>
                        </a:rPr>
                        <a:t>86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GB" sz="1200" u="none" strike="noStrike" dirty="0">
                          <a:effectLst/>
                          <a:latin typeface="Calibri" panose="020F0502020204030204" pitchFamily="34" charset="0"/>
                          <a:cs typeface="Calibri" panose="020F0502020204030204" pitchFamily="34" charset="0"/>
                        </a:rPr>
                        <a:t>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137091142"/>
                  </a:ext>
                </a:extLst>
              </a:tr>
              <a:tr h="203200">
                <a:tc>
                  <a:txBody>
                    <a:bodyPr/>
                    <a:lstStyle/>
                    <a:p>
                      <a:pPr algn="l" fontAlgn="b"/>
                      <a:r>
                        <a:rPr lang="en-GB" sz="1200" u="none" strike="noStrike" dirty="0">
                          <a:effectLst/>
                          <a:latin typeface="Calibri" panose="020F0502020204030204" pitchFamily="34" charset="0"/>
                          <a:cs typeface="Calibri" panose="020F0502020204030204" pitchFamily="34" charset="0"/>
                        </a:rPr>
                        <a:t>Manager Degree - Master</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r" fontAlgn="b"/>
                      <a:r>
                        <a:rPr lang="en-GB" sz="1200" u="none" strike="noStrike">
                          <a:effectLst/>
                          <a:latin typeface="Calibri" panose="020F0502020204030204" pitchFamily="34" charset="0"/>
                          <a:cs typeface="Calibri" panose="020F0502020204030204" pitchFamily="34" charset="0"/>
                        </a:rPr>
                        <a:t>3,459</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GB" sz="1200" u="none" strike="noStrike">
                          <a:effectLst/>
                          <a:latin typeface="Calibri" panose="020F0502020204030204" pitchFamily="34" charset="0"/>
                          <a:cs typeface="Calibri" panose="020F0502020204030204" pitchFamily="34" charset="0"/>
                        </a:rPr>
                        <a:t>2,924</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GB" sz="1200" u="none" strike="noStrike">
                          <a:effectLst/>
                          <a:latin typeface="Calibri" panose="020F0502020204030204" pitchFamily="34" charset="0"/>
                          <a:cs typeface="Calibri" panose="020F0502020204030204" pitchFamily="34" charset="0"/>
                        </a:rPr>
                        <a:t>535</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30688654"/>
                  </a:ext>
                </a:extLst>
              </a:tr>
              <a:tr h="203200">
                <a:tc>
                  <a:txBody>
                    <a:bodyPr/>
                    <a:lstStyle/>
                    <a:p>
                      <a:pPr algn="l" fontAlgn="b"/>
                      <a:r>
                        <a:rPr lang="en-GB" sz="1200" u="none" strike="noStrike" dirty="0">
                          <a:effectLst/>
                          <a:latin typeface="Calibri" panose="020F0502020204030204" pitchFamily="34" charset="0"/>
                          <a:cs typeface="Calibri" panose="020F0502020204030204" pitchFamily="34" charset="0"/>
                        </a:rPr>
                        <a:t>Manager Degree - MBA / EMBA</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r" fontAlgn="b"/>
                      <a:r>
                        <a:rPr lang="en-GB" sz="1200" u="none" strike="noStrike">
                          <a:effectLst/>
                          <a:latin typeface="Calibri" panose="020F0502020204030204" pitchFamily="34" charset="0"/>
                          <a:cs typeface="Calibri" panose="020F0502020204030204" pitchFamily="34" charset="0"/>
                        </a:rPr>
                        <a:t>36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GB" sz="1200" u="none" strike="noStrike">
                          <a:effectLst/>
                          <a:latin typeface="Calibri" panose="020F0502020204030204" pitchFamily="34" charset="0"/>
                          <a:cs typeface="Calibri" panose="020F0502020204030204" pitchFamily="34" charset="0"/>
                        </a:rPr>
                        <a:t>36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GB" sz="1200" u="none" strike="noStrike">
                          <a:effectLst/>
                          <a:latin typeface="Calibri" panose="020F0502020204030204" pitchFamily="34" charset="0"/>
                          <a:cs typeface="Calibri" panose="020F0502020204030204" pitchFamily="34" charset="0"/>
                        </a:rPr>
                        <a:t>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918099423"/>
                  </a:ext>
                </a:extLst>
              </a:tr>
              <a:tr h="203200">
                <a:tc>
                  <a:txBody>
                    <a:bodyPr/>
                    <a:lstStyle/>
                    <a:p>
                      <a:pPr algn="l" fontAlgn="b"/>
                      <a:r>
                        <a:rPr lang="en-GB" sz="1200" u="none" strike="noStrike" dirty="0">
                          <a:effectLst/>
                          <a:latin typeface="Calibri" panose="020F0502020204030204" pitchFamily="34" charset="0"/>
                          <a:cs typeface="Calibri" panose="020F0502020204030204" pitchFamily="34" charset="0"/>
                        </a:rPr>
                        <a:t>Manager Degree - Doctoral</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r" fontAlgn="b"/>
                      <a:r>
                        <a:rPr lang="en-GB" sz="1200" u="none" strike="noStrike">
                          <a:effectLst/>
                          <a:latin typeface="Calibri" panose="020F0502020204030204" pitchFamily="34" charset="0"/>
                          <a:cs typeface="Calibri" panose="020F0502020204030204" pitchFamily="34" charset="0"/>
                        </a:rPr>
                        <a:t>331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GB" sz="1200" u="none" strike="noStrike">
                          <a:effectLst/>
                          <a:latin typeface="Calibri" panose="020F0502020204030204" pitchFamily="34" charset="0"/>
                          <a:cs typeface="Calibri" panose="020F0502020204030204" pitchFamily="34" charset="0"/>
                        </a:rPr>
                        <a:t>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GB" sz="1200" u="none" strike="noStrike">
                          <a:effectLst/>
                          <a:latin typeface="Calibri" panose="020F0502020204030204" pitchFamily="34" charset="0"/>
                          <a:cs typeface="Calibri" panose="020F0502020204030204" pitchFamily="34" charset="0"/>
                        </a:rPr>
                        <a:t>265</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GB" sz="1200" u="none" strike="noStrike">
                          <a:effectLst/>
                          <a:latin typeface="Calibri" panose="020F0502020204030204" pitchFamily="34" charset="0"/>
                          <a:cs typeface="Calibri" panose="020F0502020204030204" pitchFamily="34" charset="0"/>
                        </a:rPr>
                        <a:t>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GB" sz="1200" u="none" strike="noStrike" dirty="0">
                          <a:effectLst/>
                          <a:latin typeface="Calibri" panose="020F0502020204030204" pitchFamily="34" charset="0"/>
                          <a:cs typeface="Calibri" panose="020F0502020204030204" pitchFamily="34" charset="0"/>
                        </a:rPr>
                        <a:t>66</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725547353"/>
                  </a:ext>
                </a:extLst>
              </a:tr>
            </a:tbl>
          </a:graphicData>
        </a:graphic>
      </p:graphicFrame>
      <p:sp>
        <p:nvSpPr>
          <p:cNvPr id="12" name="Oval 11">
            <a:extLst>
              <a:ext uri="{FF2B5EF4-FFF2-40B4-BE49-F238E27FC236}">
                <a16:creationId xmlns:a16="http://schemas.microsoft.com/office/drawing/2014/main" id="{8374E30E-72B7-D045-8E41-BE4004DBDF0F}"/>
              </a:ext>
            </a:extLst>
          </p:cNvPr>
          <p:cNvSpPr/>
          <p:nvPr/>
        </p:nvSpPr>
        <p:spPr bwMode="ltGray">
          <a:xfrm>
            <a:off x="7429909" y="2350084"/>
            <a:ext cx="550985" cy="90010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13" name="Straight Arrow Connector 12">
            <a:extLst>
              <a:ext uri="{FF2B5EF4-FFF2-40B4-BE49-F238E27FC236}">
                <a16:creationId xmlns:a16="http://schemas.microsoft.com/office/drawing/2014/main" id="{0CD06099-6CFE-C441-8AEE-C84F2AD8D64E}"/>
              </a:ext>
            </a:extLst>
          </p:cNvPr>
          <p:cNvCxnSpPr>
            <a:cxnSpLocks/>
          </p:cNvCxnSpPr>
          <p:nvPr/>
        </p:nvCxnSpPr>
        <p:spPr>
          <a:xfrm flipH="1" flipV="1">
            <a:off x="7932473" y="3240571"/>
            <a:ext cx="1234726" cy="208823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E7D97C1-55D4-804B-8166-E0638F8BE4C5}"/>
              </a:ext>
            </a:extLst>
          </p:cNvPr>
          <p:cNvSpPr txBox="1"/>
          <p:nvPr/>
        </p:nvSpPr>
        <p:spPr>
          <a:xfrm>
            <a:off x="7897961" y="5364807"/>
            <a:ext cx="1917433" cy="777874"/>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Female managers perform</a:t>
            </a:r>
          </a:p>
          <a:p>
            <a:r>
              <a:rPr lang="en-US" sz="1400" dirty="0">
                <a:solidFill>
                  <a:srgbClr val="C00000"/>
                </a:solidFill>
                <a:latin typeface="Calibri" panose="020F0502020204030204" pitchFamily="34" charset="0"/>
                <a:cs typeface="Calibri" panose="020F0502020204030204" pitchFamily="34" charset="0"/>
              </a:rPr>
              <a:t>significantly better.</a:t>
            </a:r>
          </a:p>
        </p:txBody>
      </p:sp>
      <p:sp>
        <p:nvSpPr>
          <p:cNvPr id="17" name="TextBox 16">
            <a:extLst>
              <a:ext uri="{FF2B5EF4-FFF2-40B4-BE49-F238E27FC236}">
                <a16:creationId xmlns:a16="http://schemas.microsoft.com/office/drawing/2014/main" id="{84BF6AE2-E1EF-394B-B4DC-AAD932919D94}"/>
              </a:ext>
            </a:extLst>
          </p:cNvPr>
          <p:cNvSpPr txBox="1"/>
          <p:nvPr/>
        </p:nvSpPr>
        <p:spPr>
          <a:xfrm>
            <a:off x="1961635" y="7127005"/>
            <a:ext cx="2170812" cy="603717"/>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Female managers are better qualified than male managers</a:t>
            </a:r>
          </a:p>
        </p:txBody>
      </p:sp>
      <p:sp>
        <p:nvSpPr>
          <p:cNvPr id="18" name="Oval 17">
            <a:extLst>
              <a:ext uri="{FF2B5EF4-FFF2-40B4-BE49-F238E27FC236}">
                <a16:creationId xmlns:a16="http://schemas.microsoft.com/office/drawing/2014/main" id="{194DB171-074A-BC44-9860-8387D4FADF8E}"/>
              </a:ext>
            </a:extLst>
          </p:cNvPr>
          <p:cNvSpPr/>
          <p:nvPr/>
        </p:nvSpPr>
        <p:spPr bwMode="ltGray">
          <a:xfrm>
            <a:off x="5725182" y="6228903"/>
            <a:ext cx="323669" cy="26689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19" name="Straight Arrow Connector 18">
            <a:extLst>
              <a:ext uri="{FF2B5EF4-FFF2-40B4-BE49-F238E27FC236}">
                <a16:creationId xmlns:a16="http://schemas.microsoft.com/office/drawing/2014/main" id="{359045DD-CB9E-1649-BED3-ACE9A6DB68C3}"/>
              </a:ext>
            </a:extLst>
          </p:cNvPr>
          <p:cNvCxnSpPr>
            <a:cxnSpLocks/>
          </p:cNvCxnSpPr>
          <p:nvPr/>
        </p:nvCxnSpPr>
        <p:spPr>
          <a:xfrm flipV="1">
            <a:off x="3523389" y="6404827"/>
            <a:ext cx="2093781" cy="77322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F46A84F-F46F-4D43-A92F-9DE38FA811A1}"/>
              </a:ext>
            </a:extLst>
          </p:cNvPr>
          <p:cNvSpPr/>
          <p:nvPr/>
        </p:nvSpPr>
        <p:spPr bwMode="ltGray">
          <a:xfrm>
            <a:off x="5240285" y="3744627"/>
            <a:ext cx="550985" cy="1080119"/>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21" name="Straight Arrow Connector 20">
            <a:extLst>
              <a:ext uri="{FF2B5EF4-FFF2-40B4-BE49-F238E27FC236}">
                <a16:creationId xmlns:a16="http://schemas.microsoft.com/office/drawing/2014/main" id="{E8851F4C-DB3C-43B2-921E-3C51E0B16A7C}"/>
              </a:ext>
            </a:extLst>
          </p:cNvPr>
          <p:cNvCxnSpPr>
            <a:cxnSpLocks/>
          </p:cNvCxnSpPr>
          <p:nvPr/>
        </p:nvCxnSpPr>
        <p:spPr>
          <a:xfrm flipH="1" flipV="1">
            <a:off x="7633394" y="4860751"/>
            <a:ext cx="299080" cy="131793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F9B5F50-1F47-432F-BB0C-D7189DB9F4CD}"/>
              </a:ext>
            </a:extLst>
          </p:cNvPr>
          <p:cNvSpPr txBox="1"/>
          <p:nvPr/>
        </p:nvSpPr>
        <p:spPr>
          <a:xfrm>
            <a:off x="7345362" y="6288862"/>
            <a:ext cx="2664296" cy="777874"/>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Female managers have higher sales fees but lower management and transaction fees. They have lower tenures and are not mentioned in the news</a:t>
            </a:r>
          </a:p>
        </p:txBody>
      </p:sp>
      <p:sp>
        <p:nvSpPr>
          <p:cNvPr id="23" name="Oval 22">
            <a:extLst>
              <a:ext uri="{FF2B5EF4-FFF2-40B4-BE49-F238E27FC236}">
                <a16:creationId xmlns:a16="http://schemas.microsoft.com/office/drawing/2014/main" id="{8E05C461-D98F-4AC4-8312-B6EB19719D20}"/>
              </a:ext>
            </a:extLst>
          </p:cNvPr>
          <p:cNvSpPr/>
          <p:nvPr/>
        </p:nvSpPr>
        <p:spPr bwMode="ltGray">
          <a:xfrm>
            <a:off x="7381488" y="3780631"/>
            <a:ext cx="550985" cy="1039168"/>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24" name="Oval 23">
            <a:extLst>
              <a:ext uri="{FF2B5EF4-FFF2-40B4-BE49-F238E27FC236}">
                <a16:creationId xmlns:a16="http://schemas.microsoft.com/office/drawing/2014/main" id="{D6C5EEEF-AD84-4816-9DD6-C788735F03D5}"/>
              </a:ext>
            </a:extLst>
          </p:cNvPr>
          <p:cNvSpPr/>
          <p:nvPr/>
        </p:nvSpPr>
        <p:spPr bwMode="ltGray">
          <a:xfrm>
            <a:off x="5257130" y="2340471"/>
            <a:ext cx="550985" cy="90010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Tree>
    <p:extLst>
      <p:ext uri="{BB962C8B-B14F-4D97-AF65-F5344CB8AC3E}">
        <p14:creationId xmlns:p14="http://schemas.microsoft.com/office/powerpoint/2010/main" val="28997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P spid="18" grpId="0" animBg="1"/>
      <p:bldP spid="20" grpId="0" animBg="1"/>
      <p:bldP spid="22" grpId="0"/>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What do the users look like? Univariate statistics</a:t>
            </a:r>
            <a:endParaRPr lang="en-US" sz="2646" kern="0" dirty="0"/>
          </a:p>
        </p:txBody>
      </p:sp>
      <p:graphicFrame>
        <p:nvGraphicFramePr>
          <p:cNvPr id="2" name="Table 1">
            <a:extLst>
              <a:ext uri="{FF2B5EF4-FFF2-40B4-BE49-F238E27FC236}">
                <a16:creationId xmlns:a16="http://schemas.microsoft.com/office/drawing/2014/main" id="{8BBD0A96-E66E-4442-AF4F-AC2F8665ECB2}"/>
              </a:ext>
            </a:extLst>
          </p:cNvPr>
          <p:cNvGraphicFramePr>
            <a:graphicFrameLocks noGrp="1"/>
          </p:cNvGraphicFramePr>
          <p:nvPr>
            <p:extLst>
              <p:ext uri="{D42A27DB-BD31-4B8C-83A1-F6EECF244321}">
                <p14:modId xmlns:p14="http://schemas.microsoft.com/office/powerpoint/2010/main" val="3562790704"/>
              </p:ext>
            </p:extLst>
          </p:nvPr>
        </p:nvGraphicFramePr>
        <p:xfrm>
          <a:off x="373856" y="1764407"/>
          <a:ext cx="9334499" cy="2579370"/>
        </p:xfrm>
        <a:graphic>
          <a:graphicData uri="http://schemas.openxmlformats.org/drawingml/2006/table">
            <a:tbl>
              <a:tblPr>
                <a:tableStyleId>{5C22544A-7EE6-4342-B048-85BDC9FD1C3A}</a:tableStyleId>
              </a:tblPr>
              <a:tblGrid>
                <a:gridCol w="2907311">
                  <a:extLst>
                    <a:ext uri="{9D8B030D-6E8A-4147-A177-3AD203B41FA5}">
                      <a16:colId xmlns:a16="http://schemas.microsoft.com/office/drawing/2014/main" val="3800126266"/>
                    </a:ext>
                  </a:extLst>
                </a:gridCol>
                <a:gridCol w="961698">
                  <a:extLst>
                    <a:ext uri="{9D8B030D-6E8A-4147-A177-3AD203B41FA5}">
                      <a16:colId xmlns:a16="http://schemas.microsoft.com/office/drawing/2014/main" val="4212002548"/>
                    </a:ext>
                  </a:extLst>
                </a:gridCol>
                <a:gridCol w="866480">
                  <a:extLst>
                    <a:ext uri="{9D8B030D-6E8A-4147-A177-3AD203B41FA5}">
                      <a16:colId xmlns:a16="http://schemas.microsoft.com/office/drawing/2014/main" val="1048128769"/>
                    </a:ext>
                  </a:extLst>
                </a:gridCol>
                <a:gridCol w="76174">
                  <a:extLst>
                    <a:ext uri="{9D8B030D-6E8A-4147-A177-3AD203B41FA5}">
                      <a16:colId xmlns:a16="http://schemas.microsoft.com/office/drawing/2014/main" val="1440017064"/>
                    </a:ext>
                  </a:extLst>
                </a:gridCol>
                <a:gridCol w="885524">
                  <a:extLst>
                    <a:ext uri="{9D8B030D-6E8A-4147-A177-3AD203B41FA5}">
                      <a16:colId xmlns:a16="http://schemas.microsoft.com/office/drawing/2014/main" val="241477819"/>
                    </a:ext>
                  </a:extLst>
                </a:gridCol>
                <a:gridCol w="952176">
                  <a:extLst>
                    <a:ext uri="{9D8B030D-6E8A-4147-A177-3AD203B41FA5}">
                      <a16:colId xmlns:a16="http://schemas.microsoft.com/office/drawing/2014/main" val="627269683"/>
                    </a:ext>
                  </a:extLst>
                </a:gridCol>
                <a:gridCol w="76174">
                  <a:extLst>
                    <a:ext uri="{9D8B030D-6E8A-4147-A177-3AD203B41FA5}">
                      <a16:colId xmlns:a16="http://schemas.microsoft.com/office/drawing/2014/main" val="3713833307"/>
                    </a:ext>
                  </a:extLst>
                </a:gridCol>
                <a:gridCol w="866480">
                  <a:extLst>
                    <a:ext uri="{9D8B030D-6E8A-4147-A177-3AD203B41FA5}">
                      <a16:colId xmlns:a16="http://schemas.microsoft.com/office/drawing/2014/main" val="2035467517"/>
                    </a:ext>
                  </a:extLst>
                </a:gridCol>
                <a:gridCol w="837915">
                  <a:extLst>
                    <a:ext uri="{9D8B030D-6E8A-4147-A177-3AD203B41FA5}">
                      <a16:colId xmlns:a16="http://schemas.microsoft.com/office/drawing/2014/main" val="1503791437"/>
                    </a:ext>
                  </a:extLst>
                </a:gridCol>
                <a:gridCol w="104739">
                  <a:extLst>
                    <a:ext uri="{9D8B030D-6E8A-4147-A177-3AD203B41FA5}">
                      <a16:colId xmlns:a16="http://schemas.microsoft.com/office/drawing/2014/main" val="450652401"/>
                    </a:ext>
                  </a:extLst>
                </a:gridCol>
                <a:gridCol w="799828">
                  <a:extLst>
                    <a:ext uri="{9D8B030D-6E8A-4147-A177-3AD203B41FA5}">
                      <a16:colId xmlns:a16="http://schemas.microsoft.com/office/drawing/2014/main" val="2230977443"/>
                    </a:ext>
                  </a:extLst>
                </a:gridCol>
              </a:tblGrid>
              <a:tr h="203200">
                <a:tc>
                  <a:txBody>
                    <a:bodyPr/>
                    <a:lstStyle/>
                    <a:p>
                      <a:pPr algn="ctr" fontAlgn="b"/>
                      <a:r>
                        <a:rPr lang="en-GB" sz="1200" u="none" strike="noStrike" dirty="0">
                          <a:effectLst/>
                          <a:latin typeface="Calibri" panose="020F0502020204030204" pitchFamily="34" charset="0"/>
                          <a:cs typeface="Calibri" panose="020F0502020204030204" pitchFamily="34" charset="0"/>
                        </a:rPr>
                        <a:t> </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gridSpan="2">
                  <a:txBody>
                    <a:bodyPr/>
                    <a:lstStyle/>
                    <a:p>
                      <a:pPr algn="ctr" fontAlgn="b"/>
                      <a:r>
                        <a:rPr lang="en-GB" sz="1200" u="none" strike="noStrike" dirty="0">
                          <a:effectLst/>
                          <a:latin typeface="Calibri" panose="020F0502020204030204" pitchFamily="34" charset="0"/>
                          <a:cs typeface="Calibri" panose="020F0502020204030204" pitchFamily="34" charset="0"/>
                        </a:rPr>
                        <a:t>Entire sample</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hMerge="1">
                  <a:txBody>
                    <a:bodyPr/>
                    <a:lstStyle/>
                    <a:p>
                      <a:endParaRPr lang="en-US"/>
                    </a:p>
                  </a:txBody>
                  <a:tcPr/>
                </a:tc>
                <a:tc>
                  <a:txBody>
                    <a:bodyPr/>
                    <a:lstStyle/>
                    <a:p>
                      <a:pPr algn="ctr" fontAlgn="b"/>
                      <a:r>
                        <a:rPr lang="en-GB" sz="1200" u="none" strike="noStrike">
                          <a:effectLst/>
                          <a:latin typeface="Calibri" panose="020F0502020204030204" pitchFamily="34" charset="0"/>
                          <a:cs typeface="Calibri" panose="020F0502020204030204" pitchFamily="34" charset="0"/>
                        </a:rPr>
                        <a:t> </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gridSpan="2">
                  <a:txBody>
                    <a:bodyPr/>
                    <a:lstStyle/>
                    <a:p>
                      <a:pPr algn="ctr" fontAlgn="b"/>
                      <a:r>
                        <a:rPr lang="en-GB" sz="1200" u="none" strike="noStrike">
                          <a:effectLst/>
                          <a:latin typeface="Calibri" panose="020F0502020204030204" pitchFamily="34" charset="0"/>
                          <a:cs typeface="Calibri" panose="020F0502020204030204" pitchFamily="34" charset="0"/>
                        </a:rPr>
                        <a:t>Male Users</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hMerge="1">
                  <a:txBody>
                    <a:bodyPr/>
                    <a:lstStyle/>
                    <a:p>
                      <a:endParaRPr lang="en-US"/>
                    </a:p>
                  </a:txBody>
                  <a:tcPr/>
                </a:tc>
                <a:tc>
                  <a:txBody>
                    <a:bodyPr/>
                    <a:lstStyle/>
                    <a:p>
                      <a:pPr algn="ctr" fontAlgn="b"/>
                      <a:r>
                        <a:rPr lang="en-GB" sz="1200" u="none" strike="noStrike">
                          <a:effectLst/>
                          <a:latin typeface="Calibri" panose="020F0502020204030204" pitchFamily="34" charset="0"/>
                          <a:cs typeface="Calibri" panose="020F0502020204030204" pitchFamily="34" charset="0"/>
                        </a:rPr>
                        <a:t> </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gridSpan="2">
                  <a:txBody>
                    <a:bodyPr/>
                    <a:lstStyle/>
                    <a:p>
                      <a:pPr algn="ctr" fontAlgn="b"/>
                      <a:r>
                        <a:rPr lang="en-GB" sz="1200" u="none" strike="noStrike">
                          <a:effectLst/>
                          <a:latin typeface="Calibri" panose="020F0502020204030204" pitchFamily="34" charset="0"/>
                          <a:cs typeface="Calibri" panose="020F0502020204030204" pitchFamily="34" charset="0"/>
                        </a:rPr>
                        <a:t>Female Users</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hMerge="1">
                  <a:txBody>
                    <a:bodyPr/>
                    <a:lstStyle/>
                    <a:p>
                      <a:endParaRPr lang="en-US"/>
                    </a:p>
                  </a:txBody>
                  <a:tcPr/>
                </a:tc>
                <a:tc>
                  <a:txBody>
                    <a:bodyPr/>
                    <a:lstStyle/>
                    <a:p>
                      <a:pPr algn="l" fontAlgn="b"/>
                      <a:r>
                        <a:rPr lang="en-GB" sz="1200" u="none" strike="noStrike">
                          <a:effectLst/>
                          <a:latin typeface="Calibri" panose="020F0502020204030204" pitchFamily="34" charset="0"/>
                          <a:cs typeface="Calibri" panose="020F0502020204030204" pitchFamily="34" charset="0"/>
                        </a:rPr>
                        <a:t>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rowSpan="2">
                  <a:txBody>
                    <a:bodyPr/>
                    <a:lstStyle/>
                    <a:p>
                      <a:pPr algn="ctr" fontAlgn="b"/>
                      <a:r>
                        <a:rPr lang="en-GB" sz="1200" u="none" strike="noStrike" dirty="0">
                          <a:effectLst/>
                          <a:latin typeface="Calibri" panose="020F0502020204030204" pitchFamily="34" charset="0"/>
                          <a:cs typeface="Calibri" panose="020F0502020204030204" pitchFamily="34" charset="0"/>
                        </a:rPr>
                        <a:t>Two Sample T-test</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extLst>
                  <a:ext uri="{0D108BD9-81ED-4DB2-BD59-A6C34878D82A}">
                    <a16:rowId xmlns:a16="http://schemas.microsoft.com/office/drawing/2014/main" val="3598760380"/>
                  </a:ext>
                </a:extLst>
              </a:tr>
              <a:tr h="203200">
                <a:tc>
                  <a:txBody>
                    <a:bodyPr/>
                    <a:lstStyle/>
                    <a:p>
                      <a:pPr algn="ctr" fontAlgn="b"/>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gridSpan="2">
                  <a:txBody>
                    <a:bodyPr/>
                    <a:lstStyle/>
                    <a:p>
                      <a:pPr algn="ctr" fontAlgn="b"/>
                      <a:r>
                        <a:rPr lang="en-GB" sz="1200" u="none" strike="noStrike" dirty="0">
                          <a:effectLst/>
                          <a:latin typeface="Calibri" panose="020F0502020204030204" pitchFamily="34" charset="0"/>
                          <a:cs typeface="Calibri" panose="020F0502020204030204" pitchFamily="34" charset="0"/>
                        </a:rPr>
                        <a:t>N (User-Months) = 2,345,875</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hMerge="1">
                  <a:txBody>
                    <a:bodyPr/>
                    <a:lstStyle/>
                    <a:p>
                      <a:endParaRPr lang="en-US"/>
                    </a:p>
                  </a:txBody>
                  <a:tcPr/>
                </a:tc>
                <a:tc>
                  <a:txBody>
                    <a:bodyPr/>
                    <a:lstStyle/>
                    <a:p>
                      <a:pPr algn="ctr" fontAlgn="b"/>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gridSpan="2">
                  <a:txBody>
                    <a:bodyPr/>
                    <a:lstStyle/>
                    <a:p>
                      <a:pPr algn="ctr" fontAlgn="b"/>
                      <a:r>
                        <a:rPr lang="en-GB" sz="1200" u="none" strike="noStrike" dirty="0">
                          <a:effectLst/>
                          <a:latin typeface="Calibri" panose="020F0502020204030204" pitchFamily="34" charset="0"/>
                          <a:cs typeface="Calibri" panose="020F0502020204030204" pitchFamily="34" charset="0"/>
                        </a:rPr>
                        <a:t>N (User-Months) = 2,090,157</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hMerge="1">
                  <a:txBody>
                    <a:bodyPr/>
                    <a:lstStyle/>
                    <a:p>
                      <a:endParaRPr lang="en-US"/>
                    </a:p>
                  </a:txBody>
                  <a:tcPr/>
                </a:tc>
                <a:tc>
                  <a:txBody>
                    <a:bodyPr/>
                    <a:lstStyle/>
                    <a:p>
                      <a:pPr algn="ctr" fontAlgn="b"/>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gridSpan="2">
                  <a:txBody>
                    <a:bodyPr/>
                    <a:lstStyle/>
                    <a:p>
                      <a:pPr algn="ctr" fontAlgn="b"/>
                      <a:r>
                        <a:rPr lang="en-GB" sz="1200" u="none" strike="noStrike" dirty="0">
                          <a:effectLst/>
                          <a:latin typeface="Calibri" panose="020F0502020204030204" pitchFamily="34" charset="0"/>
                          <a:cs typeface="Calibri" panose="020F0502020204030204" pitchFamily="34" charset="0"/>
                        </a:rPr>
                        <a:t>N (User-Months) = 255,718</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h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vMerge="1">
                  <a:txBody>
                    <a:bodyPr/>
                    <a:lstStyle/>
                    <a:p>
                      <a:endParaRPr lang="en-US"/>
                    </a:p>
                  </a:txBody>
                  <a:tcPr/>
                </a:tc>
                <a:extLst>
                  <a:ext uri="{0D108BD9-81ED-4DB2-BD59-A6C34878D82A}">
                    <a16:rowId xmlns:a16="http://schemas.microsoft.com/office/drawing/2014/main" val="3292490072"/>
                  </a:ext>
                </a:extLst>
              </a:tr>
              <a:tr h="203200">
                <a:tc>
                  <a:txBody>
                    <a:bodyPr/>
                    <a:lstStyle/>
                    <a:p>
                      <a:pPr algn="ctr" fontAlgn="b"/>
                      <a:r>
                        <a:rPr lang="en-GB" sz="1200" u="none" strike="noStrike" dirty="0">
                          <a:effectLst/>
                          <a:latin typeface="Calibri" panose="020F0502020204030204" pitchFamily="34" charset="0"/>
                          <a:cs typeface="Calibri" panose="020F0502020204030204" pitchFamily="34" charset="0"/>
                        </a:rPr>
                        <a:t>Variable</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Mean</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Std. Dev.</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Mean</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Std. Dev.</a:t>
                      </a:r>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Mean</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Std. Dev.</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p-value</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extLst>
                  <a:ext uri="{0D108BD9-81ED-4DB2-BD59-A6C34878D82A}">
                    <a16:rowId xmlns:a16="http://schemas.microsoft.com/office/drawing/2014/main" val="3750726655"/>
                  </a:ext>
                </a:extLst>
              </a:tr>
              <a:tr h="203200">
                <a:tc>
                  <a:txBody>
                    <a:bodyPr/>
                    <a:lstStyle/>
                    <a:p>
                      <a:pPr algn="ctr"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829152065"/>
                  </a:ext>
                </a:extLst>
              </a:tr>
              <a:tr h="203200">
                <a:tc>
                  <a:txBody>
                    <a:bodyPr/>
                    <a:lstStyle/>
                    <a:p>
                      <a:pPr algn="l" fontAlgn="b"/>
                      <a:r>
                        <a:rPr lang="en-GB" sz="1200" u="none" strike="noStrike" dirty="0">
                          <a:effectLst/>
                          <a:latin typeface="Calibri" panose="020F0502020204030204" pitchFamily="34" charset="0"/>
                          <a:cs typeface="Calibri" panose="020F0502020204030204" pitchFamily="34" charset="0"/>
                        </a:rPr>
                        <a:t>Fund Amount</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5,893.31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24,928.60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5,963.80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25,308.92</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5,317.15</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21,561.50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0.00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010936294"/>
                  </a:ext>
                </a:extLst>
              </a:tr>
              <a:tr h="203200">
                <a:tc>
                  <a:txBody>
                    <a:bodyPr/>
                    <a:lstStyle/>
                    <a:p>
                      <a:pPr algn="l" fontAlgn="b"/>
                      <a:r>
                        <a:rPr lang="en-GB" sz="1200" u="none" strike="noStrike" dirty="0">
                          <a:effectLst/>
                          <a:latin typeface="Calibri" panose="020F0502020204030204" pitchFamily="34" charset="0"/>
                          <a:cs typeface="Calibri" panose="020F0502020204030204" pitchFamily="34" charset="0"/>
                        </a:rPr>
                        <a:t>Fund Flow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0.67</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10.66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0.69</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10.83</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0.51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9.13</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0.00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04769279"/>
                  </a:ext>
                </a:extLst>
              </a:tr>
              <a:tr h="203200">
                <a:tc>
                  <a:txBody>
                    <a:bodyPr/>
                    <a:lstStyle/>
                    <a:p>
                      <a:pPr algn="l" fontAlgn="b"/>
                      <a:r>
                        <a:rPr lang="en-GB" sz="1200" u="none" strike="noStrike" dirty="0">
                          <a:effectLst/>
                          <a:latin typeface="Calibri" panose="020F0502020204030204" pitchFamily="34" charset="0"/>
                          <a:cs typeface="Calibri" panose="020F0502020204030204" pitchFamily="34" charset="0"/>
                        </a:rPr>
                        <a:t>User Monthly Capital Gain/Loss (CNY)</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-3.94</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1,546.76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-4.01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1,575.02</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-3.36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1,292.82</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0.84</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335203965"/>
                  </a:ext>
                </a:extLst>
              </a:tr>
              <a:tr h="203200">
                <a:tc>
                  <a:txBody>
                    <a:bodyPr/>
                    <a:lstStyle/>
                    <a:p>
                      <a:pPr algn="l" fontAlgn="b"/>
                      <a:r>
                        <a:rPr lang="en-GB" sz="1200" u="none" strike="noStrike" dirty="0">
                          <a:effectLst/>
                          <a:latin typeface="Calibri" panose="020F0502020204030204" pitchFamily="34" charset="0"/>
                          <a:cs typeface="Calibri" panose="020F0502020204030204" pitchFamily="34" charset="0"/>
                        </a:rPr>
                        <a:t>User Monthly Spending Amount (thousands CNY)</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5.30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20.07</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5.31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20.39</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5.27</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17.20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0.33</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786467287"/>
                  </a:ext>
                </a:extLst>
              </a:tr>
              <a:tr h="203200">
                <a:tc>
                  <a:txBody>
                    <a:bodyPr/>
                    <a:lstStyle/>
                    <a:p>
                      <a:pPr algn="l" fontAlgn="b"/>
                      <a:r>
                        <a:rPr lang="en-GB" sz="1200" u="none" strike="noStrike" dirty="0">
                          <a:effectLst/>
                          <a:latin typeface="Calibri" panose="020F0502020204030204" pitchFamily="34" charset="0"/>
                          <a:cs typeface="Calibri" panose="020F0502020204030204" pitchFamily="34" charset="0"/>
                        </a:rPr>
                        <a:t>User Age</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32.40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8.31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32.41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8.32</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32.36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8.22</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0.01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763320668"/>
                  </a:ext>
                </a:extLst>
              </a:tr>
              <a:tr h="203200">
                <a:tc>
                  <a:txBody>
                    <a:bodyPr/>
                    <a:lstStyle/>
                    <a:p>
                      <a:pPr algn="l" fontAlgn="b"/>
                      <a:r>
                        <a:rPr lang="en-GB" sz="1200" u="none" strike="noStrike" dirty="0">
                          <a:effectLst/>
                          <a:latin typeface="Calibri" panose="020F0502020204030204" pitchFamily="34" charset="0"/>
                          <a:cs typeface="Calibri" panose="020F0502020204030204" pitchFamily="34" charset="0"/>
                        </a:rPr>
                        <a:t>User City Size</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2.43</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1.25</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2.43</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1.25</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2.44</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1.26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0.00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515544545"/>
                  </a:ext>
                </a:extLst>
              </a:tr>
              <a:tr h="203200">
                <a:tc>
                  <a:txBody>
                    <a:bodyPr/>
                    <a:lstStyle/>
                    <a:p>
                      <a:pPr algn="l" fontAlgn="b"/>
                      <a:r>
                        <a:rPr lang="en-GB" sz="1200" u="none" strike="noStrike" dirty="0">
                          <a:effectLst/>
                          <a:latin typeface="Calibri" panose="020F0502020204030204" pitchFamily="34" charset="0"/>
                          <a:cs typeface="Calibri" panose="020F0502020204030204" pitchFamily="34" charset="0"/>
                        </a:rPr>
                        <a:t>User Risk Tolerance</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accent2"/>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3.16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1.06</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3.16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1.06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3.19</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1.06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0.00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25212844"/>
                  </a:ext>
                </a:extLst>
              </a:tr>
            </a:tbl>
          </a:graphicData>
        </a:graphic>
      </p:graphicFrame>
      <p:sp>
        <p:nvSpPr>
          <p:cNvPr id="9" name="Oval 8">
            <a:extLst>
              <a:ext uri="{FF2B5EF4-FFF2-40B4-BE49-F238E27FC236}">
                <a16:creationId xmlns:a16="http://schemas.microsoft.com/office/drawing/2014/main" id="{5F76652F-1CCF-B841-BDED-15F550E9B023}"/>
              </a:ext>
            </a:extLst>
          </p:cNvPr>
          <p:cNvSpPr/>
          <p:nvPr/>
        </p:nvSpPr>
        <p:spPr bwMode="ltGray">
          <a:xfrm>
            <a:off x="5293134" y="2628502"/>
            <a:ext cx="648072" cy="58901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10" name="Straight Arrow Connector 9">
            <a:extLst>
              <a:ext uri="{FF2B5EF4-FFF2-40B4-BE49-F238E27FC236}">
                <a16:creationId xmlns:a16="http://schemas.microsoft.com/office/drawing/2014/main" id="{A7CC1A08-6C94-1240-B939-6648F96C8192}"/>
              </a:ext>
            </a:extLst>
          </p:cNvPr>
          <p:cNvCxnSpPr>
            <a:cxnSpLocks/>
          </p:cNvCxnSpPr>
          <p:nvPr/>
        </p:nvCxnSpPr>
        <p:spPr>
          <a:xfrm flipV="1">
            <a:off x="4933094" y="3217517"/>
            <a:ext cx="720080" cy="175124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EFD823C-E9DF-8F43-873A-55B396E82AB1}"/>
              </a:ext>
            </a:extLst>
          </p:cNvPr>
          <p:cNvSpPr txBox="1"/>
          <p:nvPr/>
        </p:nvSpPr>
        <p:spPr>
          <a:xfrm>
            <a:off x="4116594" y="4977683"/>
            <a:ext cx="1440160" cy="603717"/>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Male investors save</a:t>
            </a:r>
          </a:p>
          <a:p>
            <a:r>
              <a:rPr lang="en-US" sz="1400" dirty="0">
                <a:solidFill>
                  <a:srgbClr val="C00000"/>
                </a:solidFill>
                <a:latin typeface="Calibri" panose="020F0502020204030204" pitchFamily="34" charset="0"/>
                <a:cs typeface="Calibri" panose="020F0502020204030204" pitchFamily="34" charset="0"/>
              </a:rPr>
              <a:t>more than female investors.</a:t>
            </a:r>
          </a:p>
        </p:txBody>
      </p:sp>
      <p:sp>
        <p:nvSpPr>
          <p:cNvPr id="12" name="Oval 11">
            <a:extLst>
              <a:ext uri="{FF2B5EF4-FFF2-40B4-BE49-F238E27FC236}">
                <a16:creationId xmlns:a16="http://schemas.microsoft.com/office/drawing/2014/main" id="{0179344C-C45D-8C44-BE24-97263B1E688E}"/>
              </a:ext>
            </a:extLst>
          </p:cNvPr>
          <p:cNvSpPr/>
          <p:nvPr/>
        </p:nvSpPr>
        <p:spPr bwMode="ltGray">
          <a:xfrm>
            <a:off x="7309358" y="4080622"/>
            <a:ext cx="444936" cy="40439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13" name="Straight Arrow Connector 12">
            <a:extLst>
              <a:ext uri="{FF2B5EF4-FFF2-40B4-BE49-F238E27FC236}">
                <a16:creationId xmlns:a16="http://schemas.microsoft.com/office/drawing/2014/main" id="{18721050-7EAB-BD4A-95B7-4F69FBF79A7F}"/>
              </a:ext>
            </a:extLst>
          </p:cNvPr>
          <p:cNvCxnSpPr>
            <a:cxnSpLocks/>
          </p:cNvCxnSpPr>
          <p:nvPr/>
        </p:nvCxnSpPr>
        <p:spPr>
          <a:xfrm flipV="1">
            <a:off x="7511451" y="4485012"/>
            <a:ext cx="0" cy="121832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D7D8988-580A-B346-867C-E80D5D563174}"/>
              </a:ext>
            </a:extLst>
          </p:cNvPr>
          <p:cNvSpPr txBox="1"/>
          <p:nvPr/>
        </p:nvSpPr>
        <p:spPr>
          <a:xfrm>
            <a:off x="6791371" y="5688922"/>
            <a:ext cx="1440160" cy="603717"/>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Female investors are more risk tolerant (less risk averse).</a:t>
            </a:r>
          </a:p>
        </p:txBody>
      </p:sp>
      <p:sp>
        <p:nvSpPr>
          <p:cNvPr id="14" name="Oval 13">
            <a:extLst>
              <a:ext uri="{FF2B5EF4-FFF2-40B4-BE49-F238E27FC236}">
                <a16:creationId xmlns:a16="http://schemas.microsoft.com/office/drawing/2014/main" id="{786A71BD-43C9-4156-B780-8DE48D087FE9}"/>
              </a:ext>
            </a:extLst>
          </p:cNvPr>
          <p:cNvSpPr/>
          <p:nvPr/>
        </p:nvSpPr>
        <p:spPr bwMode="ltGray">
          <a:xfrm>
            <a:off x="5410331" y="4093140"/>
            <a:ext cx="444936" cy="40439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15" name="Oval 14">
            <a:extLst>
              <a:ext uri="{FF2B5EF4-FFF2-40B4-BE49-F238E27FC236}">
                <a16:creationId xmlns:a16="http://schemas.microsoft.com/office/drawing/2014/main" id="{5A4CF366-C649-4318-B8E1-A13738EEEFAF}"/>
              </a:ext>
            </a:extLst>
          </p:cNvPr>
          <p:cNvSpPr/>
          <p:nvPr/>
        </p:nvSpPr>
        <p:spPr bwMode="ltGray">
          <a:xfrm>
            <a:off x="7212712" y="2664507"/>
            <a:ext cx="648072" cy="58901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Tree>
    <p:extLst>
      <p:ext uri="{BB962C8B-B14F-4D97-AF65-F5344CB8AC3E}">
        <p14:creationId xmlns:p14="http://schemas.microsoft.com/office/powerpoint/2010/main" val="21360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6"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0" y="527395"/>
            <a:ext cx="8893003"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Is there a fund flow-performance relation in China?</a:t>
            </a:r>
            <a:endParaRPr lang="en-US" sz="2646" kern="0" dirty="0"/>
          </a:p>
        </p:txBody>
      </p:sp>
      <p:graphicFrame>
        <p:nvGraphicFramePr>
          <p:cNvPr id="2" name="Table 1">
            <a:extLst>
              <a:ext uri="{FF2B5EF4-FFF2-40B4-BE49-F238E27FC236}">
                <a16:creationId xmlns:a16="http://schemas.microsoft.com/office/drawing/2014/main" id="{B43716BA-AD5B-C448-99EE-E4E6866E5AD2}"/>
              </a:ext>
            </a:extLst>
          </p:cNvPr>
          <p:cNvGraphicFramePr>
            <a:graphicFrameLocks noGrp="1"/>
          </p:cNvGraphicFramePr>
          <p:nvPr>
            <p:extLst>
              <p:ext uri="{D42A27DB-BD31-4B8C-83A1-F6EECF244321}">
                <p14:modId xmlns:p14="http://schemas.microsoft.com/office/powerpoint/2010/main" val="2405967438"/>
              </p:ext>
            </p:extLst>
          </p:nvPr>
        </p:nvGraphicFramePr>
        <p:xfrm>
          <a:off x="720626" y="1265042"/>
          <a:ext cx="6810976" cy="6214800"/>
        </p:xfrm>
        <a:graphic>
          <a:graphicData uri="http://schemas.openxmlformats.org/drawingml/2006/table">
            <a:tbl>
              <a:tblPr>
                <a:tableStyleId>{5C22544A-7EE6-4342-B048-85BDC9FD1C3A}</a:tableStyleId>
              </a:tblPr>
              <a:tblGrid>
                <a:gridCol w="2565447">
                  <a:extLst>
                    <a:ext uri="{9D8B030D-6E8A-4147-A177-3AD203B41FA5}">
                      <a16:colId xmlns:a16="http://schemas.microsoft.com/office/drawing/2014/main" val="180599413"/>
                    </a:ext>
                  </a:extLst>
                </a:gridCol>
                <a:gridCol w="846084">
                  <a:extLst>
                    <a:ext uri="{9D8B030D-6E8A-4147-A177-3AD203B41FA5}">
                      <a16:colId xmlns:a16="http://schemas.microsoft.com/office/drawing/2014/main" val="2288364422"/>
                    </a:ext>
                  </a:extLst>
                </a:gridCol>
                <a:gridCol w="861193">
                  <a:extLst>
                    <a:ext uri="{9D8B030D-6E8A-4147-A177-3AD203B41FA5}">
                      <a16:colId xmlns:a16="http://schemas.microsoft.com/office/drawing/2014/main" val="2900281452"/>
                    </a:ext>
                  </a:extLst>
                </a:gridCol>
                <a:gridCol w="846084">
                  <a:extLst>
                    <a:ext uri="{9D8B030D-6E8A-4147-A177-3AD203B41FA5}">
                      <a16:colId xmlns:a16="http://schemas.microsoft.com/office/drawing/2014/main" val="3267176301"/>
                    </a:ext>
                  </a:extLst>
                </a:gridCol>
                <a:gridCol w="846084">
                  <a:extLst>
                    <a:ext uri="{9D8B030D-6E8A-4147-A177-3AD203B41FA5}">
                      <a16:colId xmlns:a16="http://schemas.microsoft.com/office/drawing/2014/main" val="2569632678"/>
                    </a:ext>
                  </a:extLst>
                </a:gridCol>
                <a:gridCol w="846084">
                  <a:extLst>
                    <a:ext uri="{9D8B030D-6E8A-4147-A177-3AD203B41FA5}">
                      <a16:colId xmlns:a16="http://schemas.microsoft.com/office/drawing/2014/main" val="470101018"/>
                    </a:ext>
                  </a:extLst>
                </a:gridCol>
              </a:tblGrid>
              <a:tr h="561310">
                <a:tc>
                  <a:txBody>
                    <a:bodyPr/>
                    <a:lstStyle/>
                    <a:p>
                      <a:pPr algn="l" fontAlgn="b"/>
                      <a:r>
                        <a:rPr lang="en-GB" sz="1050" u="none" strike="noStrike" dirty="0">
                          <a:effectLst/>
                          <a:latin typeface="Calibri" panose="020F0502020204030204" pitchFamily="34" charset="0"/>
                          <a:cs typeface="Calibri" panose="020F0502020204030204" pitchFamily="34" charset="0"/>
                        </a:rPr>
                        <a:t>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gridSpan="5">
                  <a:txBody>
                    <a:bodyPr/>
                    <a:lstStyle/>
                    <a:p>
                      <a:pPr algn="ctr" fontAlgn="b"/>
                      <a:r>
                        <a:rPr lang="en-GB" sz="1050" u="none" strike="noStrike" dirty="0">
                          <a:effectLst/>
                          <a:latin typeface="Calibri" panose="020F0502020204030204" pitchFamily="34" charset="0"/>
                          <a:cs typeface="Calibri" panose="020F0502020204030204" pitchFamily="34" charset="0"/>
                        </a:rPr>
                        <a:t>Lagged alternative performance measures</a:t>
                      </a:r>
                      <a:br>
                        <a:rPr lang="en-GB" sz="1050" u="none" strike="noStrike" dirty="0">
                          <a:effectLst/>
                          <a:latin typeface="Calibri" panose="020F0502020204030204" pitchFamily="34" charset="0"/>
                          <a:cs typeface="Calibri" panose="020F0502020204030204" pitchFamily="34" charset="0"/>
                        </a:rPr>
                      </a:br>
                      <a:r>
                        <a:rPr lang="en-GB" sz="1050" u="none" strike="noStrike" dirty="0">
                          <a:effectLst/>
                          <a:latin typeface="Calibri" panose="020F0502020204030204" pitchFamily="34" charset="0"/>
                          <a:cs typeface="Calibri" panose="020F0502020204030204" pitchFamily="34" charset="0"/>
                        </a:rPr>
                        <a:t>(Independent Variables)</a:t>
                      </a:r>
                      <a:br>
                        <a:rPr lang="en-GB" sz="1050" u="none" strike="noStrike" dirty="0">
                          <a:effectLst/>
                          <a:latin typeface="Calibri" panose="020F0502020204030204" pitchFamily="34" charset="0"/>
                          <a:cs typeface="Calibri" panose="020F0502020204030204" pitchFamily="34" charset="0"/>
                        </a:rPr>
                      </a:br>
                      <a:r>
                        <a:rPr lang="en-GB" sz="1050" u="none" strike="noStrike" dirty="0">
                          <a:effectLst/>
                          <a:latin typeface="Calibri" panose="020F0502020204030204" pitchFamily="34" charset="0"/>
                          <a:cs typeface="Calibri" panose="020F0502020204030204" pitchFamily="34" charset="0"/>
                        </a:rPr>
                        <a:t>Return ranking over</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90843" marR="90843" marT="45422" marB="45422" anchor="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5792333"/>
                  </a:ext>
                </a:extLst>
              </a:tr>
              <a:tr h="164507">
                <a:tc>
                  <a:txBody>
                    <a:bodyPr/>
                    <a:lstStyle/>
                    <a:p>
                      <a:pPr algn="l" fontAlgn="b"/>
                      <a:endParaRPr lang="en-GB" sz="105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1-month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1-month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3-month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6-month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12-month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extLst>
                  <a:ext uri="{0D108BD9-81ED-4DB2-BD59-A6C34878D82A}">
                    <a16:rowId xmlns:a16="http://schemas.microsoft.com/office/drawing/2014/main" val="3404005255"/>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(5)</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extLst>
                  <a:ext uri="{0D108BD9-81ED-4DB2-BD59-A6C34878D82A}">
                    <a16:rowId xmlns:a16="http://schemas.microsoft.com/office/drawing/2014/main" val="3786715683"/>
                  </a:ext>
                </a:extLst>
              </a:tr>
              <a:tr h="164507">
                <a:tc>
                  <a:txBody>
                    <a:bodyPr/>
                    <a:lstStyle/>
                    <a:p>
                      <a:pPr algn="l" fontAlgn="b"/>
                      <a:r>
                        <a:rPr lang="en-GB" sz="1050" b="1" u="none" strike="noStrike" dirty="0">
                          <a:effectLst/>
                          <a:latin typeface="Calibri" panose="020F0502020204030204" pitchFamily="34" charset="0"/>
                          <a:cs typeface="Calibri" panose="020F0502020204030204" pitchFamily="34" charset="0"/>
                        </a:rPr>
                        <a:t>Fund performance</a:t>
                      </a:r>
                      <a:endParaRPr lang="en-GB" sz="1050" b="1"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1726318251"/>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Fund performance ranking</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0.3562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0.3559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0.4589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0.4881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0.2652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1349235372"/>
                  </a:ext>
                </a:extLst>
              </a:tr>
              <a:tr h="164507">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(0.0251)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(0.0251)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(0.0262)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(0.0286)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(0.0302)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1163136882"/>
                  </a:ext>
                </a:extLst>
              </a:tr>
              <a:tr h="164507">
                <a:tc>
                  <a:txBody>
                    <a:bodyPr/>
                    <a:lstStyle/>
                    <a:p>
                      <a:pPr algn="l" fontAlgn="b"/>
                      <a:r>
                        <a:rPr lang="en-GB" sz="1050" b="1" u="none" strike="noStrike" dirty="0">
                          <a:effectLst/>
                          <a:latin typeface="Calibri" panose="020F0502020204030204" pitchFamily="34" charset="0"/>
                          <a:cs typeface="Calibri" panose="020F0502020204030204" pitchFamily="34" charset="0"/>
                        </a:rPr>
                        <a:t>Managerial characteristics</a:t>
                      </a:r>
                      <a:endParaRPr lang="en-GB" sz="1050" b="1"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721159163"/>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Manager gender (Female)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0.0296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0.0142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-0.0078</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0.0186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3615275214"/>
                  </a:ext>
                </a:extLst>
              </a:tr>
              <a:tr h="164507">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(0.0284)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(0.0284)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(0.0285)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(0.0294)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3784532332"/>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Manager tenure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0.0447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0.0464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0.0443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0.0386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0.0406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2127501618"/>
                  </a:ext>
                </a:extLst>
              </a:tr>
              <a:tr h="164507">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(0.0066)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(0.0070)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(0.0070)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(0.0070)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(0.0071)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4047847087"/>
                  </a:ext>
                </a:extLst>
              </a:tr>
              <a:tr h="164507">
                <a:tc>
                  <a:txBody>
                    <a:bodyPr/>
                    <a:lstStyle/>
                    <a:p>
                      <a:pPr algn="l" fontAlgn="b"/>
                      <a:r>
                        <a:rPr lang="en-GB" sz="1050" b="1" u="none" strike="noStrike" dirty="0">
                          <a:effectLst/>
                          <a:latin typeface="Calibri" panose="020F0502020204030204" pitchFamily="34" charset="0"/>
                          <a:cs typeface="Calibri" panose="020F0502020204030204" pitchFamily="34" charset="0"/>
                        </a:rPr>
                        <a:t>Fund characteristics</a:t>
                      </a:r>
                      <a:endParaRPr lang="en-GB" sz="1050" b="1"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129746500"/>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Fund risk (Previous month)</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0.3588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0.3596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0.3714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0.3567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0.4490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2819599732"/>
                  </a:ext>
                </a:extLst>
              </a:tr>
              <a:tr h="164507">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(0.0314)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(0.0314)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(0.0312)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(0.0314)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(0.0329)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3861438110"/>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Log(Fund age)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0.0245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0.0182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0.0257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0.0388</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0.0355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3193726361"/>
                  </a:ext>
                </a:extLst>
              </a:tr>
              <a:tr h="164507">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(0.0282)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(0.0292)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(0.0292)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(0.0295)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(0.0334)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2005022634"/>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Log(TNA) (previous quarter)</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0.0504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0.0521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0.0530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0.0386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0.0303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1087158957"/>
                  </a:ext>
                </a:extLst>
              </a:tr>
              <a:tr h="164507">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(0.0092)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(0.0092)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(0.0092)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(0.0092)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(0.0095)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3178628307"/>
                  </a:ext>
                </a:extLst>
              </a:tr>
              <a:tr h="239741">
                <a:tc>
                  <a:txBody>
                    <a:bodyPr/>
                    <a:lstStyle/>
                    <a:p>
                      <a:pPr algn="l" fontAlgn="b"/>
                      <a:r>
                        <a:rPr lang="en-GB" sz="1050" u="none" strike="noStrike" dirty="0">
                          <a:effectLst/>
                          <a:latin typeface="Calibri" panose="020F0502020204030204" pitchFamily="34" charset="0"/>
                          <a:cs typeface="Calibri" panose="020F0502020204030204" pitchFamily="34" charset="0"/>
                        </a:rPr>
                        <a:t>Aggregate fund flow (previous quarter)</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-0.0214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-0.0214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-0.0244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-0.0296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0.0133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2007731657"/>
                  </a:ext>
                </a:extLst>
              </a:tr>
              <a:tr h="164507">
                <a:tc>
                  <a:txBody>
                    <a:bodyPr/>
                    <a:lstStyle/>
                    <a:p>
                      <a:pPr algn="l" fontAlgn="b"/>
                      <a:endParaRPr lang="en-GB" sz="1050" b="1"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(0.0038)</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(0.0038)</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(0.0037)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(0.0038)</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(0.0120)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1357469284"/>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Fund sales fee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0.7368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0.7478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0.8423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0.7666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0.8080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4022392159"/>
                  </a:ext>
                </a:extLst>
              </a:tr>
              <a:tr h="164507">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(0.2529)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(0.2529)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(0.2523)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(0.2539)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(0.2689)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4236629654"/>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Fund management fee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-0.1928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-0.1944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-0.1535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-0.1338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-0.1659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3592826612"/>
                  </a:ext>
                </a:extLst>
              </a:tr>
              <a:tr h="164507">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(0.0199)</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(0.0199)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(0.0202)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(0.0202)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(0.0207)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3201031479"/>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Fund transaction fee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-0.0220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-0.0208</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-0.0246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-0.0179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-0.0186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277194831"/>
                  </a:ext>
                </a:extLst>
              </a:tr>
              <a:tr h="164507">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(0.0166)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(0.0167)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(0.0167)</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(0.0167)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(0.0171)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591738516"/>
                  </a:ext>
                </a:extLst>
              </a:tr>
              <a:tr h="164507">
                <a:tc>
                  <a:txBody>
                    <a:bodyPr/>
                    <a:lstStyle/>
                    <a:p>
                      <a:pPr algn="l" fontAlgn="b"/>
                      <a:r>
                        <a:rPr lang="en-GB" sz="1050" b="1" u="none" strike="noStrike" dirty="0">
                          <a:effectLst/>
                          <a:latin typeface="Calibri" panose="020F0502020204030204" pitchFamily="34" charset="0"/>
                          <a:cs typeface="Calibri" panose="020F0502020204030204" pitchFamily="34" charset="0"/>
                        </a:rPr>
                        <a:t>User income</a:t>
                      </a:r>
                      <a:endParaRPr lang="en-GB" sz="1050" b="1"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3491443359"/>
                  </a:ext>
                </a:extLst>
              </a:tr>
              <a:tr h="239741">
                <a:tc>
                  <a:txBody>
                    <a:bodyPr/>
                    <a:lstStyle/>
                    <a:p>
                      <a:pPr algn="l" fontAlgn="b"/>
                      <a:r>
                        <a:rPr lang="en-GB" sz="1050" u="none" strike="noStrike" dirty="0">
                          <a:effectLst/>
                          <a:latin typeface="Calibri" panose="020F0502020204030204" pitchFamily="34" charset="0"/>
                          <a:cs typeface="Calibri" panose="020F0502020204030204" pitchFamily="34" charset="0"/>
                        </a:rPr>
                        <a:t>Rolling average spending in prior 6 months</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0.0027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0.0027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0.0027</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0.0026</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0.0028</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1400808305"/>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   (thousands CNY)</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(0.0030)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(0.0030)</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(0.0030)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(0.0030)</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(0.0031)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3384528240"/>
                  </a:ext>
                </a:extLst>
              </a:tr>
              <a:tr h="239741">
                <a:tc>
                  <a:txBody>
                    <a:bodyPr/>
                    <a:lstStyle/>
                    <a:p>
                      <a:pPr algn="l" fontAlgn="b"/>
                      <a:r>
                        <a:rPr lang="en-GB" sz="1050" u="none" strike="noStrike" dirty="0">
                          <a:effectLst/>
                          <a:latin typeface="Calibri" panose="020F0502020204030204" pitchFamily="34" charset="0"/>
                          <a:cs typeface="Calibri" panose="020F0502020204030204" pitchFamily="34" charset="0"/>
                        </a:rPr>
                        <a:t>Std dev of rolling spending levels in prior 6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-0.0024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-0.0024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-0.0024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-0.0024</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-0.0024</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2694316017"/>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  months (thousands CNY)</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(0.0020)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(0.0020)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(0.0020)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(0.0020)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(0.0021)</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4216811917"/>
                  </a:ext>
                </a:extLst>
              </a:tr>
              <a:tr h="239741">
                <a:tc>
                  <a:txBody>
                    <a:bodyPr/>
                    <a:lstStyle/>
                    <a:p>
                      <a:pPr algn="l" fontAlgn="b"/>
                      <a:r>
                        <a:rPr lang="en-GB" sz="1050" u="none" strike="noStrike" dirty="0">
                          <a:effectLst/>
                          <a:latin typeface="Calibri" panose="020F0502020204030204" pitchFamily="34" charset="0"/>
                          <a:cs typeface="Calibri" panose="020F0502020204030204" pitchFamily="34" charset="0"/>
                        </a:rPr>
                        <a:t>Current month spending (thousands CNY)</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-0.0013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-0.0013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-0.0013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-0.0013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-0.0011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1460090720"/>
                  </a:ext>
                </a:extLst>
              </a:tr>
              <a:tr h="164507">
                <a:tc>
                  <a:txBody>
                    <a:bodyPr/>
                    <a:lstStyle/>
                    <a:p>
                      <a:pPr algn="l" fontAlgn="b"/>
                      <a:r>
                        <a:rPr lang="en-GB" sz="1050" u="none" strike="noStrike" dirty="0">
                          <a:effectLst/>
                          <a:latin typeface="Calibri" panose="020F0502020204030204" pitchFamily="34" charset="0"/>
                          <a:cs typeface="Calibri" panose="020F0502020204030204" pitchFamily="34" charset="0"/>
                        </a:rPr>
                        <a:t>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(0.0004)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(0.0004)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(0.0004)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(0.0004)</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(0.0004)</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299" marR="7299" marT="7299" marB="0" anchor="b"/>
                </a:tc>
                <a:extLst>
                  <a:ext uri="{0D108BD9-81ED-4DB2-BD59-A6C34878D82A}">
                    <a16:rowId xmlns:a16="http://schemas.microsoft.com/office/drawing/2014/main" val="4036568003"/>
                  </a:ext>
                </a:extLst>
              </a:tr>
            </a:tbl>
          </a:graphicData>
        </a:graphic>
      </p:graphicFrame>
      <p:cxnSp>
        <p:nvCxnSpPr>
          <p:cNvPr id="9" name="Straight Arrow Connector 8">
            <a:extLst>
              <a:ext uri="{FF2B5EF4-FFF2-40B4-BE49-F238E27FC236}">
                <a16:creationId xmlns:a16="http://schemas.microsoft.com/office/drawing/2014/main" id="{9D03B6EF-001E-524B-BCBE-8D9E019F3C8A}"/>
              </a:ext>
            </a:extLst>
          </p:cNvPr>
          <p:cNvCxnSpPr>
            <a:cxnSpLocks/>
            <a:stCxn id="13" idx="1"/>
            <a:endCxn id="8" idx="7"/>
          </p:cNvCxnSpPr>
          <p:nvPr/>
        </p:nvCxnSpPr>
        <p:spPr>
          <a:xfrm flipH="1">
            <a:off x="7184158" y="1930601"/>
            <a:ext cx="953292" cy="37229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EAB4B6F-6880-EC4D-BEF1-ACAB4FA39A91}"/>
              </a:ext>
            </a:extLst>
          </p:cNvPr>
          <p:cNvSpPr txBox="1"/>
          <p:nvPr/>
        </p:nvSpPr>
        <p:spPr>
          <a:xfrm>
            <a:off x="8137450" y="1628742"/>
            <a:ext cx="1440160" cy="603717"/>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Positive performance-flow relationship</a:t>
            </a:r>
          </a:p>
        </p:txBody>
      </p:sp>
      <p:cxnSp>
        <p:nvCxnSpPr>
          <p:cNvPr id="20" name="Straight Arrow Connector 19">
            <a:extLst>
              <a:ext uri="{FF2B5EF4-FFF2-40B4-BE49-F238E27FC236}">
                <a16:creationId xmlns:a16="http://schemas.microsoft.com/office/drawing/2014/main" id="{39E2F1F5-7F07-F74F-806D-312235D7F9E3}"/>
              </a:ext>
            </a:extLst>
          </p:cNvPr>
          <p:cNvCxnSpPr>
            <a:cxnSpLocks/>
          </p:cNvCxnSpPr>
          <p:nvPr/>
        </p:nvCxnSpPr>
        <p:spPr>
          <a:xfrm flipH="1" flipV="1">
            <a:off x="7093334" y="3166521"/>
            <a:ext cx="1014198" cy="26089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C3D41-23C0-D94C-98C3-476806477516}"/>
              </a:ext>
            </a:extLst>
          </p:cNvPr>
          <p:cNvSpPr txBox="1"/>
          <p:nvPr/>
        </p:nvSpPr>
        <p:spPr>
          <a:xfrm>
            <a:off x="8137450" y="3122705"/>
            <a:ext cx="1440160" cy="603717"/>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No significant difference in the absolute level of fund flows between male and female managers. </a:t>
            </a:r>
          </a:p>
        </p:txBody>
      </p:sp>
      <p:sp>
        <p:nvSpPr>
          <p:cNvPr id="8" name="Oval 7">
            <a:extLst>
              <a:ext uri="{FF2B5EF4-FFF2-40B4-BE49-F238E27FC236}">
                <a16:creationId xmlns:a16="http://schemas.microsoft.com/office/drawing/2014/main" id="{A39622A7-5D41-5F41-A056-F7AAB47E8F05}"/>
              </a:ext>
            </a:extLst>
          </p:cNvPr>
          <p:cNvSpPr/>
          <p:nvPr/>
        </p:nvSpPr>
        <p:spPr bwMode="ltGray">
          <a:xfrm>
            <a:off x="3096890" y="2232459"/>
            <a:ext cx="4788532" cy="48100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19" name="Oval 18">
            <a:extLst>
              <a:ext uri="{FF2B5EF4-FFF2-40B4-BE49-F238E27FC236}">
                <a16:creationId xmlns:a16="http://schemas.microsoft.com/office/drawing/2014/main" id="{4753C9FF-E068-7747-AE07-F05EFC3FCF79}"/>
              </a:ext>
            </a:extLst>
          </p:cNvPr>
          <p:cNvSpPr/>
          <p:nvPr/>
        </p:nvSpPr>
        <p:spPr bwMode="ltGray">
          <a:xfrm>
            <a:off x="4105002" y="2721997"/>
            <a:ext cx="3780420" cy="48100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14" name="TextBox 13">
            <a:extLst>
              <a:ext uri="{FF2B5EF4-FFF2-40B4-BE49-F238E27FC236}">
                <a16:creationId xmlns:a16="http://schemas.microsoft.com/office/drawing/2014/main" id="{BC6B8FF2-5326-4643-8C3F-525C842BB3DD}"/>
              </a:ext>
            </a:extLst>
          </p:cNvPr>
          <p:cNvSpPr txBox="1"/>
          <p:nvPr/>
        </p:nvSpPr>
        <p:spPr>
          <a:xfrm>
            <a:off x="7705401" y="5976875"/>
            <a:ext cx="2376811" cy="1169551"/>
          </a:xfrm>
          <a:prstGeom prst="rect">
            <a:avLst/>
          </a:prstGeom>
          <a:noFill/>
        </p:spPr>
        <p:txBody>
          <a:bodyPr wrap="square">
            <a:spAutoFit/>
          </a:bodyPr>
          <a:lstStyle/>
          <a:p>
            <a:r>
              <a:rPr lang="en-GB" sz="1400" b="1" dirty="0">
                <a:latin typeface="Calibri" panose="020F0502020204030204" pitchFamily="34" charset="0"/>
                <a:cs typeface="Calibri" panose="020F0502020204030204" pitchFamily="34" charset="0"/>
              </a:rPr>
              <a:t>Fixed Effects: </a:t>
            </a:r>
            <a:r>
              <a:rPr lang="en-GB" sz="1400" dirty="0">
                <a:latin typeface="Calibri" panose="020F0502020204030204" pitchFamily="34" charset="0"/>
                <a:cs typeface="Calibri" panose="020F0502020204030204" pitchFamily="34" charset="0"/>
              </a:rPr>
              <a:t>Month, User, Manager Degree, Fund Objective</a:t>
            </a:r>
          </a:p>
          <a:p>
            <a:r>
              <a:rPr lang="en-GB" sz="1400" b="1" dirty="0">
                <a:latin typeface="Calibri" panose="020F0502020204030204" pitchFamily="34" charset="0"/>
                <a:cs typeface="Calibri" panose="020F0502020204030204" pitchFamily="34" charset="0"/>
              </a:rPr>
              <a:t>Standard Error Clustering: </a:t>
            </a:r>
            <a:r>
              <a:rPr lang="en-GB" sz="1400" dirty="0">
                <a:latin typeface="Calibri" panose="020F0502020204030204" pitchFamily="34" charset="0"/>
                <a:cs typeface="Calibri" panose="020F0502020204030204" pitchFamily="34" charset="0"/>
              </a:rPr>
              <a:t>User</a:t>
            </a:r>
          </a:p>
        </p:txBody>
      </p:sp>
    </p:spTree>
    <p:extLst>
      <p:ext uri="{BB962C8B-B14F-4D97-AF65-F5344CB8AC3E}">
        <p14:creationId xmlns:p14="http://schemas.microsoft.com/office/powerpoint/2010/main" val="32318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FBEE588-FF6D-4F68-B9DE-D986375E6BDF}"/>
              </a:ext>
            </a:extLst>
          </p:cNvPr>
          <p:cNvGraphicFramePr>
            <a:graphicFrameLocks noGrp="1"/>
          </p:cNvGraphicFramePr>
          <p:nvPr>
            <p:extLst>
              <p:ext uri="{D42A27DB-BD31-4B8C-83A1-F6EECF244321}">
                <p14:modId xmlns:p14="http://schemas.microsoft.com/office/powerpoint/2010/main" val="532832491"/>
              </p:ext>
            </p:extLst>
          </p:nvPr>
        </p:nvGraphicFramePr>
        <p:xfrm>
          <a:off x="612614" y="1260351"/>
          <a:ext cx="7372856" cy="6062459"/>
        </p:xfrm>
        <a:graphic>
          <a:graphicData uri="http://schemas.openxmlformats.org/drawingml/2006/table">
            <a:tbl>
              <a:tblPr firstRow="1" firstCol="1" bandRow="1">
                <a:tableStyleId>{5C22544A-7EE6-4342-B048-85BDC9FD1C3A}</a:tableStyleId>
              </a:tblPr>
              <a:tblGrid>
                <a:gridCol w="5542913">
                  <a:extLst>
                    <a:ext uri="{9D8B030D-6E8A-4147-A177-3AD203B41FA5}">
                      <a16:colId xmlns:a16="http://schemas.microsoft.com/office/drawing/2014/main" val="618200641"/>
                    </a:ext>
                  </a:extLst>
                </a:gridCol>
                <a:gridCol w="1829943">
                  <a:extLst>
                    <a:ext uri="{9D8B030D-6E8A-4147-A177-3AD203B41FA5}">
                      <a16:colId xmlns:a16="http://schemas.microsoft.com/office/drawing/2014/main" val="1144773787"/>
                    </a:ext>
                  </a:extLst>
                </a:gridCol>
              </a:tblGrid>
              <a:tr h="318703">
                <a:tc>
                  <a:txBody>
                    <a:bodyPr/>
                    <a:lstStyle/>
                    <a:p>
                      <a:pPr marL="0" marR="0">
                        <a:spcBef>
                          <a:spcPts val="0"/>
                        </a:spcBef>
                        <a:spcAft>
                          <a:spcPts val="0"/>
                        </a:spcAft>
                      </a:pPr>
                      <a:r>
                        <a:rPr lang="en-GB" sz="1050">
                          <a:effectLst/>
                          <a:latin typeface="Calibri" panose="020F0502020204030204" pitchFamily="34"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Dependent</a:t>
                      </a:r>
                      <a:br>
                        <a:rPr lang="en-GB" sz="1050">
                          <a:effectLst/>
                          <a:latin typeface="Calibri" panose="020F0502020204030204" pitchFamily="34" charset="0"/>
                          <a:cs typeface="Calibri" panose="020F0502020204030204" pitchFamily="34" charset="0"/>
                        </a:rPr>
                      </a:br>
                      <a:r>
                        <a:rPr lang="en-GB" sz="1050">
                          <a:effectLst/>
                          <a:latin typeface="Calibri" panose="020F0502020204030204" pitchFamily="34" charset="0"/>
                          <a:cs typeface="Calibri" panose="020F0502020204030204" pitchFamily="34" charset="0"/>
                        </a:rPr>
                        <a:t>Variable</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2749044492"/>
                  </a:ext>
                </a:extLst>
              </a:tr>
              <a:tr h="364036">
                <a:tc>
                  <a:txBody>
                    <a:bodyPr/>
                    <a:lstStyle/>
                    <a:p>
                      <a:endParaRPr lang="en-GB" sz="1100">
                        <a:effectLst/>
                        <a:latin typeface="Calibri" panose="020F0502020204030204" pitchFamily="34"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Quarterly Level </a:t>
                      </a:r>
                      <a:br>
                        <a:rPr lang="en-GB" sz="1050" dirty="0">
                          <a:effectLst/>
                          <a:latin typeface="Calibri" panose="020F0502020204030204" pitchFamily="34" charset="0"/>
                          <a:cs typeface="Calibri" panose="020F0502020204030204" pitchFamily="34" charset="0"/>
                        </a:rPr>
                      </a:br>
                      <a:r>
                        <a:rPr lang="en-GB" sz="1050" dirty="0">
                          <a:effectLst/>
                          <a:latin typeface="Calibri" panose="020F0502020204030204" pitchFamily="34" charset="0"/>
                          <a:cs typeface="Calibri" panose="020F0502020204030204" pitchFamily="34" charset="0"/>
                        </a:rPr>
                        <a:t>Fund Flow </a:t>
                      </a:r>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2631239442"/>
                  </a:ext>
                </a:extLst>
              </a:tr>
              <a:tr h="159352">
                <a:tc>
                  <a:txBody>
                    <a:bodyPr/>
                    <a:lstStyle/>
                    <a:p>
                      <a:pPr marL="0" marR="0">
                        <a:spcBef>
                          <a:spcPts val="0"/>
                        </a:spcBef>
                        <a:spcAft>
                          <a:spcPts val="0"/>
                        </a:spcAft>
                      </a:pPr>
                      <a:r>
                        <a:rPr lang="en-GB" sz="1050">
                          <a:effectLst/>
                          <a:latin typeface="Calibri" panose="020F0502020204030204" pitchFamily="34"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(1)</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1584470275"/>
                  </a:ext>
                </a:extLst>
              </a:tr>
              <a:tr h="166940">
                <a:tc>
                  <a:txBody>
                    <a:bodyPr/>
                    <a:lstStyle/>
                    <a:p>
                      <a:pPr marL="0" marR="0">
                        <a:spcBef>
                          <a:spcPts val="0"/>
                        </a:spcBef>
                        <a:spcAft>
                          <a:spcPts val="0"/>
                        </a:spcAft>
                      </a:pPr>
                      <a:r>
                        <a:rPr lang="en-GB" sz="1050" b="1" dirty="0">
                          <a:solidFill>
                            <a:schemeClr val="tx1"/>
                          </a:solidFill>
                          <a:effectLst/>
                          <a:latin typeface="Calibri" panose="020F0502020204030204" pitchFamily="34" charset="0"/>
                          <a:cs typeface="Calibri" panose="020F0502020204030204" pitchFamily="34" charset="0"/>
                        </a:rPr>
                        <a:t>Fund performance</a:t>
                      </a:r>
                      <a:endPar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endParaRPr lang="en-GB" sz="1100">
                        <a:effectLst/>
                        <a:latin typeface="Calibri" panose="020F0502020204030204" pitchFamily="34" charset="0"/>
                        <a:cs typeface="Calibri" panose="020F0502020204030204" pitchFamily="34" charset="0"/>
                      </a:endParaRPr>
                    </a:p>
                  </a:txBody>
                  <a:tcPr marL="44194" marR="44194" marT="0" marB="0" anchor="b"/>
                </a:tc>
                <a:extLst>
                  <a:ext uri="{0D108BD9-81ED-4DB2-BD59-A6C34878D82A}">
                    <a16:rowId xmlns:a16="http://schemas.microsoft.com/office/drawing/2014/main" val="2313299871"/>
                  </a:ext>
                </a:extLst>
              </a:tr>
              <a:tr h="159352">
                <a:tc>
                  <a:txBody>
                    <a:bodyPr/>
                    <a:lstStyle/>
                    <a:p>
                      <a:pPr marL="0" marR="0">
                        <a:spcBef>
                          <a:spcPts val="0"/>
                        </a:spcBef>
                        <a:spcAft>
                          <a:spcPts val="0"/>
                        </a:spcAft>
                      </a:pPr>
                      <a:r>
                        <a:rPr lang="en-GB" sz="1050" b="0" dirty="0">
                          <a:solidFill>
                            <a:schemeClr val="tx1"/>
                          </a:solidFill>
                          <a:effectLst/>
                          <a:latin typeface="Calibri" panose="020F0502020204030204" pitchFamily="34" charset="0"/>
                          <a:cs typeface="Calibri" panose="020F0502020204030204" pitchFamily="34" charset="0"/>
                        </a:rPr>
                        <a:t>Fund previous quarter return ranking</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0.1301***</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758729572"/>
                  </a:ext>
                </a:extLst>
              </a:tr>
              <a:tr h="166940">
                <a:tc>
                  <a:txBody>
                    <a:bodyPr/>
                    <a:lstStyle/>
                    <a:p>
                      <a:endParaRPr lang="en-GB" sz="1100" b="0" dirty="0">
                        <a:solidFill>
                          <a:schemeClr val="tx1"/>
                        </a:solidFill>
                        <a:effectLst/>
                        <a:latin typeface="Calibri" panose="020F0502020204030204" pitchFamily="34"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(0.0303)</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2808346015"/>
                  </a:ext>
                </a:extLst>
              </a:tr>
              <a:tr h="166940">
                <a:tc>
                  <a:txBody>
                    <a:bodyPr/>
                    <a:lstStyle/>
                    <a:p>
                      <a:pPr marL="0" marR="0">
                        <a:spcBef>
                          <a:spcPts val="0"/>
                        </a:spcBef>
                        <a:spcAft>
                          <a:spcPts val="0"/>
                        </a:spcAft>
                      </a:pPr>
                      <a:r>
                        <a:rPr lang="en-GB" sz="1050" b="1" dirty="0">
                          <a:solidFill>
                            <a:schemeClr val="tx1"/>
                          </a:solidFill>
                          <a:effectLst/>
                          <a:latin typeface="Calibri" panose="020F0502020204030204" pitchFamily="34" charset="0"/>
                          <a:cs typeface="Calibri" panose="020F0502020204030204" pitchFamily="34" charset="0"/>
                        </a:rPr>
                        <a:t>Managerial  characteristics</a:t>
                      </a:r>
                      <a:endPar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endParaRPr lang="en-GB" sz="1100">
                        <a:effectLst/>
                        <a:latin typeface="Calibri" panose="020F0502020204030204" pitchFamily="34" charset="0"/>
                        <a:cs typeface="Calibri" panose="020F0502020204030204" pitchFamily="34" charset="0"/>
                      </a:endParaRPr>
                    </a:p>
                  </a:txBody>
                  <a:tcPr marL="44194" marR="44194" marT="0" marB="0" anchor="b"/>
                </a:tc>
                <a:extLst>
                  <a:ext uri="{0D108BD9-81ED-4DB2-BD59-A6C34878D82A}">
                    <a16:rowId xmlns:a16="http://schemas.microsoft.com/office/drawing/2014/main" val="763027187"/>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Manager gender (Female)</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-0.0680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3017725578"/>
                  </a:ext>
                </a:extLst>
              </a:tr>
              <a:tr h="166940">
                <a:tc>
                  <a:txBody>
                    <a:bodyPr/>
                    <a:lstStyle/>
                    <a:p>
                      <a:endParaRPr lang="en-GB" sz="1100" b="0">
                        <a:solidFill>
                          <a:schemeClr val="tx1"/>
                        </a:solidFill>
                        <a:effectLst/>
                        <a:latin typeface="Calibri" panose="020F0502020204030204" pitchFamily="34"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(0.0989)</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640084222"/>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Manager tenure</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0.0122</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690068998"/>
                  </a:ext>
                </a:extLst>
              </a:tr>
              <a:tr h="166940">
                <a:tc>
                  <a:txBody>
                    <a:bodyPr/>
                    <a:lstStyle/>
                    <a:p>
                      <a:endParaRPr lang="en-GB" sz="1100" b="0">
                        <a:solidFill>
                          <a:schemeClr val="tx1"/>
                        </a:solidFill>
                        <a:effectLst/>
                        <a:latin typeface="Calibri" panose="020F0502020204030204" pitchFamily="34"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(0.0117)</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59292849"/>
                  </a:ext>
                </a:extLst>
              </a:tr>
              <a:tr h="166940">
                <a:tc>
                  <a:txBody>
                    <a:bodyPr/>
                    <a:lstStyle/>
                    <a:p>
                      <a:pPr marL="0" marR="0">
                        <a:spcBef>
                          <a:spcPts val="0"/>
                        </a:spcBef>
                        <a:spcAft>
                          <a:spcPts val="0"/>
                        </a:spcAft>
                      </a:pPr>
                      <a:r>
                        <a:rPr lang="en-GB" sz="1050" b="1" dirty="0">
                          <a:solidFill>
                            <a:schemeClr val="tx1"/>
                          </a:solidFill>
                          <a:effectLst/>
                          <a:latin typeface="Calibri" panose="020F0502020204030204" pitchFamily="34" charset="0"/>
                          <a:cs typeface="Calibri" panose="020F0502020204030204" pitchFamily="34" charset="0"/>
                        </a:rPr>
                        <a:t>Fund characteristics</a:t>
                      </a:r>
                      <a:endPar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endParaRPr lang="en-GB" sz="1100">
                        <a:effectLst/>
                        <a:latin typeface="Calibri" panose="020F0502020204030204" pitchFamily="34" charset="0"/>
                        <a:cs typeface="Calibri" panose="020F0502020204030204" pitchFamily="34" charset="0"/>
                      </a:endParaRPr>
                    </a:p>
                  </a:txBody>
                  <a:tcPr marL="44194" marR="44194" marT="0" marB="0" anchor="b"/>
                </a:tc>
                <a:extLst>
                  <a:ext uri="{0D108BD9-81ED-4DB2-BD59-A6C34878D82A}">
                    <a16:rowId xmlns:a16="http://schemas.microsoft.com/office/drawing/2014/main" val="3659614603"/>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Fund risk (Previous month)</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0.1951***</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2420158066"/>
                  </a:ext>
                </a:extLst>
              </a:tr>
              <a:tr h="166940">
                <a:tc>
                  <a:txBody>
                    <a:bodyPr/>
                    <a:lstStyle/>
                    <a:p>
                      <a:endParaRPr lang="en-GB" sz="1100" b="0">
                        <a:solidFill>
                          <a:schemeClr val="tx1"/>
                        </a:solidFill>
                        <a:effectLst/>
                        <a:latin typeface="Calibri" panose="020F0502020204030204" pitchFamily="34"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(0.0700)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1948734589"/>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Log(TNA) (previous quarter)</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-0.3369***</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2182517742"/>
                  </a:ext>
                </a:extLst>
              </a:tr>
              <a:tr h="166940">
                <a:tc>
                  <a:txBody>
                    <a:bodyPr/>
                    <a:lstStyle/>
                    <a:p>
                      <a:endParaRPr lang="en-GB" sz="1100" b="0">
                        <a:solidFill>
                          <a:schemeClr val="tx1"/>
                        </a:solidFill>
                        <a:effectLst/>
                        <a:latin typeface="Calibri" panose="020F0502020204030204" pitchFamily="34"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(0.0722)</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517849908"/>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Aggregate fund flow (previous quarter)</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-0.0017</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1179598170"/>
                  </a:ext>
                </a:extLst>
              </a:tr>
              <a:tr h="166940">
                <a:tc>
                  <a:txBody>
                    <a:bodyPr/>
                    <a:lstStyle/>
                    <a:p>
                      <a:endParaRPr lang="en-GB" sz="1100" b="0">
                        <a:solidFill>
                          <a:schemeClr val="tx1"/>
                        </a:solidFill>
                        <a:effectLst/>
                        <a:latin typeface="Calibri" panose="020F0502020204030204" pitchFamily="34"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(0.0575)</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3377249076"/>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Fund sales fee (%)</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-1.8038***</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3446630772"/>
                  </a:ext>
                </a:extLst>
              </a:tr>
              <a:tr h="166940">
                <a:tc>
                  <a:txBody>
                    <a:bodyPr/>
                    <a:lstStyle/>
                    <a:p>
                      <a:endParaRPr lang="en-GB" sz="1100" b="0">
                        <a:solidFill>
                          <a:schemeClr val="tx1"/>
                        </a:solidFill>
                        <a:effectLst/>
                        <a:latin typeface="Calibri" panose="020F0502020204030204" pitchFamily="34"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(0.6228)</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446525932"/>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Fund management fee (%)</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-0.0228***</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1928848100"/>
                  </a:ext>
                </a:extLst>
              </a:tr>
              <a:tr h="166940">
                <a:tc>
                  <a:txBody>
                    <a:bodyPr/>
                    <a:lstStyle/>
                    <a:p>
                      <a:endParaRPr lang="en-GB" sz="1100" b="0">
                        <a:solidFill>
                          <a:schemeClr val="tx1"/>
                        </a:solidFill>
                        <a:effectLst/>
                        <a:latin typeface="Calibri" panose="020F0502020204030204" pitchFamily="34"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(0.0077)</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3331442319"/>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Fund transaction fee (%)</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-0.0456***</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2895654665"/>
                  </a:ext>
                </a:extLst>
              </a:tr>
              <a:tr h="166940">
                <a:tc>
                  <a:txBody>
                    <a:bodyPr/>
                    <a:lstStyle/>
                    <a:p>
                      <a:endParaRPr lang="en-GB" sz="1100" b="0">
                        <a:solidFill>
                          <a:schemeClr val="tx1"/>
                        </a:solidFill>
                        <a:effectLst/>
                        <a:latin typeface="Calibri" panose="020F0502020204030204" pitchFamily="34"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(0.0173)</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1683987504"/>
                  </a:ext>
                </a:extLst>
              </a:tr>
              <a:tr h="159352">
                <a:tc>
                  <a:txBody>
                    <a:bodyPr/>
                    <a:lstStyle/>
                    <a:p>
                      <a:pPr marL="0" marR="0">
                        <a:spcBef>
                          <a:spcPts val="0"/>
                        </a:spcBef>
                        <a:spcAft>
                          <a:spcPts val="0"/>
                        </a:spcAft>
                      </a:pPr>
                      <a:r>
                        <a:rPr lang="en-GB" sz="1050" b="1" dirty="0">
                          <a:solidFill>
                            <a:schemeClr val="tx1"/>
                          </a:solidFill>
                          <a:effectLst/>
                          <a:latin typeface="Calibri" panose="020F0502020204030204" pitchFamily="34" charset="0"/>
                          <a:cs typeface="Calibri" panose="020F0502020204030204" pitchFamily="34" charset="0"/>
                        </a:rPr>
                        <a:t>Fixed Effects</a:t>
                      </a:r>
                      <a:endPar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spcBef>
                          <a:spcPts val="0"/>
                        </a:spcBef>
                        <a:spcAft>
                          <a:spcPts val="0"/>
                        </a:spcAft>
                      </a:pPr>
                      <a:r>
                        <a:rPr lang="en-GB" sz="1050">
                          <a:effectLst/>
                          <a:latin typeface="Calibri" panose="020F0502020204030204" pitchFamily="34"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2100847947"/>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Month</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TRUE</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720076228"/>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Fund</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TRUE</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160259128"/>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Manager Degree</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TRUE</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1881413211"/>
                  </a:ext>
                </a:extLst>
              </a:tr>
              <a:tr h="166940">
                <a:tc>
                  <a:txBody>
                    <a:bodyPr/>
                    <a:lstStyle/>
                    <a:p>
                      <a:pPr marL="0" marR="0">
                        <a:spcBef>
                          <a:spcPts val="0"/>
                        </a:spcBef>
                        <a:spcAft>
                          <a:spcPts val="0"/>
                        </a:spcAft>
                      </a:pPr>
                      <a:r>
                        <a:rPr lang="en-GB" sz="1050" b="1" dirty="0">
                          <a:solidFill>
                            <a:schemeClr val="tx1"/>
                          </a:solidFill>
                          <a:effectLst/>
                          <a:latin typeface="Calibri" panose="020F0502020204030204" pitchFamily="34" charset="0"/>
                          <a:cs typeface="Calibri" panose="020F0502020204030204" pitchFamily="34" charset="0"/>
                        </a:rPr>
                        <a:t>Standard Error Clustering</a:t>
                      </a:r>
                      <a:endPar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endParaRPr lang="en-GB" sz="1100">
                        <a:effectLst/>
                        <a:latin typeface="Calibri" panose="020F0502020204030204" pitchFamily="34" charset="0"/>
                        <a:cs typeface="Calibri" panose="020F0502020204030204" pitchFamily="34" charset="0"/>
                      </a:endParaRPr>
                    </a:p>
                  </a:txBody>
                  <a:tcPr marL="44194" marR="44194" marT="0" marB="0" anchor="b"/>
                </a:tc>
                <a:extLst>
                  <a:ext uri="{0D108BD9-81ED-4DB2-BD59-A6C34878D82A}">
                    <a16:rowId xmlns:a16="http://schemas.microsoft.com/office/drawing/2014/main" val="851988955"/>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Fund</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TRUE</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1409931564"/>
                  </a:ext>
                </a:extLst>
              </a:tr>
              <a:tr h="318703">
                <a:tc>
                  <a:txBody>
                    <a:bodyPr/>
                    <a:lstStyle/>
                    <a:p>
                      <a:pPr marL="0" marR="0">
                        <a:spcBef>
                          <a:spcPts val="0"/>
                        </a:spcBef>
                        <a:spcAft>
                          <a:spcPts val="0"/>
                        </a:spcAft>
                      </a:pPr>
                      <a:r>
                        <a:rPr lang="en-GB" sz="1050" b="1" dirty="0">
                          <a:solidFill>
                            <a:schemeClr val="tx1"/>
                          </a:solidFill>
                          <a:effectLst/>
                          <a:latin typeface="Calibri" panose="020F0502020204030204" pitchFamily="34" charset="0"/>
                          <a:cs typeface="Calibri" panose="020F0502020204030204" pitchFamily="34" charset="0"/>
                        </a:rPr>
                        <a:t>Base Dummy Variables </a:t>
                      </a:r>
                      <a:endPar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endParaRPr lang="en-GB" sz="1100">
                        <a:effectLst/>
                        <a:latin typeface="Calibri" panose="020F0502020204030204" pitchFamily="34" charset="0"/>
                        <a:cs typeface="Calibri" panose="020F0502020204030204" pitchFamily="34" charset="0"/>
                      </a:endParaRPr>
                    </a:p>
                  </a:txBody>
                  <a:tcPr marL="44194" marR="44194" marT="0" marB="0" anchor="b"/>
                </a:tc>
                <a:extLst>
                  <a:ext uri="{0D108BD9-81ED-4DB2-BD59-A6C34878D82A}">
                    <a16:rowId xmlns:a16="http://schemas.microsoft.com/office/drawing/2014/main" val="1570429598"/>
                  </a:ext>
                </a:extLst>
              </a:tr>
              <a:tr h="159352">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Gender</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Male</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3592259012"/>
                  </a:ext>
                </a:extLst>
              </a:tr>
              <a:tr h="159352">
                <a:tc>
                  <a:txBody>
                    <a:bodyPr/>
                    <a:lstStyle/>
                    <a:p>
                      <a:pPr marL="0" marR="0">
                        <a:spcBef>
                          <a:spcPts val="0"/>
                        </a:spcBef>
                        <a:spcAft>
                          <a:spcPts val="0"/>
                        </a:spcAft>
                      </a:pPr>
                      <a:r>
                        <a:rPr lang="en-GB" sz="1050" b="0" dirty="0">
                          <a:solidFill>
                            <a:schemeClr val="tx1"/>
                          </a:solidFill>
                          <a:effectLst/>
                          <a:latin typeface="Calibri" panose="020F0502020204030204" pitchFamily="34" charset="0"/>
                          <a:cs typeface="Calibri" panose="020F0502020204030204" pitchFamily="34" charset="0"/>
                        </a:rPr>
                        <a:t>R</a:t>
                      </a:r>
                      <a:r>
                        <a:rPr lang="en-GB" sz="1050" b="0" baseline="30000" dirty="0">
                          <a:solidFill>
                            <a:schemeClr val="tx1"/>
                          </a:solidFill>
                          <a:effectLst/>
                          <a:latin typeface="Calibri" panose="020F0502020204030204" pitchFamily="34" charset="0"/>
                          <a:cs typeface="Calibri" panose="020F0502020204030204" pitchFamily="34" charset="0"/>
                        </a:rPr>
                        <a:t>2</a:t>
                      </a:r>
                      <a:r>
                        <a:rPr lang="en-GB" sz="1050" b="0" dirty="0">
                          <a:solidFill>
                            <a:schemeClr val="tx1"/>
                          </a:solidFill>
                          <a:effectLst/>
                          <a:latin typeface="Calibri" panose="020F0502020204030204" pitchFamily="34" charset="0"/>
                          <a:cs typeface="Calibri" panose="020F0502020204030204" pitchFamily="34" charset="0"/>
                        </a:rPr>
                        <a:t> (Within)</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0.1258</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1570714950"/>
                  </a:ext>
                </a:extLst>
              </a:tr>
              <a:tr h="159352">
                <a:tc>
                  <a:txBody>
                    <a:bodyPr/>
                    <a:lstStyle/>
                    <a:p>
                      <a:pPr marL="0" marR="0">
                        <a:spcBef>
                          <a:spcPts val="0"/>
                        </a:spcBef>
                        <a:spcAft>
                          <a:spcPts val="0"/>
                        </a:spcAft>
                      </a:pPr>
                      <a:r>
                        <a:rPr lang="en-GB" sz="1050" b="0" dirty="0">
                          <a:solidFill>
                            <a:schemeClr val="tx1"/>
                          </a:solidFill>
                          <a:effectLst/>
                          <a:latin typeface="Calibri" panose="020F0502020204030204" pitchFamily="34" charset="0"/>
                          <a:cs typeface="Calibri" panose="020F0502020204030204" pitchFamily="34" charset="0"/>
                        </a:rPr>
                        <a:t>N</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2,005</a:t>
                      </a:r>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44194" marR="44194" marT="0" marB="0" anchor="b"/>
                </a:tc>
                <a:extLst>
                  <a:ext uri="{0D108BD9-81ED-4DB2-BD59-A6C34878D82A}">
                    <a16:rowId xmlns:a16="http://schemas.microsoft.com/office/drawing/2014/main" val="3424083024"/>
                  </a:ext>
                </a:extLst>
              </a:tr>
            </a:tbl>
          </a:graphicData>
        </a:graphic>
      </p:graphicFrame>
      <p:sp>
        <p:nvSpPr>
          <p:cNvPr id="5" name="Content Placeholder 115"/>
          <p:cNvSpPr txBox="1">
            <a:spLocks/>
          </p:cNvSpPr>
          <p:nvPr/>
        </p:nvSpPr>
        <p:spPr>
          <a:xfrm>
            <a:off x="530" y="527395"/>
            <a:ext cx="928904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Is there an aggregate fund flow-performance relation in China?</a:t>
            </a:r>
            <a:endParaRPr lang="en-US" sz="2646" kern="0" dirty="0"/>
          </a:p>
        </p:txBody>
      </p:sp>
      <p:cxnSp>
        <p:nvCxnSpPr>
          <p:cNvPr id="9" name="Straight Arrow Connector 8">
            <a:extLst>
              <a:ext uri="{FF2B5EF4-FFF2-40B4-BE49-F238E27FC236}">
                <a16:creationId xmlns:a16="http://schemas.microsoft.com/office/drawing/2014/main" id="{9D03B6EF-001E-524B-BCBE-8D9E019F3C8A}"/>
              </a:ext>
            </a:extLst>
          </p:cNvPr>
          <p:cNvCxnSpPr>
            <a:cxnSpLocks/>
            <a:stCxn id="13" idx="1"/>
            <a:endCxn id="8" idx="7"/>
          </p:cNvCxnSpPr>
          <p:nvPr/>
        </p:nvCxnSpPr>
        <p:spPr>
          <a:xfrm flipH="1">
            <a:off x="7685061" y="1930601"/>
            <a:ext cx="452389" cy="37229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EAB4B6F-6880-EC4D-BEF1-ACAB4FA39A91}"/>
              </a:ext>
            </a:extLst>
          </p:cNvPr>
          <p:cNvSpPr txBox="1"/>
          <p:nvPr/>
        </p:nvSpPr>
        <p:spPr>
          <a:xfrm>
            <a:off x="8137450" y="1628742"/>
            <a:ext cx="1440160" cy="603717"/>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Positive performance-flow relationship</a:t>
            </a:r>
          </a:p>
        </p:txBody>
      </p:sp>
      <p:cxnSp>
        <p:nvCxnSpPr>
          <p:cNvPr id="20" name="Straight Arrow Connector 19">
            <a:extLst>
              <a:ext uri="{FF2B5EF4-FFF2-40B4-BE49-F238E27FC236}">
                <a16:creationId xmlns:a16="http://schemas.microsoft.com/office/drawing/2014/main" id="{39E2F1F5-7F07-F74F-806D-312235D7F9E3}"/>
              </a:ext>
            </a:extLst>
          </p:cNvPr>
          <p:cNvCxnSpPr>
            <a:cxnSpLocks/>
          </p:cNvCxnSpPr>
          <p:nvPr/>
        </p:nvCxnSpPr>
        <p:spPr>
          <a:xfrm flipH="1" flipV="1">
            <a:off x="7478371" y="2962498"/>
            <a:ext cx="587071" cy="27807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C3D41-23C0-D94C-98C3-476806477516}"/>
              </a:ext>
            </a:extLst>
          </p:cNvPr>
          <p:cNvSpPr txBox="1"/>
          <p:nvPr/>
        </p:nvSpPr>
        <p:spPr>
          <a:xfrm>
            <a:off x="8137450" y="3122705"/>
            <a:ext cx="1440160" cy="603717"/>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No significant difference in the absolute level of fund flows between male and female managers. </a:t>
            </a:r>
          </a:p>
        </p:txBody>
      </p:sp>
      <p:sp>
        <p:nvSpPr>
          <p:cNvPr id="8" name="Oval 7">
            <a:extLst>
              <a:ext uri="{FF2B5EF4-FFF2-40B4-BE49-F238E27FC236}">
                <a16:creationId xmlns:a16="http://schemas.microsoft.com/office/drawing/2014/main" id="{A39622A7-5D41-5F41-A056-F7AAB47E8F05}"/>
              </a:ext>
            </a:extLst>
          </p:cNvPr>
          <p:cNvSpPr/>
          <p:nvPr/>
        </p:nvSpPr>
        <p:spPr bwMode="ltGray">
          <a:xfrm>
            <a:off x="6517270" y="2232459"/>
            <a:ext cx="1368152" cy="48100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19" name="Oval 18">
            <a:extLst>
              <a:ext uri="{FF2B5EF4-FFF2-40B4-BE49-F238E27FC236}">
                <a16:creationId xmlns:a16="http://schemas.microsoft.com/office/drawing/2014/main" id="{4753C9FF-E068-7747-AE07-F05EFC3FCF79}"/>
              </a:ext>
            </a:extLst>
          </p:cNvPr>
          <p:cNvSpPr/>
          <p:nvPr/>
        </p:nvSpPr>
        <p:spPr bwMode="ltGray">
          <a:xfrm>
            <a:off x="6625282" y="2721997"/>
            <a:ext cx="828092" cy="48100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Tree>
    <p:extLst>
      <p:ext uri="{BB962C8B-B14F-4D97-AF65-F5344CB8AC3E}">
        <p14:creationId xmlns:p14="http://schemas.microsoft.com/office/powerpoint/2010/main" val="300390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FC34EDD-299F-4A7E-B73F-16CC39E20B3D}"/>
              </a:ext>
            </a:extLst>
          </p:cNvPr>
          <p:cNvGraphicFramePr>
            <a:graphicFrameLocks noGrp="1"/>
          </p:cNvGraphicFramePr>
          <p:nvPr>
            <p:extLst>
              <p:ext uri="{D42A27DB-BD31-4B8C-83A1-F6EECF244321}">
                <p14:modId xmlns:p14="http://schemas.microsoft.com/office/powerpoint/2010/main" val="4287723318"/>
              </p:ext>
            </p:extLst>
          </p:nvPr>
        </p:nvGraphicFramePr>
        <p:xfrm>
          <a:off x="370290" y="1247974"/>
          <a:ext cx="7507886" cy="6339840"/>
        </p:xfrm>
        <a:graphic>
          <a:graphicData uri="http://schemas.openxmlformats.org/drawingml/2006/table">
            <a:tbl>
              <a:tblPr firstRow="1" firstCol="1" bandRow="1">
                <a:tableStyleId>{5C22544A-7EE6-4342-B048-85BDC9FD1C3A}</a:tableStyleId>
              </a:tblPr>
              <a:tblGrid>
                <a:gridCol w="5183444">
                  <a:extLst>
                    <a:ext uri="{9D8B030D-6E8A-4147-A177-3AD203B41FA5}">
                      <a16:colId xmlns:a16="http://schemas.microsoft.com/office/drawing/2014/main" val="1620326031"/>
                    </a:ext>
                  </a:extLst>
                </a:gridCol>
                <a:gridCol w="1033086">
                  <a:extLst>
                    <a:ext uri="{9D8B030D-6E8A-4147-A177-3AD203B41FA5}">
                      <a16:colId xmlns:a16="http://schemas.microsoft.com/office/drawing/2014/main" val="3557049682"/>
                    </a:ext>
                  </a:extLst>
                </a:gridCol>
                <a:gridCol w="1291356">
                  <a:extLst>
                    <a:ext uri="{9D8B030D-6E8A-4147-A177-3AD203B41FA5}">
                      <a16:colId xmlns:a16="http://schemas.microsoft.com/office/drawing/2014/main" val="2305585748"/>
                    </a:ext>
                  </a:extLst>
                </a:gridCol>
              </a:tblGrid>
              <a:tr h="127595">
                <a:tc>
                  <a:txBody>
                    <a:bodyPr/>
                    <a:lstStyle/>
                    <a:p>
                      <a:pPr marL="0" marR="0">
                        <a:spcBef>
                          <a:spcPts val="0"/>
                        </a:spcBef>
                        <a:spcAft>
                          <a:spcPts val="0"/>
                        </a:spcAft>
                      </a:pPr>
                      <a:r>
                        <a:rPr lang="en-GB" sz="900">
                          <a:effectLst/>
                          <a:latin typeface="Calibri" panose="020F0502020204030204" pitchFamily="34" charset="0"/>
                          <a:cs typeface="Calibri" panose="020F0502020204030204" pitchFamily="34" charset="0"/>
                        </a:rPr>
                        <a:t>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(2)</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3608293980"/>
                  </a:ext>
                </a:extLst>
              </a:tr>
              <a:tr h="136707">
                <a:tc>
                  <a:txBody>
                    <a:bodyPr/>
                    <a:lstStyle/>
                    <a:p>
                      <a:pPr marL="0" marR="0">
                        <a:spcBef>
                          <a:spcPts val="0"/>
                        </a:spcBef>
                        <a:spcAft>
                          <a:spcPts val="0"/>
                        </a:spcAft>
                      </a:pPr>
                      <a:r>
                        <a:rPr lang="en-GB" sz="900" b="1" dirty="0">
                          <a:solidFill>
                            <a:schemeClr val="tx1"/>
                          </a:solidFill>
                          <a:effectLst/>
                          <a:latin typeface="Calibri" panose="020F0502020204030204" pitchFamily="34" charset="0"/>
                          <a:cs typeface="Calibri" panose="020F0502020204030204" pitchFamily="34" charset="0"/>
                        </a:rPr>
                        <a:t>Fund performance</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extLst>
                  <a:ext uri="{0D108BD9-81ED-4DB2-BD59-A6C34878D82A}">
                    <a16:rowId xmlns:a16="http://schemas.microsoft.com/office/drawing/2014/main" val="1544206488"/>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Fund prior 1-month NAV return rank</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-0.3347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-0.4617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3964275090"/>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(0.0290)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(0.0380)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3803924250"/>
                  </a:ext>
                </a:extLst>
              </a:tr>
              <a:tr h="136707">
                <a:tc>
                  <a:txBody>
                    <a:bodyPr/>
                    <a:lstStyle/>
                    <a:p>
                      <a:pPr marL="0" marR="0">
                        <a:spcBef>
                          <a:spcPts val="0"/>
                        </a:spcBef>
                        <a:spcAft>
                          <a:spcPts val="0"/>
                        </a:spcAft>
                      </a:pPr>
                      <a:r>
                        <a:rPr lang="en-GB" sz="900" b="1" dirty="0">
                          <a:solidFill>
                            <a:schemeClr val="tx1"/>
                          </a:solidFill>
                          <a:effectLst/>
                          <a:latin typeface="Calibri" panose="020F0502020204030204" pitchFamily="34" charset="0"/>
                          <a:cs typeface="Calibri" panose="020F0502020204030204" pitchFamily="34" charset="0"/>
                        </a:rPr>
                        <a:t>Managerial characteristics</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extLst>
                  <a:ext uri="{0D108BD9-81ED-4DB2-BD59-A6C34878D82A}">
                    <a16:rowId xmlns:a16="http://schemas.microsoft.com/office/drawing/2014/main" val="2364533305"/>
                  </a:ext>
                </a:extLst>
              </a:tr>
              <a:tr h="136707">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Manager tenure</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-0.7833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2597616696"/>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(0.0110)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591012106"/>
                  </a:ext>
                </a:extLst>
              </a:tr>
              <a:tr h="136707">
                <a:tc>
                  <a:txBody>
                    <a:bodyPr/>
                    <a:lstStyle/>
                    <a:p>
                      <a:pPr marL="0" marR="0">
                        <a:spcBef>
                          <a:spcPts val="0"/>
                        </a:spcBef>
                        <a:spcAft>
                          <a:spcPts val="0"/>
                        </a:spcAft>
                      </a:pPr>
                      <a:r>
                        <a:rPr lang="en-GB" sz="900" b="1" dirty="0">
                          <a:solidFill>
                            <a:schemeClr val="tx1"/>
                          </a:solidFill>
                          <a:effectLst/>
                          <a:latin typeface="Calibri" panose="020F0502020204030204" pitchFamily="34" charset="0"/>
                          <a:cs typeface="Calibri" panose="020F0502020204030204" pitchFamily="34" charset="0"/>
                        </a:rPr>
                        <a:t>Fund characteristics</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dirty="0">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extLst>
                  <a:ext uri="{0D108BD9-81ED-4DB2-BD59-A6C34878D82A}">
                    <a16:rowId xmlns:a16="http://schemas.microsoft.com/office/drawing/2014/main" val="1401672862"/>
                  </a:ext>
                </a:extLst>
              </a:tr>
              <a:tr h="136707">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Fund risk (Previous month)</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-0.0722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839196812"/>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(0.0220)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4191047613"/>
                  </a:ext>
                </a:extLst>
              </a:tr>
              <a:tr h="136707">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Log(Fund age)</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0.4525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924894720"/>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(0.0400)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172388690"/>
                  </a:ext>
                </a:extLst>
              </a:tr>
              <a:tr h="136707">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Log(TNA) (previous quarter)</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-0.2684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023033606"/>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(0.0090)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2105196990"/>
                  </a:ext>
                </a:extLst>
              </a:tr>
              <a:tr h="136707">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Aggregate fund flow (previous quarter)</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-0.2868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854017506"/>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(0.0130)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98256998"/>
                  </a:ext>
                </a:extLst>
              </a:tr>
              <a:tr h="136707">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Fund sales fee (%)</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-1.1532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2871074244"/>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(0.5496)</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283535719"/>
                  </a:ext>
                </a:extLst>
              </a:tr>
              <a:tr h="136707">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Fund management fee (%)</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0.3031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231957426"/>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(0.0228)</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3759435675"/>
                  </a:ext>
                </a:extLst>
              </a:tr>
              <a:tr h="136707">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Fund transaction fee (%)</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-1.6371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44415372"/>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(0.0505)</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88309981"/>
                  </a:ext>
                </a:extLst>
              </a:tr>
              <a:tr h="136707">
                <a:tc>
                  <a:txBody>
                    <a:bodyPr/>
                    <a:lstStyle/>
                    <a:p>
                      <a:pPr marL="0" marR="0">
                        <a:spcBef>
                          <a:spcPts val="0"/>
                        </a:spcBef>
                        <a:spcAft>
                          <a:spcPts val="0"/>
                        </a:spcAft>
                      </a:pPr>
                      <a:r>
                        <a:rPr lang="en-GB" sz="900" b="1" dirty="0">
                          <a:solidFill>
                            <a:schemeClr val="tx1"/>
                          </a:solidFill>
                          <a:effectLst/>
                          <a:latin typeface="Calibri" panose="020F0502020204030204" pitchFamily="34" charset="0"/>
                          <a:cs typeface="Calibri" panose="020F0502020204030204" pitchFamily="34" charset="0"/>
                        </a:rPr>
                        <a:t>User characteristics</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tc>
                  <a:txBody>
                    <a:bodyPr/>
                    <a:lstStyle/>
                    <a:p>
                      <a:endParaRPr lang="en-GB" sz="1000">
                        <a:effectLst/>
                        <a:latin typeface="Calibri" panose="020F0502020204030204" pitchFamily="34" charset="0"/>
                        <a:cs typeface="Calibri" panose="020F0502020204030204" pitchFamily="34" charset="0"/>
                      </a:endParaRPr>
                    </a:p>
                  </a:txBody>
                  <a:tcPr marL="43426" marR="43426" marT="0" marB="0" anchor="b"/>
                </a:tc>
                <a:extLst>
                  <a:ext uri="{0D108BD9-81ED-4DB2-BD59-A6C34878D82A}">
                    <a16:rowId xmlns:a16="http://schemas.microsoft.com/office/drawing/2014/main" val="2819842709"/>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User age</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-0.0038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-0.0034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244930646"/>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(0.0010)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(0.0010)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402479574"/>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User city tier</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0.0186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0.0300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4026440999"/>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(0.0070)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(0.0080)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2776690406"/>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User risk band</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-0.0139</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-0.0166</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3337604745"/>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(0.0090)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(0.0100)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871565791"/>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User gender</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-0.0342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-0.0218</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840215519"/>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(0.0200)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(0.0220)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915605224"/>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Fintech platform income (High)</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-0.0227</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-0.031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2559536467"/>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(0.0290)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(0.0320)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57515633"/>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Fintech platform income (Low)</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0.1041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0.1135</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3708605240"/>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(0.0780)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(0.0830)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3287390625"/>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Rolling average spending in prior 6 months (thousands CNY)</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-0.0023</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-0.0018</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3277996829"/>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(0.0020)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(0.0020)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2776490810"/>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Std dev of rolling spending levels in prior 6 months (thousands CNY)</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0.0014</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3481249116"/>
                  </a:ext>
                </a:extLst>
              </a:tr>
              <a:tr h="13670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(0.0010)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(0.0020)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431101165"/>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Current month spending (thousands CNY)</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-0.0017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-0.0016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717356141"/>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 </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(0.0010)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(0.0010)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3352775854"/>
                  </a:ext>
                </a:extLst>
              </a:tr>
              <a:tr h="127595">
                <a:tc>
                  <a:txBody>
                    <a:bodyPr/>
                    <a:lstStyle/>
                    <a:p>
                      <a:pPr marL="0" marR="0">
                        <a:spcBef>
                          <a:spcPts val="0"/>
                        </a:spcBef>
                        <a:spcAft>
                          <a:spcPts val="0"/>
                        </a:spcAft>
                      </a:pPr>
                      <a:r>
                        <a:rPr lang="en-GB" sz="900" b="0">
                          <a:solidFill>
                            <a:schemeClr val="tx1"/>
                          </a:solidFill>
                          <a:effectLst/>
                          <a:latin typeface="Calibri" panose="020F0502020204030204" pitchFamily="34" charset="0"/>
                          <a:cs typeface="Calibri" panose="020F0502020204030204" pitchFamily="34" charset="0"/>
                        </a:rPr>
                        <a:t>Pseudo R</a:t>
                      </a:r>
                      <a:r>
                        <a:rPr lang="en-GB" sz="900" b="0" baseline="30000">
                          <a:solidFill>
                            <a:schemeClr val="tx1"/>
                          </a:solidFill>
                          <a:effectLst/>
                          <a:latin typeface="Calibri" panose="020F0502020204030204" pitchFamily="34" charset="0"/>
                          <a:cs typeface="Calibri" panose="020F0502020204030204" pitchFamily="34" charset="0"/>
                        </a:rPr>
                        <a:t>2</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0.07929</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0.2045</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1745346546"/>
                  </a:ext>
                </a:extLst>
              </a:tr>
              <a:tr h="127595">
                <a:tc>
                  <a:txBody>
                    <a:bodyPr/>
                    <a:lstStyle/>
                    <a:p>
                      <a:pPr marL="0" marR="0">
                        <a:spcBef>
                          <a:spcPts val="0"/>
                        </a:spcBef>
                        <a:spcAft>
                          <a:spcPts val="0"/>
                        </a:spcAft>
                      </a:pPr>
                      <a:r>
                        <a:rPr lang="en-GB" sz="900" b="0" dirty="0">
                          <a:solidFill>
                            <a:schemeClr val="tx1"/>
                          </a:solidFill>
                          <a:effectLst/>
                          <a:latin typeface="Calibri" panose="020F0502020204030204" pitchFamily="34" charset="0"/>
                          <a:cs typeface="Calibri" panose="020F0502020204030204" pitchFamily="34" charset="0"/>
                        </a:rPr>
                        <a:t>N</a:t>
                      </a:r>
                      <a:endParaRPr lang="en-GB"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a:effectLst/>
                          <a:latin typeface="Calibri" panose="020F0502020204030204" pitchFamily="34" charset="0"/>
                          <a:cs typeface="Calibri" panose="020F0502020204030204" pitchFamily="34" charset="0"/>
                        </a:rPr>
                        <a:t>142,587</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tc>
                  <a:txBody>
                    <a:bodyPr/>
                    <a:lstStyle/>
                    <a:p>
                      <a:pPr marL="0" marR="0" algn="ctr">
                        <a:spcBef>
                          <a:spcPts val="0"/>
                        </a:spcBef>
                        <a:spcAft>
                          <a:spcPts val="0"/>
                        </a:spcAft>
                      </a:pPr>
                      <a:r>
                        <a:rPr lang="en-GB" sz="900" dirty="0">
                          <a:effectLst/>
                          <a:latin typeface="Calibri" panose="020F0502020204030204" pitchFamily="34" charset="0"/>
                          <a:cs typeface="Calibri" panose="020F0502020204030204" pitchFamily="34" charset="0"/>
                        </a:rPr>
                        <a:t>139,565</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43426" marR="43426" marT="0" marB="0" anchor="b"/>
                </a:tc>
                <a:extLst>
                  <a:ext uri="{0D108BD9-81ED-4DB2-BD59-A6C34878D82A}">
                    <a16:rowId xmlns:a16="http://schemas.microsoft.com/office/drawing/2014/main" val="520696107"/>
                  </a:ext>
                </a:extLst>
              </a:tr>
            </a:tbl>
          </a:graphicData>
        </a:graphic>
      </p:graphicFrame>
      <p:sp>
        <p:nvSpPr>
          <p:cNvPr id="5" name="Content Placeholder 115"/>
          <p:cNvSpPr txBox="1">
            <a:spLocks/>
          </p:cNvSpPr>
          <p:nvPr/>
        </p:nvSpPr>
        <p:spPr>
          <a:xfrm>
            <a:off x="530" y="527395"/>
            <a:ext cx="9181035"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US" sz="2646" kern="0" dirty="0"/>
              <a:t>Is there a gender bias in China at the individual investor level?</a:t>
            </a:r>
          </a:p>
        </p:txBody>
      </p:sp>
      <p:sp>
        <p:nvSpPr>
          <p:cNvPr id="10" name="TextBox 9">
            <a:extLst>
              <a:ext uri="{FF2B5EF4-FFF2-40B4-BE49-F238E27FC236}">
                <a16:creationId xmlns:a16="http://schemas.microsoft.com/office/drawing/2014/main" id="{7840F7DA-E2FB-234E-8AB2-BE368FDEE22C}"/>
              </a:ext>
            </a:extLst>
          </p:cNvPr>
          <p:cNvSpPr txBox="1"/>
          <p:nvPr/>
        </p:nvSpPr>
        <p:spPr>
          <a:xfrm>
            <a:off x="7921426" y="1908423"/>
            <a:ext cx="1944216" cy="504056"/>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Probit regression for the first-time investors.</a:t>
            </a:r>
          </a:p>
        </p:txBody>
      </p:sp>
      <p:sp>
        <p:nvSpPr>
          <p:cNvPr id="11" name="TextBox 10">
            <a:extLst>
              <a:ext uri="{FF2B5EF4-FFF2-40B4-BE49-F238E27FC236}">
                <a16:creationId xmlns:a16="http://schemas.microsoft.com/office/drawing/2014/main" id="{1EE5D327-5C79-C14B-8857-A33769B77575}"/>
              </a:ext>
            </a:extLst>
          </p:cNvPr>
          <p:cNvSpPr txBox="1"/>
          <p:nvPr/>
        </p:nvSpPr>
        <p:spPr>
          <a:xfrm>
            <a:off x="7921426" y="2686127"/>
            <a:ext cx="1944216" cy="914484"/>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For the same level of performance, first-time investors are less likely to invest in female managers.</a:t>
            </a:r>
          </a:p>
        </p:txBody>
      </p:sp>
      <p:sp>
        <p:nvSpPr>
          <p:cNvPr id="12" name="Oval 11">
            <a:extLst>
              <a:ext uri="{FF2B5EF4-FFF2-40B4-BE49-F238E27FC236}">
                <a16:creationId xmlns:a16="http://schemas.microsoft.com/office/drawing/2014/main" id="{CFDEC931-ED48-A94B-ACF1-0190FBEE668E}"/>
              </a:ext>
            </a:extLst>
          </p:cNvPr>
          <p:cNvSpPr/>
          <p:nvPr/>
        </p:nvSpPr>
        <p:spPr bwMode="ltGray">
          <a:xfrm>
            <a:off x="5581166" y="1486330"/>
            <a:ext cx="2268069" cy="457932"/>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13" name="Straight Arrow Connector 12">
            <a:extLst>
              <a:ext uri="{FF2B5EF4-FFF2-40B4-BE49-F238E27FC236}">
                <a16:creationId xmlns:a16="http://schemas.microsoft.com/office/drawing/2014/main" id="{9C1646D3-AEE1-7344-9892-AF2B3221065F}"/>
              </a:ext>
            </a:extLst>
          </p:cNvPr>
          <p:cNvCxnSpPr>
            <a:cxnSpLocks/>
          </p:cNvCxnSpPr>
          <p:nvPr/>
        </p:nvCxnSpPr>
        <p:spPr>
          <a:xfrm flipH="1" flipV="1">
            <a:off x="7561386" y="1953505"/>
            <a:ext cx="540060" cy="71100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71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0" y="360251"/>
            <a:ext cx="8893003"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Do investors pay less attention to women fund managers?</a:t>
            </a:r>
            <a:endParaRPr lang="en-US" sz="2646" kern="0" dirty="0"/>
          </a:p>
        </p:txBody>
      </p:sp>
      <p:graphicFrame>
        <p:nvGraphicFramePr>
          <p:cNvPr id="3" name="Table 2">
            <a:extLst>
              <a:ext uri="{FF2B5EF4-FFF2-40B4-BE49-F238E27FC236}">
                <a16:creationId xmlns:a16="http://schemas.microsoft.com/office/drawing/2014/main" id="{1D9DD6D0-4C40-9448-A036-9850FF93A7DC}"/>
              </a:ext>
            </a:extLst>
          </p:cNvPr>
          <p:cNvGraphicFramePr>
            <a:graphicFrameLocks noGrp="1"/>
          </p:cNvGraphicFramePr>
          <p:nvPr>
            <p:extLst>
              <p:ext uri="{D42A27DB-BD31-4B8C-83A1-F6EECF244321}">
                <p14:modId xmlns:p14="http://schemas.microsoft.com/office/powerpoint/2010/main" val="126658454"/>
              </p:ext>
            </p:extLst>
          </p:nvPr>
        </p:nvGraphicFramePr>
        <p:xfrm>
          <a:off x="720626" y="1152339"/>
          <a:ext cx="7607039" cy="6273218"/>
        </p:xfrm>
        <a:graphic>
          <a:graphicData uri="http://schemas.openxmlformats.org/drawingml/2006/table">
            <a:tbl>
              <a:tblPr>
                <a:tableStyleId>{5C22544A-7EE6-4342-B048-85BDC9FD1C3A}</a:tableStyleId>
              </a:tblPr>
              <a:tblGrid>
                <a:gridCol w="3594888">
                  <a:extLst>
                    <a:ext uri="{9D8B030D-6E8A-4147-A177-3AD203B41FA5}">
                      <a16:colId xmlns:a16="http://schemas.microsoft.com/office/drawing/2014/main" val="2156882420"/>
                    </a:ext>
                  </a:extLst>
                </a:gridCol>
                <a:gridCol w="1016414">
                  <a:extLst>
                    <a:ext uri="{9D8B030D-6E8A-4147-A177-3AD203B41FA5}">
                      <a16:colId xmlns:a16="http://schemas.microsoft.com/office/drawing/2014/main" val="3675183637"/>
                    </a:ext>
                  </a:extLst>
                </a:gridCol>
                <a:gridCol w="998579">
                  <a:extLst>
                    <a:ext uri="{9D8B030D-6E8A-4147-A177-3AD203B41FA5}">
                      <a16:colId xmlns:a16="http://schemas.microsoft.com/office/drawing/2014/main" val="265631874"/>
                    </a:ext>
                  </a:extLst>
                </a:gridCol>
                <a:gridCol w="998579">
                  <a:extLst>
                    <a:ext uri="{9D8B030D-6E8A-4147-A177-3AD203B41FA5}">
                      <a16:colId xmlns:a16="http://schemas.microsoft.com/office/drawing/2014/main" val="2807239632"/>
                    </a:ext>
                  </a:extLst>
                </a:gridCol>
                <a:gridCol w="998579">
                  <a:extLst>
                    <a:ext uri="{9D8B030D-6E8A-4147-A177-3AD203B41FA5}">
                      <a16:colId xmlns:a16="http://schemas.microsoft.com/office/drawing/2014/main" val="525135519"/>
                    </a:ext>
                  </a:extLst>
                </a:gridCol>
              </a:tblGrid>
              <a:tr h="0">
                <a:tc>
                  <a:txBody>
                    <a:bodyPr/>
                    <a:lstStyle/>
                    <a:p>
                      <a:pPr algn="l" fontAlgn="b"/>
                      <a:r>
                        <a:rPr lang="en-GB" sz="1000" u="none" strike="noStrike" dirty="0">
                          <a:effectLst/>
                          <a:latin typeface="Calibri" panose="020F0502020204030204" pitchFamily="34" charset="0"/>
                          <a:cs typeface="Calibri" panose="020F0502020204030204" pitchFamily="34" charset="0"/>
                        </a:rPr>
                        <a:t> </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tc>
                <a:tc gridSpan="4">
                  <a:txBody>
                    <a:bodyPr/>
                    <a:lstStyle/>
                    <a:p>
                      <a:pPr algn="ctr" fontAlgn="b"/>
                      <a:r>
                        <a:rPr lang="en-GB" sz="1000" u="none" strike="noStrike" dirty="0">
                          <a:effectLst/>
                          <a:latin typeface="Calibri" panose="020F0502020204030204" pitchFamily="34" charset="0"/>
                          <a:cs typeface="Calibri" panose="020F0502020204030204" pitchFamily="34" charset="0"/>
                        </a:rPr>
                        <a:t>Lagged alternative performance measures</a:t>
                      </a:r>
                      <a:br>
                        <a:rPr lang="en-GB" sz="1000" u="none" strike="noStrike" dirty="0">
                          <a:effectLst/>
                          <a:latin typeface="Calibri" panose="020F0502020204030204" pitchFamily="34" charset="0"/>
                          <a:cs typeface="Calibri" panose="020F0502020204030204" pitchFamily="34" charset="0"/>
                        </a:rPr>
                      </a:br>
                      <a:r>
                        <a:rPr lang="en-GB" sz="1000" u="none" strike="noStrike" dirty="0">
                          <a:effectLst/>
                          <a:latin typeface="Calibri" panose="020F0502020204030204" pitchFamily="34" charset="0"/>
                          <a:cs typeface="Calibri" panose="020F0502020204030204" pitchFamily="34" charset="0"/>
                        </a:rPr>
                        <a:t>(Independent Variables)</a:t>
                      </a:r>
                      <a:br>
                        <a:rPr lang="en-GB" sz="1000" u="none" strike="noStrike" dirty="0">
                          <a:effectLst/>
                          <a:latin typeface="Calibri" panose="020F0502020204030204" pitchFamily="34" charset="0"/>
                          <a:cs typeface="Calibri" panose="020F0502020204030204" pitchFamily="34" charset="0"/>
                        </a:rPr>
                      </a:br>
                      <a:r>
                        <a:rPr lang="en-GB" sz="1000" u="none" strike="noStrike" dirty="0">
                          <a:effectLst/>
                          <a:latin typeface="Calibri" panose="020F0502020204030204" pitchFamily="34" charset="0"/>
                          <a:cs typeface="Calibri" panose="020F0502020204030204" pitchFamily="34" charset="0"/>
                        </a:rPr>
                        <a:t>Return ranking over</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90418" marR="90418" marT="45209" marB="45209" anchor="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0284833"/>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dirty="0">
                          <a:effectLst/>
                          <a:latin typeface="Calibri" panose="020F0502020204030204" pitchFamily="34" charset="0"/>
                          <a:cs typeface="Calibri" panose="020F0502020204030204" pitchFamily="34" charset="0"/>
                        </a:rPr>
                        <a:t>1-month </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3-month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6-month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12-month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extLst>
                  <a:ext uri="{0D108BD9-81ED-4DB2-BD59-A6C34878D82A}">
                    <a16:rowId xmlns:a16="http://schemas.microsoft.com/office/drawing/2014/main" val="856232695"/>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 </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dirty="0">
                          <a:effectLst/>
                          <a:latin typeface="Calibri" panose="020F0502020204030204" pitchFamily="34" charset="0"/>
                          <a:cs typeface="Calibri" panose="020F0502020204030204" pitchFamily="34" charset="0"/>
                        </a:rPr>
                        <a:t>(1)</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dirty="0">
                          <a:effectLst/>
                          <a:latin typeface="Calibri" panose="020F0502020204030204" pitchFamily="34" charset="0"/>
                          <a:cs typeface="Calibri" panose="020F0502020204030204" pitchFamily="34" charset="0"/>
                        </a:rPr>
                        <a:t>(2)</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dirty="0">
                          <a:effectLst/>
                          <a:latin typeface="Calibri" panose="020F0502020204030204" pitchFamily="34" charset="0"/>
                          <a:cs typeface="Calibri" panose="020F0502020204030204" pitchFamily="34" charset="0"/>
                        </a:rPr>
                        <a:t>(3)</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dirty="0">
                          <a:effectLst/>
                          <a:latin typeface="Calibri" panose="020F0502020204030204" pitchFamily="34" charset="0"/>
                          <a:cs typeface="Calibri" panose="020F0502020204030204" pitchFamily="34" charset="0"/>
                        </a:rPr>
                        <a:t>(4)</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extLst>
                  <a:ext uri="{0D108BD9-81ED-4DB2-BD59-A6C34878D82A}">
                    <a16:rowId xmlns:a16="http://schemas.microsoft.com/office/drawing/2014/main" val="142148450"/>
                  </a:ext>
                </a:extLst>
              </a:tr>
              <a:tr h="168400">
                <a:tc>
                  <a:txBody>
                    <a:bodyPr/>
                    <a:lstStyle/>
                    <a:p>
                      <a:pPr algn="l" fontAlgn="b"/>
                      <a:r>
                        <a:rPr lang="en-GB" sz="1000" b="1" u="none" strike="noStrike" dirty="0">
                          <a:effectLst/>
                          <a:latin typeface="Calibri" panose="020F0502020204030204" pitchFamily="34" charset="0"/>
                          <a:cs typeface="Calibri" panose="020F0502020204030204" pitchFamily="34" charset="0"/>
                        </a:rPr>
                        <a:t>Fund performance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3732987398"/>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Fund performance ranking</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0.3860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0.4816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0.5178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0.2872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2865620444"/>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(0.0263)</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(0.0274)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(0.0302)</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(0.0317)</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667117873"/>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Fund Performance × Manager gender (Female)</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-0.3258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-0.2520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-0.2642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-0.2013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34778250"/>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(0.0781)</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(0.0711)</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(0.0703)</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(0.0724)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409677866"/>
                  </a:ext>
                </a:extLst>
              </a:tr>
              <a:tr h="168400">
                <a:tc>
                  <a:txBody>
                    <a:bodyPr/>
                    <a:lstStyle/>
                    <a:p>
                      <a:pPr algn="l" fontAlgn="b"/>
                      <a:r>
                        <a:rPr lang="en-GB" sz="1000" b="1" u="none" strike="noStrike" dirty="0">
                          <a:effectLst/>
                          <a:latin typeface="Calibri" panose="020F0502020204030204" pitchFamily="34" charset="0"/>
                          <a:cs typeface="Calibri" panose="020F0502020204030204" pitchFamily="34" charset="0"/>
                        </a:rPr>
                        <a:t>Managerial  characteristics</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431388122"/>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Manager gender (Female)</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0.2062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0.1617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0.1626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0.1587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741132299"/>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(0.0472)</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(0.0459)</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(0.0463)</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(0.0520)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2268850422"/>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Manager tenure</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0.0465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0.0441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0.0383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0.0403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1563985694"/>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(0.0070)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(0.0070)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(0.0070)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(0.0071)</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3824187354"/>
                  </a:ext>
                </a:extLst>
              </a:tr>
              <a:tr h="168400">
                <a:tc>
                  <a:txBody>
                    <a:bodyPr/>
                    <a:lstStyle/>
                    <a:p>
                      <a:pPr algn="l" fontAlgn="b"/>
                      <a:r>
                        <a:rPr lang="en-GB" sz="1000" b="1" u="none" strike="noStrike" dirty="0">
                          <a:effectLst/>
                          <a:latin typeface="Calibri" panose="020F0502020204030204" pitchFamily="34" charset="0"/>
                          <a:cs typeface="Calibri" panose="020F0502020204030204" pitchFamily="34" charset="0"/>
                        </a:rPr>
                        <a:t>Fund characteristics</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3100495710"/>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Fund risk (Previous month)</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0.3543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0.3693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0.3560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0.4482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3584535743"/>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(0.0313)</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(0.0312)</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(0.0314)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(0.0329)</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53812223"/>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Log(Fund age)</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0.0173</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0.0229</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0.0301</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0.0234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3508465422"/>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(0.0292)</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(0.0292)</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(0.0294)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(0.0335)</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3029573287"/>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Log(TNA) (previous quarter)</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0.0523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0.0533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0.0399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0.0315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1410956499"/>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(0.0092)</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(0.0092)</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(0.0093)</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(0.0095)</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798308021"/>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Aggregate fund flow (previous quarter)</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-0.0213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-0.0247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-0.0302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0.0126</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2812233824"/>
                  </a:ext>
                </a:extLst>
              </a:tr>
              <a:tr h="168400">
                <a:tc>
                  <a:txBody>
                    <a:bodyPr/>
                    <a:lstStyle/>
                    <a:p>
                      <a:pPr algn="l" fontAlgn="b"/>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(0.0038)</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(0.0037)</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(0.0038)</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(0.0120)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655101787"/>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Fund sales fee (%)</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0.7621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0.8627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0.7912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0.8129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130344017"/>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(0.2530)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(0.2521)</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(0.2539)</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(0.2688)</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4165360794"/>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Fund management fee (%)</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-0.1963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-0.1562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-0.1379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-0.1642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4138927582"/>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(0.0199)</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(0.0201)</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(0.0203)</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(0.0207)</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2273117519"/>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Fund transaction fee (%)</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-0.0258</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-0.0294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-2.1647</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-2.2535</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788157401"/>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(0.0167)</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(0.0167)</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(0.0167)</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(0.0171)</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288759438"/>
                  </a:ext>
                </a:extLst>
              </a:tr>
              <a:tr h="168400">
                <a:tc>
                  <a:txBody>
                    <a:bodyPr/>
                    <a:lstStyle/>
                    <a:p>
                      <a:pPr algn="l" fontAlgn="b"/>
                      <a:r>
                        <a:rPr lang="en-GB" sz="1000" b="1" u="none" strike="noStrike" dirty="0">
                          <a:effectLst/>
                          <a:latin typeface="Calibri" panose="020F0502020204030204" pitchFamily="34" charset="0"/>
                          <a:cs typeface="Calibri" panose="020F0502020204030204" pitchFamily="34" charset="0"/>
                        </a:rPr>
                        <a:t>User income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l" fontAlgn="b"/>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21095240"/>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Rolling average spending in prior 6 months  (thousands CNY)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0.0027</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0.0027</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0.0027</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0.0028</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3686871056"/>
                  </a:ext>
                </a:extLst>
              </a:tr>
              <a:tr h="168400">
                <a:tc>
                  <a:txBody>
                    <a:bodyPr/>
                    <a:lstStyle/>
                    <a:p>
                      <a:pPr algn="l" fontAlgn="b"/>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(0.0030)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(0.0030)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(0.0030)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(0.0031)</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3660482695"/>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Std dev of rolling spending levels in prior 6 months (thousands CNY)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-0.0024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-0.0024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-0.0024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-0.0024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1136372483"/>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  </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(0.0020)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(0.0020)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(0.0020)</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(0.0021)</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3212573047"/>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Current month spending (thousands CNY)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-0.0013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-0.0013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-0.0013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-0.0011 ***</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3481348404"/>
                  </a:ext>
                </a:extLst>
              </a:tr>
              <a:tr h="168400">
                <a:tc>
                  <a:txBody>
                    <a:bodyPr/>
                    <a:lstStyle/>
                    <a:p>
                      <a:pPr algn="l" fontAlgn="b"/>
                      <a:r>
                        <a:rPr lang="en-GB" sz="1000" u="none" strike="noStrike" dirty="0">
                          <a:effectLst/>
                          <a:latin typeface="Calibri" panose="020F0502020204030204" pitchFamily="34" charset="0"/>
                          <a:cs typeface="Calibri" panose="020F0502020204030204" pitchFamily="34" charset="0"/>
                        </a:rPr>
                        <a:t> </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solidFill>
                      <a:schemeClr val="accent2">
                        <a:lumMod val="75000"/>
                      </a:schemeClr>
                    </a:solidFill>
                  </a:tcPr>
                </a:tc>
                <a:tc>
                  <a:txBody>
                    <a:bodyPr/>
                    <a:lstStyle/>
                    <a:p>
                      <a:pPr algn="ctr" fontAlgn="b"/>
                      <a:r>
                        <a:rPr lang="en-GB" sz="1000" u="none" strike="noStrike">
                          <a:effectLst/>
                          <a:latin typeface="Calibri" panose="020F0502020204030204" pitchFamily="34" charset="0"/>
                          <a:cs typeface="Calibri" panose="020F0502020204030204" pitchFamily="34" charset="0"/>
                        </a:rPr>
                        <a:t>(0.0004)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(0.0004)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a:effectLst/>
                          <a:latin typeface="Calibri" panose="020F0502020204030204" pitchFamily="34" charset="0"/>
                          <a:cs typeface="Calibri" panose="020F0502020204030204" pitchFamily="34" charset="0"/>
                        </a:rPr>
                        <a:t>(0.0004)</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7895" marR="7895" marT="7895" marB="0" anchor="b"/>
                </a:tc>
                <a:tc>
                  <a:txBody>
                    <a:bodyPr/>
                    <a:lstStyle/>
                    <a:p>
                      <a:pPr algn="ctr" fontAlgn="b"/>
                      <a:r>
                        <a:rPr lang="en-GB" sz="1000" u="none" strike="noStrike" dirty="0">
                          <a:effectLst/>
                          <a:latin typeface="Calibri" panose="020F0502020204030204" pitchFamily="34" charset="0"/>
                          <a:cs typeface="Calibri" panose="020F0502020204030204" pitchFamily="34" charset="0"/>
                        </a:rPr>
                        <a:t>(0.0004)</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895" marR="7895" marT="7895" marB="0" anchor="b"/>
                </a:tc>
                <a:extLst>
                  <a:ext uri="{0D108BD9-81ED-4DB2-BD59-A6C34878D82A}">
                    <a16:rowId xmlns:a16="http://schemas.microsoft.com/office/drawing/2014/main" val="2665303849"/>
                  </a:ext>
                </a:extLst>
              </a:tr>
            </a:tbl>
          </a:graphicData>
        </a:graphic>
      </p:graphicFrame>
      <p:sp>
        <p:nvSpPr>
          <p:cNvPr id="11" name="Oval 10">
            <a:extLst>
              <a:ext uri="{FF2B5EF4-FFF2-40B4-BE49-F238E27FC236}">
                <a16:creationId xmlns:a16="http://schemas.microsoft.com/office/drawing/2014/main" id="{B465A10A-71FC-2A45-BF35-848FE96D41DA}"/>
              </a:ext>
            </a:extLst>
          </p:cNvPr>
          <p:cNvSpPr/>
          <p:nvPr/>
        </p:nvSpPr>
        <p:spPr bwMode="ltGray">
          <a:xfrm>
            <a:off x="4285022" y="2520491"/>
            <a:ext cx="4068452" cy="50405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12" name="Straight Arrow Connector 11">
            <a:extLst>
              <a:ext uri="{FF2B5EF4-FFF2-40B4-BE49-F238E27FC236}">
                <a16:creationId xmlns:a16="http://schemas.microsoft.com/office/drawing/2014/main" id="{42CB7811-D47C-2548-9C77-D33EA4A3211F}"/>
              </a:ext>
            </a:extLst>
          </p:cNvPr>
          <p:cNvCxnSpPr>
            <a:cxnSpLocks/>
          </p:cNvCxnSpPr>
          <p:nvPr/>
        </p:nvCxnSpPr>
        <p:spPr>
          <a:xfrm flipH="1" flipV="1">
            <a:off x="8029438" y="2988543"/>
            <a:ext cx="468052" cy="32403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7F1F676-BDA8-A247-A3A4-1F9ADB8D8F8A}"/>
              </a:ext>
            </a:extLst>
          </p:cNvPr>
          <p:cNvSpPr txBox="1"/>
          <p:nvPr/>
        </p:nvSpPr>
        <p:spPr>
          <a:xfrm>
            <a:off x="8569498" y="3060551"/>
            <a:ext cx="1440160" cy="603717"/>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Weaker performance-flow relationship for female-managed funds</a:t>
            </a:r>
          </a:p>
        </p:txBody>
      </p:sp>
    </p:spTree>
    <p:extLst>
      <p:ext uri="{BB962C8B-B14F-4D97-AF65-F5344CB8AC3E}">
        <p14:creationId xmlns:p14="http://schemas.microsoft.com/office/powerpoint/2010/main" val="38138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0" y="527395"/>
            <a:ext cx="9325051"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US" sz="2646" kern="0" dirty="0"/>
              <a:t>Is past performance a better predictor for male managers? </a:t>
            </a:r>
          </a:p>
        </p:txBody>
      </p:sp>
      <p:graphicFrame>
        <p:nvGraphicFramePr>
          <p:cNvPr id="2" name="Table 1">
            <a:extLst>
              <a:ext uri="{FF2B5EF4-FFF2-40B4-BE49-F238E27FC236}">
                <a16:creationId xmlns:a16="http://schemas.microsoft.com/office/drawing/2014/main" id="{65364B94-3657-A845-9E39-9A86A48A9083}"/>
              </a:ext>
            </a:extLst>
          </p:cNvPr>
          <p:cNvGraphicFramePr>
            <a:graphicFrameLocks noGrp="1"/>
          </p:cNvGraphicFramePr>
          <p:nvPr>
            <p:extLst>
              <p:ext uri="{D42A27DB-BD31-4B8C-83A1-F6EECF244321}">
                <p14:modId xmlns:p14="http://schemas.microsoft.com/office/powerpoint/2010/main" val="3688252409"/>
              </p:ext>
            </p:extLst>
          </p:nvPr>
        </p:nvGraphicFramePr>
        <p:xfrm>
          <a:off x="2161076" y="1728403"/>
          <a:ext cx="5760059" cy="5349522"/>
        </p:xfrm>
        <a:graphic>
          <a:graphicData uri="http://schemas.openxmlformats.org/drawingml/2006/table">
            <a:tbl>
              <a:tblPr>
                <a:tableStyleId>{5C22544A-7EE6-4342-B048-85BDC9FD1C3A}</a:tableStyleId>
              </a:tblPr>
              <a:tblGrid>
                <a:gridCol w="3133373">
                  <a:extLst>
                    <a:ext uri="{9D8B030D-6E8A-4147-A177-3AD203B41FA5}">
                      <a16:colId xmlns:a16="http://schemas.microsoft.com/office/drawing/2014/main" val="2028982652"/>
                    </a:ext>
                  </a:extLst>
                </a:gridCol>
                <a:gridCol w="885924">
                  <a:extLst>
                    <a:ext uri="{9D8B030D-6E8A-4147-A177-3AD203B41FA5}">
                      <a16:colId xmlns:a16="http://schemas.microsoft.com/office/drawing/2014/main" val="3233544935"/>
                    </a:ext>
                  </a:extLst>
                </a:gridCol>
                <a:gridCol w="870381">
                  <a:extLst>
                    <a:ext uri="{9D8B030D-6E8A-4147-A177-3AD203B41FA5}">
                      <a16:colId xmlns:a16="http://schemas.microsoft.com/office/drawing/2014/main" val="4017996974"/>
                    </a:ext>
                  </a:extLst>
                </a:gridCol>
                <a:gridCol w="870381">
                  <a:extLst>
                    <a:ext uri="{9D8B030D-6E8A-4147-A177-3AD203B41FA5}">
                      <a16:colId xmlns:a16="http://schemas.microsoft.com/office/drawing/2014/main" val="3913240588"/>
                    </a:ext>
                  </a:extLst>
                </a:gridCol>
              </a:tblGrid>
              <a:tr h="199052">
                <a:tc>
                  <a:txBody>
                    <a:bodyPr/>
                    <a:lstStyle/>
                    <a:p>
                      <a:pPr algn="l" fontAlgn="b"/>
                      <a:r>
                        <a:rPr lang="en-GB" sz="1200" u="none" strike="noStrike" dirty="0">
                          <a:effectLst/>
                          <a:latin typeface="Calibri" panose="020F0502020204030204" pitchFamily="34" charset="0"/>
                          <a:cs typeface="Calibri" panose="020F0502020204030204" pitchFamily="34" charset="0"/>
                        </a:rPr>
                        <a:t>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tc>
                <a:tc gridSpan="3">
                  <a:txBody>
                    <a:bodyPr/>
                    <a:lstStyle/>
                    <a:p>
                      <a:pPr algn="ctr" fontAlgn="b"/>
                      <a:r>
                        <a:rPr lang="en-GB" sz="1100" u="none" strike="noStrike" dirty="0">
                          <a:effectLst/>
                          <a:latin typeface="Calibri" panose="020F0502020204030204" pitchFamily="34" charset="0"/>
                          <a:cs typeface="Calibri" panose="020F0502020204030204" pitchFamily="34" charset="0"/>
                        </a:rPr>
                        <a:t>Dependent Variables</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576482"/>
                  </a:ext>
                </a:extLst>
              </a:tr>
              <a:tr h="572274">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dirty="0">
                          <a:effectLst/>
                          <a:latin typeface="Calibri" panose="020F0502020204030204" pitchFamily="34" charset="0"/>
                          <a:cs typeface="Calibri" panose="020F0502020204030204" pitchFamily="34" charset="0"/>
                        </a:rPr>
                        <a:t>Future 3-month return rank</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Future 6-month return rank</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dirty="0">
                          <a:effectLst/>
                          <a:latin typeface="Calibri" panose="020F0502020204030204" pitchFamily="34" charset="0"/>
                          <a:cs typeface="Calibri" panose="020F0502020204030204" pitchFamily="34" charset="0"/>
                        </a:rPr>
                        <a:t>Future 12-month return rank</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extLst>
                  <a:ext uri="{0D108BD9-81ED-4DB2-BD59-A6C34878D82A}">
                    <a16:rowId xmlns:a16="http://schemas.microsoft.com/office/drawing/2014/main" val="601914949"/>
                  </a:ext>
                </a:extLst>
              </a:tr>
              <a:tr h="199052">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dirty="0">
                          <a:effectLst/>
                          <a:latin typeface="Calibri" panose="020F0502020204030204" pitchFamily="34" charset="0"/>
                          <a:cs typeface="Calibri" panose="020F0502020204030204" pitchFamily="34" charset="0"/>
                        </a:rPr>
                        <a:t>(1)</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dirty="0">
                          <a:effectLst/>
                          <a:latin typeface="Calibri" panose="020F0502020204030204" pitchFamily="34" charset="0"/>
                          <a:cs typeface="Calibri" panose="020F0502020204030204" pitchFamily="34" charset="0"/>
                        </a:rPr>
                        <a:t>(2)</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dirty="0">
                          <a:effectLst/>
                          <a:latin typeface="Calibri" panose="020F0502020204030204" pitchFamily="34" charset="0"/>
                          <a:cs typeface="Calibri" panose="020F0502020204030204" pitchFamily="34" charset="0"/>
                        </a:rPr>
                        <a:t>(3)</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extLst>
                  <a:ext uri="{0D108BD9-81ED-4DB2-BD59-A6C34878D82A}">
                    <a16:rowId xmlns:a16="http://schemas.microsoft.com/office/drawing/2014/main" val="2355665232"/>
                  </a:ext>
                </a:extLst>
              </a:tr>
              <a:tr h="199052">
                <a:tc>
                  <a:txBody>
                    <a:bodyPr/>
                    <a:lstStyle/>
                    <a:p>
                      <a:pPr algn="l" fontAlgn="b"/>
                      <a:r>
                        <a:rPr lang="en-GB" sz="1100" u="none" strike="noStrike" dirty="0">
                          <a:effectLst/>
                          <a:latin typeface="Calibri" panose="020F0502020204030204" pitchFamily="34" charset="0"/>
                          <a:cs typeface="Calibri" panose="020F0502020204030204" pitchFamily="34" charset="0"/>
                        </a:rPr>
                        <a:t>Manager gender (Female)</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0.0435</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0.0256</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-0.0184</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2297582374"/>
                  </a:ext>
                </a:extLst>
              </a:tr>
              <a:tr h="199052">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(0.0464)</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(0.0496)</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dirty="0">
                          <a:effectLst/>
                          <a:latin typeface="Calibri" panose="020F0502020204030204" pitchFamily="34" charset="0"/>
                          <a:cs typeface="Calibri" panose="020F0502020204030204" pitchFamily="34" charset="0"/>
                        </a:rPr>
                        <a:t>(0.0625)</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260224803"/>
                  </a:ext>
                </a:extLst>
              </a:tr>
              <a:tr h="199052">
                <a:tc>
                  <a:txBody>
                    <a:bodyPr/>
                    <a:lstStyle/>
                    <a:p>
                      <a:pPr algn="l" fontAlgn="b"/>
                      <a:r>
                        <a:rPr lang="en-GB" sz="1100" u="none" strike="noStrike" dirty="0">
                          <a:effectLst/>
                          <a:latin typeface="Calibri" panose="020F0502020204030204" pitchFamily="34" charset="0"/>
                          <a:cs typeface="Calibri" panose="020F0502020204030204" pitchFamily="34" charset="0"/>
                        </a:rPr>
                        <a:t>Fund current 1-month NAV return rank</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-0.0303**</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-0.0268**</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dirty="0">
                          <a:effectLst/>
                          <a:latin typeface="Calibri" panose="020F0502020204030204" pitchFamily="34" charset="0"/>
                          <a:cs typeface="Calibri" panose="020F0502020204030204" pitchFamily="34" charset="0"/>
                        </a:rPr>
                        <a:t>-0.0496***</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655572494"/>
                  </a:ext>
                </a:extLst>
              </a:tr>
              <a:tr h="199052">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(0.0126)</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(0.0111)</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dirty="0">
                          <a:effectLst/>
                          <a:latin typeface="Calibri" panose="020F0502020204030204" pitchFamily="34" charset="0"/>
                          <a:cs typeface="Calibri" panose="020F0502020204030204" pitchFamily="34" charset="0"/>
                        </a:rPr>
                        <a:t>(0.0096)</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316458405"/>
                  </a:ext>
                </a:extLst>
              </a:tr>
              <a:tr h="199052">
                <a:tc>
                  <a:txBody>
                    <a:bodyPr/>
                    <a:lstStyle/>
                    <a:p>
                      <a:pPr algn="l" fontAlgn="b"/>
                      <a:r>
                        <a:rPr lang="en-GB" sz="1100" u="none" strike="noStrike" dirty="0">
                          <a:effectLst/>
                          <a:latin typeface="Calibri" panose="020F0502020204030204" pitchFamily="34" charset="0"/>
                          <a:cs typeface="Calibri" panose="020F0502020204030204" pitchFamily="34" charset="0"/>
                        </a:rPr>
                        <a:t>Fund current 1-month NAV return rank × Manager</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0.0213</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0.0068</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dirty="0">
                          <a:effectLst/>
                          <a:latin typeface="Calibri" panose="020F0502020204030204" pitchFamily="34" charset="0"/>
                          <a:cs typeface="Calibri" panose="020F0502020204030204" pitchFamily="34" charset="0"/>
                        </a:rPr>
                        <a:t>0.0055</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1695016608"/>
                  </a:ext>
                </a:extLst>
              </a:tr>
              <a:tr h="199052">
                <a:tc>
                  <a:txBody>
                    <a:bodyPr/>
                    <a:lstStyle/>
                    <a:p>
                      <a:pPr algn="l" fontAlgn="b"/>
                      <a:r>
                        <a:rPr lang="en-GB" sz="1100" u="none" strike="noStrike" dirty="0">
                          <a:effectLst/>
                          <a:latin typeface="Calibri" panose="020F0502020204030204" pitchFamily="34" charset="0"/>
                          <a:cs typeface="Calibri" panose="020F0502020204030204" pitchFamily="34" charset="0"/>
                        </a:rPr>
                        <a:t>   gender (Female)</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(0.0307)</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(0.0278)</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dirty="0">
                          <a:effectLst/>
                          <a:latin typeface="Calibri" panose="020F0502020204030204" pitchFamily="34" charset="0"/>
                          <a:cs typeface="Calibri" panose="020F0502020204030204" pitchFamily="34" charset="0"/>
                        </a:rPr>
                        <a:t>(0.0209)</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3501550949"/>
                  </a:ext>
                </a:extLst>
              </a:tr>
              <a:tr h="199052">
                <a:tc>
                  <a:txBody>
                    <a:bodyPr/>
                    <a:lstStyle/>
                    <a:p>
                      <a:pPr algn="l" fontAlgn="b"/>
                      <a:r>
                        <a:rPr lang="en-GB" sz="1100" u="none" strike="noStrike" dirty="0">
                          <a:effectLst/>
                          <a:latin typeface="Calibri" panose="020F0502020204030204" pitchFamily="34" charset="0"/>
                          <a:cs typeface="Calibri" panose="020F0502020204030204" pitchFamily="34" charset="0"/>
                        </a:rPr>
                        <a:t>Fund Level Flow (Current Quarter)</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0.0245*</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0.0279*</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0.038***</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3100287377"/>
                  </a:ext>
                </a:extLst>
              </a:tr>
              <a:tr h="199052">
                <a:tc>
                  <a:txBody>
                    <a:bodyPr/>
                    <a:lstStyle/>
                    <a:p>
                      <a:pPr algn="l" fontAlgn="b"/>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(0.0142)</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(0.0161)</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dirty="0">
                          <a:effectLst/>
                          <a:latin typeface="Calibri" panose="020F0502020204030204" pitchFamily="34" charset="0"/>
                          <a:cs typeface="Calibri" panose="020F0502020204030204" pitchFamily="34" charset="0"/>
                        </a:rPr>
                        <a:t>(0.0142)</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2216313676"/>
                  </a:ext>
                </a:extLst>
              </a:tr>
              <a:tr h="199052">
                <a:tc>
                  <a:txBody>
                    <a:bodyPr/>
                    <a:lstStyle/>
                    <a:p>
                      <a:pPr algn="l" fontAlgn="b"/>
                      <a:r>
                        <a:rPr lang="en-GB" sz="1100" u="none" strike="noStrike" dirty="0">
                          <a:effectLst/>
                          <a:latin typeface="Calibri" panose="020F0502020204030204" pitchFamily="34" charset="0"/>
                          <a:cs typeface="Calibri" panose="020F0502020204030204" pitchFamily="34" charset="0"/>
                        </a:rPr>
                        <a:t>Manager tenure</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-0.0235***</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-0.02*</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dirty="0">
                          <a:effectLst/>
                          <a:latin typeface="Calibri" panose="020F0502020204030204" pitchFamily="34" charset="0"/>
                          <a:cs typeface="Calibri" panose="020F0502020204030204" pitchFamily="34" charset="0"/>
                        </a:rPr>
                        <a:t>-0.0053</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1477940241"/>
                  </a:ext>
                </a:extLst>
              </a:tr>
              <a:tr h="199052">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(0.0078)</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(0.0118)</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(0.0161)</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2101004464"/>
                  </a:ext>
                </a:extLst>
              </a:tr>
              <a:tr h="199052">
                <a:tc>
                  <a:txBody>
                    <a:bodyPr/>
                    <a:lstStyle/>
                    <a:p>
                      <a:pPr algn="l" fontAlgn="b"/>
                      <a:r>
                        <a:rPr lang="en-GB" sz="1100" u="none" strike="noStrike" dirty="0">
                          <a:effectLst/>
                          <a:latin typeface="Calibri" panose="020F0502020204030204" pitchFamily="34" charset="0"/>
                          <a:cs typeface="Calibri" panose="020F0502020204030204" pitchFamily="34" charset="0"/>
                        </a:rPr>
                        <a:t>Fund risk (Current month)</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-0.1372***</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-0.1141***</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-0.1035***</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15394587"/>
                  </a:ext>
                </a:extLst>
              </a:tr>
              <a:tr h="199052">
                <a:tc>
                  <a:txBody>
                    <a:bodyPr/>
                    <a:lstStyle/>
                    <a:p>
                      <a:pPr algn="l" fontAlgn="b"/>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(0.0232)</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(0.0256)</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(0.0252)</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1681831698"/>
                  </a:ext>
                </a:extLst>
              </a:tr>
              <a:tr h="199052">
                <a:tc>
                  <a:txBody>
                    <a:bodyPr/>
                    <a:lstStyle/>
                    <a:p>
                      <a:pPr algn="l" fontAlgn="b"/>
                      <a:r>
                        <a:rPr lang="en-GB" sz="1100" u="none" strike="noStrike" dirty="0">
                          <a:effectLst/>
                          <a:latin typeface="Calibri" panose="020F0502020204030204" pitchFamily="34" charset="0"/>
                          <a:cs typeface="Calibri" panose="020F0502020204030204" pitchFamily="34" charset="0"/>
                        </a:rPr>
                        <a:t>Log(TNA)</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-0.0594***</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-0.1066***</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-0.1329***</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1049096922"/>
                  </a:ext>
                </a:extLst>
              </a:tr>
              <a:tr h="199052">
                <a:tc>
                  <a:txBody>
                    <a:bodyPr/>
                    <a:lstStyle/>
                    <a:p>
                      <a:pPr algn="l" fontAlgn="b"/>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(0.0196)</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(0.0230)</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(0.0234)</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502756641"/>
                  </a:ext>
                </a:extLst>
              </a:tr>
              <a:tr h="199052">
                <a:tc>
                  <a:txBody>
                    <a:bodyPr/>
                    <a:lstStyle/>
                    <a:p>
                      <a:pPr algn="l" fontAlgn="b"/>
                      <a:r>
                        <a:rPr lang="en-GB" sz="1100" u="none" strike="noStrike" dirty="0">
                          <a:effectLst/>
                          <a:latin typeface="Calibri" panose="020F0502020204030204" pitchFamily="34" charset="0"/>
                          <a:cs typeface="Calibri" panose="020F0502020204030204" pitchFamily="34" charset="0"/>
                        </a:rPr>
                        <a:t>Fund sales fee (%)</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0.0172</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-0.3700</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-0.2334</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4158723336"/>
                  </a:ext>
                </a:extLst>
              </a:tr>
              <a:tr h="199052">
                <a:tc>
                  <a:txBody>
                    <a:bodyPr/>
                    <a:lstStyle/>
                    <a:p>
                      <a:pPr algn="l" fontAlgn="b"/>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(0.3206)</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(0.3185)</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(0.2418)</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728740287"/>
                  </a:ext>
                </a:extLst>
              </a:tr>
              <a:tr h="199052">
                <a:tc>
                  <a:txBody>
                    <a:bodyPr/>
                    <a:lstStyle/>
                    <a:p>
                      <a:pPr algn="l" fontAlgn="b"/>
                      <a:r>
                        <a:rPr lang="en-GB" sz="1100" u="none" strike="noStrike" dirty="0">
                          <a:effectLst/>
                          <a:latin typeface="Calibri" panose="020F0502020204030204" pitchFamily="34" charset="0"/>
                          <a:cs typeface="Calibri" panose="020F0502020204030204" pitchFamily="34" charset="0"/>
                        </a:rPr>
                        <a:t>Fund management fee (%)</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-0.0146***</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-0.0154***</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-0.006491</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2317139110"/>
                  </a:ext>
                </a:extLst>
              </a:tr>
              <a:tr h="199052">
                <a:tc>
                  <a:txBody>
                    <a:bodyPr/>
                    <a:lstStyle/>
                    <a:p>
                      <a:pPr algn="l" fontAlgn="b"/>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(0.0050)</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(0.0059)</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(0.0050)</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1631819782"/>
                  </a:ext>
                </a:extLst>
              </a:tr>
              <a:tr h="199052">
                <a:tc>
                  <a:txBody>
                    <a:bodyPr/>
                    <a:lstStyle/>
                    <a:p>
                      <a:pPr algn="l" fontAlgn="b"/>
                      <a:r>
                        <a:rPr lang="en-GB" sz="1100" u="none" strike="noStrike" dirty="0">
                          <a:effectLst/>
                          <a:latin typeface="Calibri" panose="020F0502020204030204" pitchFamily="34" charset="0"/>
                          <a:cs typeface="Calibri" panose="020F0502020204030204" pitchFamily="34" charset="0"/>
                        </a:rPr>
                        <a:t>Fund transaction fee (%)</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-0.0294***</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-0.0362***</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-0.0291**</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2379954271"/>
                  </a:ext>
                </a:extLst>
              </a:tr>
              <a:tr h="199052">
                <a:tc>
                  <a:txBody>
                    <a:bodyPr/>
                    <a:lstStyle/>
                    <a:p>
                      <a:pPr algn="l" fontAlgn="b"/>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solidFill>
                      <a:schemeClr val="accent2">
                        <a:lumMod val="75000"/>
                      </a:schemeClr>
                    </a:solidFill>
                  </a:tcPr>
                </a:tc>
                <a:tc>
                  <a:txBody>
                    <a:bodyPr/>
                    <a:lstStyle/>
                    <a:p>
                      <a:pPr algn="ctr" fontAlgn="b"/>
                      <a:r>
                        <a:rPr lang="en-GB" sz="1100" u="none" strike="noStrike">
                          <a:effectLst/>
                          <a:latin typeface="Calibri" panose="020F0502020204030204" pitchFamily="34" charset="0"/>
                          <a:cs typeface="Calibri" panose="020F0502020204030204" pitchFamily="34" charset="0"/>
                        </a:rPr>
                        <a:t>(0.0098)</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a:effectLst/>
                          <a:latin typeface="Calibri" panose="020F0502020204030204" pitchFamily="34" charset="0"/>
                          <a:cs typeface="Calibri" panose="020F0502020204030204" pitchFamily="34" charset="0"/>
                        </a:rPr>
                        <a:t>(0.0125)</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9331" marR="9331" marT="9331" marB="0" anchor="b"/>
                </a:tc>
                <a:tc>
                  <a:txBody>
                    <a:bodyPr/>
                    <a:lstStyle/>
                    <a:p>
                      <a:pPr algn="ctr" fontAlgn="b"/>
                      <a:r>
                        <a:rPr lang="en-GB" sz="1100" u="none" strike="noStrike" dirty="0">
                          <a:effectLst/>
                          <a:latin typeface="Calibri" panose="020F0502020204030204" pitchFamily="34" charset="0"/>
                          <a:cs typeface="Calibri" panose="020F0502020204030204" pitchFamily="34" charset="0"/>
                        </a:rPr>
                        <a:t>(0.0117)</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9331" marR="9331" marT="9331" marB="0" anchor="b"/>
                </a:tc>
                <a:extLst>
                  <a:ext uri="{0D108BD9-81ED-4DB2-BD59-A6C34878D82A}">
                    <a16:rowId xmlns:a16="http://schemas.microsoft.com/office/drawing/2014/main" val="2084529013"/>
                  </a:ext>
                </a:extLst>
              </a:tr>
              <a:tr h="199052">
                <a:tc>
                  <a:txBody>
                    <a:bodyPr/>
                    <a:lstStyle/>
                    <a:p>
                      <a:pPr marL="0" marR="0">
                        <a:spcBef>
                          <a:spcPts val="0"/>
                        </a:spcBef>
                        <a:spcAft>
                          <a:spcPts val="0"/>
                        </a:spcAft>
                      </a:pPr>
                      <a:r>
                        <a:rPr lang="en-GB"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GB" sz="1100" b="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GB"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(Within)</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solidFill>
                      <a:schemeClr val="accent2">
                        <a:lumMod val="75000"/>
                      </a:schemeClr>
                    </a:solidFill>
                  </a:tcPr>
                </a:tc>
                <a:tc>
                  <a:txBody>
                    <a:bodyPr/>
                    <a:lstStyle/>
                    <a:p>
                      <a:pPr marL="0" marR="0" algn="ctr">
                        <a:spcBef>
                          <a:spcPts val="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0.0061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0.0423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0.0628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049954739"/>
                  </a:ext>
                </a:extLst>
              </a:tr>
              <a:tr h="199052">
                <a:tc>
                  <a:txBody>
                    <a:bodyPr/>
                    <a:lstStyle/>
                    <a:p>
                      <a:pPr marL="0" marR="0">
                        <a:spcBef>
                          <a:spcPts val="0"/>
                        </a:spcBef>
                        <a:spcAft>
                          <a:spcPts val="0"/>
                        </a:spcAft>
                      </a:pPr>
                      <a:r>
                        <a:rPr lang="en-GB"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GB"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solidFill>
                      <a:schemeClr val="accent2">
                        <a:lumMod val="75000"/>
                      </a:schemeClr>
                    </a:solidFill>
                  </a:tcPr>
                </a:tc>
                <a:tc>
                  <a:txBody>
                    <a:bodyPr/>
                    <a:lstStyle/>
                    <a:p>
                      <a:pPr marL="0" marR="0" algn="ctr">
                        <a:spcBef>
                          <a:spcPts val="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7,029</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780793198"/>
                  </a:ext>
                </a:extLst>
              </a:tr>
            </a:tbl>
          </a:graphicData>
        </a:graphic>
      </p:graphicFrame>
      <p:sp>
        <p:nvSpPr>
          <p:cNvPr id="8" name="Oval 7">
            <a:extLst>
              <a:ext uri="{FF2B5EF4-FFF2-40B4-BE49-F238E27FC236}">
                <a16:creationId xmlns:a16="http://schemas.microsoft.com/office/drawing/2014/main" id="{8DBA7767-B3B7-EB4E-BB06-0FD3BB4B2C11}"/>
              </a:ext>
            </a:extLst>
          </p:cNvPr>
          <p:cNvSpPr/>
          <p:nvPr/>
        </p:nvSpPr>
        <p:spPr bwMode="ltGray">
          <a:xfrm>
            <a:off x="4861269" y="2687560"/>
            <a:ext cx="3420380" cy="48100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9" name="Straight Arrow Connector 8">
            <a:extLst>
              <a:ext uri="{FF2B5EF4-FFF2-40B4-BE49-F238E27FC236}">
                <a16:creationId xmlns:a16="http://schemas.microsoft.com/office/drawing/2014/main" id="{D05736C4-1D8C-AD4F-B6CD-09DD5D60C08E}"/>
              </a:ext>
            </a:extLst>
          </p:cNvPr>
          <p:cNvCxnSpPr>
            <a:cxnSpLocks/>
            <a:endCxn id="8" idx="6"/>
          </p:cNvCxnSpPr>
          <p:nvPr/>
        </p:nvCxnSpPr>
        <p:spPr>
          <a:xfrm flipH="1" flipV="1">
            <a:off x="8281649" y="2928062"/>
            <a:ext cx="701806" cy="54258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ECFAA2-63AE-C34C-BFB9-94C6D7C3517F}"/>
              </a:ext>
            </a:extLst>
          </p:cNvPr>
          <p:cNvSpPr txBox="1"/>
          <p:nvPr/>
        </p:nvSpPr>
        <p:spPr>
          <a:xfrm>
            <a:off x="8101446" y="3507876"/>
            <a:ext cx="1980767" cy="956832"/>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There is no evidence that male managers are more likely to have hot hands than female managers.</a:t>
            </a:r>
          </a:p>
        </p:txBody>
      </p:sp>
      <p:sp>
        <p:nvSpPr>
          <p:cNvPr id="11" name="Oval 10">
            <a:extLst>
              <a:ext uri="{FF2B5EF4-FFF2-40B4-BE49-F238E27FC236}">
                <a16:creationId xmlns:a16="http://schemas.microsoft.com/office/drawing/2014/main" id="{790D300D-2450-0549-B01F-E8F20D37EC93}"/>
              </a:ext>
            </a:extLst>
          </p:cNvPr>
          <p:cNvSpPr/>
          <p:nvPr/>
        </p:nvSpPr>
        <p:spPr bwMode="ltGray">
          <a:xfrm>
            <a:off x="4861269" y="3078423"/>
            <a:ext cx="3420380" cy="48100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12" name="TextBox 11">
            <a:extLst>
              <a:ext uri="{FF2B5EF4-FFF2-40B4-BE49-F238E27FC236}">
                <a16:creationId xmlns:a16="http://schemas.microsoft.com/office/drawing/2014/main" id="{DFF3C40F-2259-654B-AD50-41C099200265}"/>
              </a:ext>
            </a:extLst>
          </p:cNvPr>
          <p:cNvSpPr txBox="1"/>
          <p:nvPr/>
        </p:nvSpPr>
        <p:spPr>
          <a:xfrm>
            <a:off x="180309" y="3507876"/>
            <a:ext cx="1980767" cy="956832"/>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Inconsistent with the hypothesis that Chinese mutual fund managers have hot hands.</a:t>
            </a:r>
          </a:p>
        </p:txBody>
      </p:sp>
      <p:cxnSp>
        <p:nvCxnSpPr>
          <p:cNvPr id="13" name="Straight Arrow Connector 12">
            <a:extLst>
              <a:ext uri="{FF2B5EF4-FFF2-40B4-BE49-F238E27FC236}">
                <a16:creationId xmlns:a16="http://schemas.microsoft.com/office/drawing/2014/main" id="{FA45FE9E-B6BF-064C-AE16-C61E474A0EE9}"/>
              </a:ext>
            </a:extLst>
          </p:cNvPr>
          <p:cNvCxnSpPr>
            <a:cxnSpLocks/>
            <a:endCxn id="11" idx="2"/>
          </p:cNvCxnSpPr>
          <p:nvPr/>
        </p:nvCxnSpPr>
        <p:spPr>
          <a:xfrm flipV="1">
            <a:off x="1170693" y="3318925"/>
            <a:ext cx="3690576" cy="15171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6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Is there an asymmetric attention bias response?</a:t>
            </a:r>
            <a:endParaRPr lang="en-US" sz="2646" kern="0" dirty="0"/>
          </a:p>
        </p:txBody>
      </p:sp>
      <p:graphicFrame>
        <p:nvGraphicFramePr>
          <p:cNvPr id="4" name="Table 3">
            <a:extLst>
              <a:ext uri="{FF2B5EF4-FFF2-40B4-BE49-F238E27FC236}">
                <a16:creationId xmlns:a16="http://schemas.microsoft.com/office/drawing/2014/main" id="{01767AB3-6D7D-4956-BAB5-1F225C89A7FF}"/>
              </a:ext>
            </a:extLst>
          </p:cNvPr>
          <p:cNvGraphicFramePr>
            <a:graphicFrameLocks noGrp="1"/>
          </p:cNvGraphicFramePr>
          <p:nvPr>
            <p:extLst>
              <p:ext uri="{D42A27DB-BD31-4B8C-83A1-F6EECF244321}">
                <p14:modId xmlns:p14="http://schemas.microsoft.com/office/powerpoint/2010/main" val="3392928234"/>
              </p:ext>
            </p:extLst>
          </p:nvPr>
        </p:nvGraphicFramePr>
        <p:xfrm>
          <a:off x="252574" y="1404367"/>
          <a:ext cx="6930953" cy="4663440"/>
        </p:xfrm>
        <a:graphic>
          <a:graphicData uri="http://schemas.openxmlformats.org/drawingml/2006/table">
            <a:tbl>
              <a:tblPr firstRow="1" firstCol="1" bandRow="1">
                <a:tableStyleId>{5C22544A-7EE6-4342-B048-85BDC9FD1C3A}</a:tableStyleId>
              </a:tblPr>
              <a:tblGrid>
                <a:gridCol w="3771825">
                  <a:extLst>
                    <a:ext uri="{9D8B030D-6E8A-4147-A177-3AD203B41FA5}">
                      <a16:colId xmlns:a16="http://schemas.microsoft.com/office/drawing/2014/main" val="878887338"/>
                    </a:ext>
                  </a:extLst>
                </a:gridCol>
                <a:gridCol w="1063208">
                  <a:extLst>
                    <a:ext uri="{9D8B030D-6E8A-4147-A177-3AD203B41FA5}">
                      <a16:colId xmlns:a16="http://schemas.microsoft.com/office/drawing/2014/main" val="2000781981"/>
                    </a:ext>
                  </a:extLst>
                </a:gridCol>
                <a:gridCol w="1047960">
                  <a:extLst>
                    <a:ext uri="{9D8B030D-6E8A-4147-A177-3AD203B41FA5}">
                      <a16:colId xmlns:a16="http://schemas.microsoft.com/office/drawing/2014/main" val="4051990812"/>
                    </a:ext>
                  </a:extLst>
                </a:gridCol>
                <a:gridCol w="1047960">
                  <a:extLst>
                    <a:ext uri="{9D8B030D-6E8A-4147-A177-3AD203B41FA5}">
                      <a16:colId xmlns:a16="http://schemas.microsoft.com/office/drawing/2014/main" val="4043563746"/>
                    </a:ext>
                  </a:extLst>
                </a:gridCol>
              </a:tblGrid>
              <a:tr h="135024">
                <a:tc>
                  <a:txBody>
                    <a:bodyPr/>
                    <a:lstStyle/>
                    <a:p>
                      <a:pPr marL="0" marR="0">
                        <a:spcBef>
                          <a:spcPts val="0"/>
                        </a:spcBef>
                        <a:spcAft>
                          <a:spcPts val="0"/>
                        </a:spcAft>
                      </a:pPr>
                      <a:r>
                        <a:rPr lang="en-GB" sz="1200" dirty="0">
                          <a:effectLst/>
                          <a:latin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gridSpan="3">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Subsamples</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37787536"/>
                  </a:ext>
                </a:extLst>
              </a:tr>
              <a:tr h="134828">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Winners</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Losers</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All Funds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526085800"/>
                  </a:ext>
                </a:extLst>
              </a:tr>
              <a:tr h="135024">
                <a:tc>
                  <a:txBody>
                    <a:bodyPr/>
                    <a:lstStyle/>
                    <a:p>
                      <a:pPr marL="0" marR="0">
                        <a:spcBef>
                          <a:spcPts val="0"/>
                        </a:spcBef>
                        <a:spcAft>
                          <a:spcPts val="0"/>
                        </a:spcAft>
                      </a:pPr>
                      <a:r>
                        <a:rPr lang="en-GB" sz="1200">
                          <a:effectLst/>
                          <a:latin typeface="Calibri" panose="020F0502020204030204" pitchFamily="34" charset="0"/>
                          <a:cs typeface="Calibri" panose="020F0502020204030204" pitchFamily="34" charset="0"/>
                        </a:rPr>
                        <a:t>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(1)</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(2)</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(3)</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507331250"/>
                  </a:ext>
                </a:extLst>
              </a:tr>
              <a:tr h="135024">
                <a:tc>
                  <a:txBody>
                    <a:bodyPr/>
                    <a:lstStyle/>
                    <a:p>
                      <a:pPr marL="0" marR="0">
                        <a:spcBef>
                          <a:spcPts val="0"/>
                        </a:spcBef>
                        <a:spcAft>
                          <a:spcPts val="0"/>
                        </a:spcAft>
                      </a:pPr>
                      <a:r>
                        <a:rPr lang="en-GB" sz="1200" b="1" dirty="0">
                          <a:solidFill>
                            <a:schemeClr val="tx1"/>
                          </a:solidFill>
                          <a:effectLst/>
                          <a:latin typeface="Calibri" panose="020F0502020204030204" pitchFamily="34" charset="0"/>
                          <a:cs typeface="Calibri" panose="020F0502020204030204" pitchFamily="34" charset="0"/>
                        </a:rPr>
                        <a:t>Fund performance</a:t>
                      </a:r>
                      <a:endParaRPr lang="en-GB"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extLst>
                  <a:ext uri="{0D108BD9-81ED-4DB2-BD59-A6C34878D82A}">
                    <a16:rowId xmlns:a16="http://schemas.microsoft.com/office/drawing/2014/main" val="3051721765"/>
                  </a:ext>
                </a:extLst>
              </a:tr>
              <a:tr h="135024">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Fund performance ranking</a:t>
                      </a:r>
                      <a:endParaRPr lang="en-GB"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0.8146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0.2798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0.2872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4269508783"/>
                  </a:ext>
                </a:extLst>
              </a:tr>
              <a:tr h="135024">
                <a:tc>
                  <a:txBody>
                    <a:bodyPr/>
                    <a:lstStyle/>
                    <a:p>
                      <a:endParaRPr lang="en-GB" sz="14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(0.0783)</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(0.0305)</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(0.0299)</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286204767"/>
                  </a:ext>
                </a:extLst>
              </a:tr>
              <a:tr h="135024">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Fund Performance × Manager gender (Female)</a:t>
                      </a:r>
                      <a:endParaRPr lang="en-GB"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-0.7842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-0.1926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-0.2014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947123732"/>
                  </a:ext>
                </a:extLst>
              </a:tr>
              <a:tr h="135024">
                <a:tc>
                  <a:txBody>
                    <a:bodyPr/>
                    <a:lstStyle/>
                    <a:p>
                      <a:endParaRPr lang="en-GB" sz="14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(0.1822)</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(0.0952)</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(0.0937)</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846835828"/>
                  </a:ext>
                </a:extLst>
              </a:tr>
              <a:tr h="135024">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Return increase dummy</a:t>
                      </a:r>
                      <a:endParaRPr lang="en-GB"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1400" dirty="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-0.1406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4114552331"/>
                  </a:ext>
                </a:extLst>
              </a:tr>
              <a:tr h="135024">
                <a:tc>
                  <a:txBody>
                    <a:bodyPr/>
                    <a:lstStyle/>
                    <a:p>
                      <a:endParaRPr lang="en-GB" sz="14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(0.0327)</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540906719"/>
                  </a:ext>
                </a:extLst>
              </a:tr>
              <a:tr h="135024">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Return increase dummy × Manager gender (Female)</a:t>
                      </a:r>
                      <a:endParaRPr lang="en-GB"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0.2157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627634299"/>
                  </a:ext>
                </a:extLst>
              </a:tr>
              <a:tr h="135024">
                <a:tc>
                  <a:txBody>
                    <a:bodyPr/>
                    <a:lstStyle/>
                    <a:p>
                      <a:endParaRPr lang="en-GB" sz="14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(0.0957)</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207150084"/>
                  </a:ext>
                </a:extLst>
              </a:tr>
              <a:tr h="135024">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Return increase dummy × Fund performance ranking</a:t>
                      </a:r>
                      <a:endParaRPr lang="en-GB"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0.4819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660291435"/>
                  </a:ext>
                </a:extLst>
              </a:tr>
              <a:tr h="135024">
                <a:tc>
                  <a:txBody>
                    <a:bodyPr/>
                    <a:lstStyle/>
                    <a:p>
                      <a:endParaRPr lang="en-GB" sz="14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(0.0663)</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2699001291"/>
                  </a:ext>
                </a:extLst>
              </a:tr>
              <a:tr h="135024">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Return increase dummy × Manager gender (Female) ×</a:t>
                      </a:r>
                      <a:endParaRPr lang="en-GB"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-0.5453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4116594661"/>
                  </a:ext>
                </a:extLst>
              </a:tr>
              <a:tr h="135024">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   Fund performance ranking</a:t>
                      </a:r>
                      <a:endParaRPr lang="en-GB"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(0.1761)</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199024904"/>
                  </a:ext>
                </a:extLst>
              </a:tr>
              <a:tr h="135024">
                <a:tc>
                  <a:txBody>
                    <a:bodyPr/>
                    <a:lstStyle/>
                    <a:p>
                      <a:pPr marL="0" marR="0">
                        <a:spcBef>
                          <a:spcPts val="0"/>
                        </a:spcBef>
                        <a:spcAft>
                          <a:spcPts val="0"/>
                        </a:spcAft>
                      </a:pPr>
                      <a:r>
                        <a:rPr lang="en-GB" sz="1200" b="1" dirty="0">
                          <a:solidFill>
                            <a:schemeClr val="tx1"/>
                          </a:solidFill>
                          <a:effectLst/>
                          <a:latin typeface="Calibri" panose="020F0502020204030204" pitchFamily="34" charset="0"/>
                          <a:cs typeface="Calibri" panose="020F0502020204030204" pitchFamily="34" charset="0"/>
                        </a:rPr>
                        <a:t>Managerial  characteristics</a:t>
                      </a:r>
                      <a:endParaRPr lang="en-GB"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1400">
                        <a:effectLst/>
                        <a:latin typeface="Calibri" panose="020F0502020204030204" pitchFamily="34" charset="0"/>
                        <a:cs typeface="Calibri" panose="020F0502020204030204" pitchFamily="34" charset="0"/>
                      </a:endParaRPr>
                    </a:p>
                  </a:txBody>
                  <a:tcPr marL="38088" marR="38088" marT="0" marB="0" anchor="b"/>
                </a:tc>
                <a:extLst>
                  <a:ext uri="{0D108BD9-81ED-4DB2-BD59-A6C34878D82A}">
                    <a16:rowId xmlns:a16="http://schemas.microsoft.com/office/drawing/2014/main" val="3513055533"/>
                  </a:ext>
                </a:extLst>
              </a:tr>
              <a:tr h="135024">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Manager gender (Female)</a:t>
                      </a:r>
                      <a:endParaRPr lang="en-GB"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0.5110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0.1331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0.1560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852821022"/>
                  </a:ext>
                </a:extLst>
              </a:tr>
              <a:tr h="135024">
                <a:tc>
                  <a:txBody>
                    <a:bodyPr/>
                    <a:lstStyle/>
                    <a:p>
                      <a:endParaRPr lang="en-GB" sz="14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(0.1076)</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(0.0559)</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(0.0543)</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2564718546"/>
                  </a:ext>
                </a:extLst>
              </a:tr>
              <a:tr h="135024">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Manager tenure</a:t>
                      </a:r>
                      <a:endParaRPr lang="en-GB"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0.0638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0.0365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0.0458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2524969610"/>
                  </a:ext>
                </a:extLst>
              </a:tr>
              <a:tr h="135024">
                <a:tc>
                  <a:txBody>
                    <a:bodyPr/>
                    <a:lstStyle/>
                    <a:p>
                      <a:endParaRPr lang="en-GB" sz="14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(0.0169)</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(0.0083)</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(0.0070)</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213963108"/>
                  </a:ext>
                </a:extLst>
              </a:tr>
              <a:tr h="135024">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R</a:t>
                      </a:r>
                      <a:r>
                        <a:rPr lang="en-GB" sz="1200" b="0" baseline="30000">
                          <a:solidFill>
                            <a:schemeClr val="tx1"/>
                          </a:solidFill>
                          <a:effectLst/>
                          <a:latin typeface="Calibri" panose="020F0502020204030204" pitchFamily="34" charset="0"/>
                          <a:cs typeface="Calibri" panose="020F0502020204030204" pitchFamily="34" charset="0"/>
                        </a:rPr>
                        <a:t>2</a:t>
                      </a:r>
                      <a:r>
                        <a:rPr lang="en-GB" sz="1200" b="0">
                          <a:solidFill>
                            <a:schemeClr val="tx1"/>
                          </a:solidFill>
                          <a:effectLst/>
                          <a:latin typeface="Calibri" panose="020F0502020204030204" pitchFamily="34" charset="0"/>
                          <a:cs typeface="Calibri" panose="020F0502020204030204" pitchFamily="34" charset="0"/>
                        </a:rPr>
                        <a:t> (Within)</a:t>
                      </a:r>
                      <a:endParaRPr lang="en-GB"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0.0012</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0.0002</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dirty="0">
                          <a:effectLst/>
                          <a:latin typeface="Calibri" panose="020F0502020204030204" pitchFamily="34" charset="0"/>
                          <a:cs typeface="Calibri" panose="020F0502020204030204" pitchFamily="34" charset="0"/>
                        </a:rPr>
                        <a:t>0.0003</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916608345"/>
                  </a:ext>
                </a:extLst>
              </a:tr>
              <a:tr h="135024">
                <a:tc>
                  <a:txBody>
                    <a:bodyPr/>
                    <a:lstStyle/>
                    <a:p>
                      <a:pPr marL="0" marR="0">
                        <a:spcBef>
                          <a:spcPts val="0"/>
                        </a:spcBef>
                        <a:spcAft>
                          <a:spcPts val="0"/>
                        </a:spcAft>
                      </a:pPr>
                      <a:r>
                        <a:rPr lang="en-GB" sz="1200" b="0" dirty="0">
                          <a:solidFill>
                            <a:schemeClr val="tx1"/>
                          </a:solidFill>
                          <a:effectLst/>
                          <a:latin typeface="Calibri" panose="020F0502020204030204" pitchFamily="34" charset="0"/>
                          <a:cs typeface="Calibri" panose="020F0502020204030204" pitchFamily="34" charset="0"/>
                        </a:rPr>
                        <a:t>N</a:t>
                      </a:r>
                      <a:endParaRPr lang="en-GB"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588,136</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1,752,974</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1200" dirty="0">
                          <a:effectLst/>
                          <a:latin typeface="Calibri" panose="020F0502020204030204" pitchFamily="34" charset="0"/>
                          <a:cs typeface="Calibri" panose="020F0502020204030204" pitchFamily="34" charset="0"/>
                        </a:rPr>
                        <a:t>2,272,010</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548504747"/>
                  </a:ext>
                </a:extLst>
              </a:tr>
            </a:tbl>
          </a:graphicData>
        </a:graphic>
      </p:graphicFrame>
      <p:sp>
        <p:nvSpPr>
          <p:cNvPr id="7" name="Oval 6">
            <a:extLst>
              <a:ext uri="{FF2B5EF4-FFF2-40B4-BE49-F238E27FC236}">
                <a16:creationId xmlns:a16="http://schemas.microsoft.com/office/drawing/2014/main" id="{CE0B9909-7100-4823-8B28-B0647DA951F9}"/>
              </a:ext>
            </a:extLst>
          </p:cNvPr>
          <p:cNvSpPr/>
          <p:nvPr/>
        </p:nvSpPr>
        <p:spPr bwMode="ltGray">
          <a:xfrm>
            <a:off x="3780966" y="2556495"/>
            <a:ext cx="3420380" cy="48100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8" name="Straight Arrow Connector 7">
            <a:extLst>
              <a:ext uri="{FF2B5EF4-FFF2-40B4-BE49-F238E27FC236}">
                <a16:creationId xmlns:a16="http://schemas.microsoft.com/office/drawing/2014/main" id="{2A6CF28C-C8A2-4C43-9DB9-3F67693E7AEE}"/>
              </a:ext>
            </a:extLst>
          </p:cNvPr>
          <p:cNvCxnSpPr>
            <a:cxnSpLocks/>
          </p:cNvCxnSpPr>
          <p:nvPr/>
        </p:nvCxnSpPr>
        <p:spPr>
          <a:xfrm flipH="1" flipV="1">
            <a:off x="7129338" y="2916535"/>
            <a:ext cx="720080" cy="54006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004EA1-4452-4542-A9C2-69050A43B489}"/>
              </a:ext>
            </a:extLst>
          </p:cNvPr>
          <p:cNvSpPr txBox="1"/>
          <p:nvPr/>
        </p:nvSpPr>
        <p:spPr>
          <a:xfrm>
            <a:off x="7993070" y="3434639"/>
            <a:ext cx="1980767" cy="1138080"/>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The differential flow-performance sensitivity for male- and female-managed funds is worse for winners than losers</a:t>
            </a:r>
          </a:p>
        </p:txBody>
      </p:sp>
      <p:sp>
        <p:nvSpPr>
          <p:cNvPr id="14" name="TextBox 13">
            <a:extLst>
              <a:ext uri="{FF2B5EF4-FFF2-40B4-BE49-F238E27FC236}">
                <a16:creationId xmlns:a16="http://schemas.microsoft.com/office/drawing/2014/main" id="{E2CEAF4D-9CBE-463F-9311-DFA0062EB94F}"/>
              </a:ext>
            </a:extLst>
          </p:cNvPr>
          <p:cNvSpPr txBox="1"/>
          <p:nvPr/>
        </p:nvSpPr>
        <p:spPr>
          <a:xfrm>
            <a:off x="7237351" y="1238731"/>
            <a:ext cx="2592288" cy="738664"/>
          </a:xfrm>
          <a:prstGeom prst="rect">
            <a:avLst/>
          </a:prstGeom>
          <a:noFill/>
        </p:spPr>
        <p:txBody>
          <a:bodyPr wrap="square">
            <a:spAutoFit/>
          </a:bodyPr>
          <a:lstStyle/>
          <a:p>
            <a:r>
              <a:rPr lang="en-US" sz="1400" dirty="0">
                <a:solidFill>
                  <a:srgbClr val="C00000"/>
                </a:solidFill>
                <a:latin typeface="Calibri" panose="020F0502020204030204" pitchFamily="34" charset="0"/>
                <a:cs typeface="Calibri" panose="020F0502020204030204" pitchFamily="34" charset="0"/>
              </a:rPr>
              <a:t>Funds whose returns have increased in the previous month relative to the prior two months.</a:t>
            </a:r>
            <a:endParaRPr lang="en-GB" sz="1400" dirty="0"/>
          </a:p>
        </p:txBody>
      </p:sp>
      <p:cxnSp>
        <p:nvCxnSpPr>
          <p:cNvPr id="15" name="Straight Arrow Connector 14">
            <a:extLst>
              <a:ext uri="{FF2B5EF4-FFF2-40B4-BE49-F238E27FC236}">
                <a16:creationId xmlns:a16="http://schemas.microsoft.com/office/drawing/2014/main" id="{1665F2B6-C5D4-46F2-898B-BD17D660F676}"/>
              </a:ext>
            </a:extLst>
          </p:cNvPr>
          <p:cNvCxnSpPr>
            <a:cxnSpLocks/>
          </p:cNvCxnSpPr>
          <p:nvPr/>
        </p:nvCxnSpPr>
        <p:spPr>
          <a:xfrm flipH="1">
            <a:off x="4897090" y="1439278"/>
            <a:ext cx="2340261" cy="28912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D8B5405-C328-4DD5-9009-E4DB00AF3D00}"/>
              </a:ext>
            </a:extLst>
          </p:cNvPr>
          <p:cNvSpPr/>
          <p:nvPr/>
        </p:nvSpPr>
        <p:spPr bwMode="ltGray">
          <a:xfrm>
            <a:off x="6157230" y="4248683"/>
            <a:ext cx="1026297" cy="48100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graphicFrame>
        <p:nvGraphicFramePr>
          <p:cNvPr id="10" name="Table 9">
            <a:extLst>
              <a:ext uri="{FF2B5EF4-FFF2-40B4-BE49-F238E27FC236}">
                <a16:creationId xmlns:a16="http://schemas.microsoft.com/office/drawing/2014/main" id="{B06E8505-1D61-4668-B74A-22D7CD54B42C}"/>
              </a:ext>
            </a:extLst>
          </p:cNvPr>
          <p:cNvGraphicFramePr>
            <a:graphicFrameLocks noGrp="1"/>
          </p:cNvGraphicFramePr>
          <p:nvPr>
            <p:extLst>
              <p:ext uri="{D42A27DB-BD31-4B8C-83A1-F6EECF244321}">
                <p14:modId xmlns:p14="http://schemas.microsoft.com/office/powerpoint/2010/main" val="3843137491"/>
              </p:ext>
            </p:extLst>
          </p:nvPr>
        </p:nvGraphicFramePr>
        <p:xfrm>
          <a:off x="540606" y="1304933"/>
          <a:ext cx="5634809" cy="6135888"/>
        </p:xfrm>
        <a:graphic>
          <a:graphicData uri="http://schemas.openxmlformats.org/drawingml/2006/table">
            <a:tbl>
              <a:tblPr firstRow="1" firstCol="1" bandRow="1">
                <a:tableStyleId>{5C22544A-7EE6-4342-B048-85BDC9FD1C3A}</a:tableStyleId>
              </a:tblPr>
              <a:tblGrid>
                <a:gridCol w="3066463">
                  <a:extLst>
                    <a:ext uri="{9D8B030D-6E8A-4147-A177-3AD203B41FA5}">
                      <a16:colId xmlns:a16="http://schemas.microsoft.com/office/drawing/2014/main" val="878887338"/>
                    </a:ext>
                  </a:extLst>
                </a:gridCol>
                <a:gridCol w="864380">
                  <a:extLst>
                    <a:ext uri="{9D8B030D-6E8A-4147-A177-3AD203B41FA5}">
                      <a16:colId xmlns:a16="http://schemas.microsoft.com/office/drawing/2014/main" val="2000781981"/>
                    </a:ext>
                  </a:extLst>
                </a:gridCol>
                <a:gridCol w="851983">
                  <a:extLst>
                    <a:ext uri="{9D8B030D-6E8A-4147-A177-3AD203B41FA5}">
                      <a16:colId xmlns:a16="http://schemas.microsoft.com/office/drawing/2014/main" val="4051990812"/>
                    </a:ext>
                  </a:extLst>
                </a:gridCol>
                <a:gridCol w="851983">
                  <a:extLst>
                    <a:ext uri="{9D8B030D-6E8A-4147-A177-3AD203B41FA5}">
                      <a16:colId xmlns:a16="http://schemas.microsoft.com/office/drawing/2014/main" val="4043563746"/>
                    </a:ext>
                  </a:extLst>
                </a:gridCol>
              </a:tblGrid>
              <a:tr h="135024">
                <a:tc>
                  <a:txBody>
                    <a:bodyPr/>
                    <a:lstStyle/>
                    <a:p>
                      <a:pPr marL="0" marR="0">
                        <a:spcBef>
                          <a:spcPts val="0"/>
                        </a:spcBef>
                        <a:spcAft>
                          <a:spcPts val="0"/>
                        </a:spcAft>
                      </a:pPr>
                      <a:r>
                        <a:rPr lang="en-GB" sz="800">
                          <a:effectLst/>
                          <a:latin typeface="Calibri" panose="020F0502020204030204" pitchFamily="34" charset="0"/>
                          <a:cs typeface="Calibri" panose="020F0502020204030204" pitchFamily="34" charset="0"/>
                        </a:rPr>
                        <a:t>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gridSpan="3">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Subsamples</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37787536"/>
                  </a:ext>
                </a:extLst>
              </a:tr>
              <a:tr h="135024">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Winners</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Losers</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All Funds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526085800"/>
                  </a:ext>
                </a:extLst>
              </a:tr>
              <a:tr h="135024">
                <a:tc>
                  <a:txBody>
                    <a:bodyPr/>
                    <a:lstStyle/>
                    <a:p>
                      <a:pPr marL="0" marR="0">
                        <a:spcBef>
                          <a:spcPts val="0"/>
                        </a:spcBef>
                        <a:spcAft>
                          <a:spcPts val="0"/>
                        </a:spcAft>
                      </a:pPr>
                      <a:r>
                        <a:rPr lang="en-GB" sz="800">
                          <a:effectLst/>
                          <a:latin typeface="Calibri" panose="020F0502020204030204" pitchFamily="34" charset="0"/>
                          <a:cs typeface="Calibri" panose="020F0502020204030204" pitchFamily="34" charset="0"/>
                        </a:rPr>
                        <a:t>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(1)</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(2)</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(3)</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507331250"/>
                  </a:ext>
                </a:extLst>
              </a:tr>
              <a:tr h="135024">
                <a:tc>
                  <a:txBody>
                    <a:bodyPr/>
                    <a:lstStyle/>
                    <a:p>
                      <a:pPr marL="0" marR="0">
                        <a:spcBef>
                          <a:spcPts val="0"/>
                        </a:spcBef>
                        <a:spcAft>
                          <a:spcPts val="0"/>
                        </a:spcAft>
                      </a:pPr>
                      <a:r>
                        <a:rPr lang="en-GB" sz="800" b="1" dirty="0">
                          <a:solidFill>
                            <a:schemeClr val="tx1"/>
                          </a:solidFill>
                          <a:effectLst/>
                          <a:latin typeface="Calibri" panose="020F0502020204030204" pitchFamily="34" charset="0"/>
                          <a:cs typeface="Calibri" panose="020F0502020204030204" pitchFamily="34" charset="0"/>
                        </a:rPr>
                        <a:t>Fund performance</a:t>
                      </a:r>
                      <a:endParaRPr lang="en-GB" sz="9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extLst>
                  <a:ext uri="{0D108BD9-81ED-4DB2-BD59-A6C34878D82A}">
                    <a16:rowId xmlns:a16="http://schemas.microsoft.com/office/drawing/2014/main" val="3051721765"/>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Fund performance ranking</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0.8146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0.2798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0.2872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4269508783"/>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(0.0783)</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(0.0305)</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(0.0299)</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286204767"/>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Fund Performance × Manager gender (Female)</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-0.7842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-0.1926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-0.2014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947123732"/>
                  </a:ext>
                </a:extLst>
              </a:tr>
              <a:tr h="135024">
                <a:tc>
                  <a:txBody>
                    <a:bodyPr/>
                    <a:lstStyle/>
                    <a:p>
                      <a:endParaRPr lang="en-GB" sz="900" b="0" dirty="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(0.1822)</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(0.0952)</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(0.0937)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846835828"/>
                  </a:ext>
                </a:extLst>
              </a:tr>
              <a:tr h="135024">
                <a:tc>
                  <a:txBody>
                    <a:bodyPr/>
                    <a:lstStyle/>
                    <a:p>
                      <a:pPr marL="0" marR="0">
                        <a:spcBef>
                          <a:spcPts val="0"/>
                        </a:spcBef>
                        <a:spcAft>
                          <a:spcPts val="0"/>
                        </a:spcAft>
                      </a:pPr>
                      <a:r>
                        <a:rPr lang="en-GB" sz="800" b="0" dirty="0">
                          <a:solidFill>
                            <a:schemeClr val="tx1"/>
                          </a:solidFill>
                          <a:effectLst/>
                          <a:latin typeface="Calibri" panose="020F0502020204030204" pitchFamily="34" charset="0"/>
                          <a:cs typeface="Calibri" panose="020F0502020204030204" pitchFamily="34" charset="0"/>
                        </a:rPr>
                        <a:t>Return increase dummy</a:t>
                      </a:r>
                      <a:endParaRPr lang="en-GB" sz="9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-0.1406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4114552331"/>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(0.0327)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540906719"/>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Return increase dummy × Manager gender (Female)</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0.2157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627634299"/>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(0.0957)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207150084"/>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Return increase dummy × Fund performance ranking</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0.4819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660291435"/>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(0.0663)</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2699001291"/>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Return increase dummy × Manager gender (Female) ×</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-0.5453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4116594661"/>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   Fund performance ranking</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(0.1761)</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199024904"/>
                  </a:ext>
                </a:extLst>
              </a:tr>
              <a:tr h="135024">
                <a:tc>
                  <a:txBody>
                    <a:bodyPr/>
                    <a:lstStyle/>
                    <a:p>
                      <a:pPr marL="0" marR="0">
                        <a:spcBef>
                          <a:spcPts val="0"/>
                        </a:spcBef>
                        <a:spcAft>
                          <a:spcPts val="0"/>
                        </a:spcAft>
                      </a:pPr>
                      <a:r>
                        <a:rPr lang="en-GB" sz="800" b="1" dirty="0">
                          <a:solidFill>
                            <a:schemeClr val="tx1"/>
                          </a:solidFill>
                          <a:effectLst/>
                          <a:latin typeface="Calibri" panose="020F0502020204030204" pitchFamily="34" charset="0"/>
                          <a:cs typeface="Calibri" panose="020F0502020204030204" pitchFamily="34" charset="0"/>
                        </a:rPr>
                        <a:t>Managerial  characteristics</a:t>
                      </a:r>
                      <a:endParaRPr lang="en-GB" sz="9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extLst>
                  <a:ext uri="{0D108BD9-81ED-4DB2-BD59-A6C34878D82A}">
                    <a16:rowId xmlns:a16="http://schemas.microsoft.com/office/drawing/2014/main" val="3513055533"/>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Manager gender (Female)</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0.5110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0.1331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0.1560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852821022"/>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(0.1076)</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(0.0559)</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(0.0543)</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2564718546"/>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Manager tenure</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0.0638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0.0365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0.0458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2524969610"/>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(0.0169)</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(0.0083)</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(0.0070)</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213963108"/>
                  </a:ext>
                </a:extLst>
              </a:tr>
              <a:tr h="135024">
                <a:tc>
                  <a:txBody>
                    <a:bodyPr/>
                    <a:lstStyle/>
                    <a:p>
                      <a:pPr marL="0" marR="0">
                        <a:spcBef>
                          <a:spcPts val="0"/>
                        </a:spcBef>
                        <a:spcAft>
                          <a:spcPts val="0"/>
                        </a:spcAft>
                      </a:pPr>
                      <a:r>
                        <a:rPr lang="en-GB" sz="800" b="1" dirty="0">
                          <a:solidFill>
                            <a:schemeClr val="tx1"/>
                          </a:solidFill>
                          <a:effectLst/>
                          <a:latin typeface="Calibri" panose="020F0502020204030204" pitchFamily="34" charset="0"/>
                          <a:cs typeface="Calibri" panose="020F0502020204030204" pitchFamily="34" charset="0"/>
                        </a:rPr>
                        <a:t>Fund characteristics</a:t>
                      </a:r>
                      <a:endParaRPr lang="en-GB" sz="9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extLst>
                  <a:ext uri="{0D108BD9-81ED-4DB2-BD59-A6C34878D82A}">
                    <a16:rowId xmlns:a16="http://schemas.microsoft.com/office/drawing/2014/main" val="1721532163"/>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Fund risk (Previous month)</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0.2717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0.4365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0.3609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258003436"/>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(0.0747)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(0.0382)</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(0.0314)</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756120734"/>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Log(Fund age)</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-0.1323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0.0397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0.0061</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886955179"/>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(0.0736)</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(0.0337)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(0.0291)</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79995735"/>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Log(TNA) (previous quarter)</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0.0869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0.0516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0.0569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761338559"/>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(0.0232)</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(0.0107)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(0.0092)</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796590030"/>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Aggregate fund flow (previous quarter)</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-0.0255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-0.0109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-0.0181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089431040"/>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(0.0099)</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(0.0043)</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(0.0037)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2153900112"/>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Fund sales fee (%)</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0.91315</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0.8585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0.7888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96110568"/>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(0.5708)</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(0.3087)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(0.2525)</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956202386"/>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Fund management fee (%)</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-0.2671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-0.1473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-0.1814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716097201"/>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(0.0528)</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(0.0227)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(0.0198)</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2191038009"/>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Fund transaction fee (%)</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-0.027151</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-0.014163</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-0.0362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758206311"/>
                  </a:ext>
                </a:extLst>
              </a:tr>
              <a:tr h="135024">
                <a:tc>
                  <a:txBody>
                    <a:bodyPr/>
                    <a:lstStyle/>
                    <a:p>
                      <a:endParaRPr lang="en-GB" sz="900" b="0">
                        <a:solidFill>
                          <a:schemeClr val="tx1"/>
                        </a:solidFill>
                        <a:effectLst/>
                        <a:latin typeface="Calibri" panose="020F0502020204030204" pitchFamily="34"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(0.0402)</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(0.0199)</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(0.0168)</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55097600"/>
                  </a:ext>
                </a:extLst>
              </a:tr>
              <a:tr h="135024">
                <a:tc>
                  <a:txBody>
                    <a:bodyPr/>
                    <a:lstStyle/>
                    <a:p>
                      <a:pPr marL="0" marR="0">
                        <a:spcBef>
                          <a:spcPts val="0"/>
                        </a:spcBef>
                        <a:spcAft>
                          <a:spcPts val="0"/>
                        </a:spcAft>
                      </a:pPr>
                      <a:r>
                        <a:rPr lang="en-GB" sz="800" b="1" dirty="0">
                          <a:solidFill>
                            <a:schemeClr val="tx1"/>
                          </a:solidFill>
                          <a:effectLst/>
                          <a:latin typeface="Calibri" panose="020F0502020204030204" pitchFamily="34" charset="0"/>
                          <a:cs typeface="Calibri" panose="020F0502020204030204" pitchFamily="34" charset="0"/>
                        </a:rPr>
                        <a:t>User income</a:t>
                      </a:r>
                      <a:endParaRPr lang="en-GB" sz="9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tc>
                  <a:txBody>
                    <a:bodyPr/>
                    <a:lstStyle/>
                    <a:p>
                      <a:endParaRPr lang="en-GB" sz="900">
                        <a:effectLst/>
                        <a:latin typeface="Calibri" panose="020F0502020204030204" pitchFamily="34" charset="0"/>
                        <a:cs typeface="Calibri" panose="020F0502020204030204" pitchFamily="34" charset="0"/>
                      </a:endParaRPr>
                    </a:p>
                  </a:txBody>
                  <a:tcPr marL="38088" marR="38088" marT="0" marB="0" anchor="b"/>
                </a:tc>
                <a:extLst>
                  <a:ext uri="{0D108BD9-81ED-4DB2-BD59-A6C34878D82A}">
                    <a16:rowId xmlns:a16="http://schemas.microsoft.com/office/drawing/2014/main" val="2691740014"/>
                  </a:ext>
                </a:extLst>
              </a:tr>
              <a:tr h="135024">
                <a:tc>
                  <a:txBody>
                    <a:bodyPr/>
                    <a:lstStyle/>
                    <a:p>
                      <a:pPr marL="0" marR="0">
                        <a:spcBef>
                          <a:spcPts val="0"/>
                        </a:spcBef>
                        <a:spcAft>
                          <a:spcPts val="0"/>
                        </a:spcAft>
                      </a:pPr>
                      <a:r>
                        <a:rPr lang="en-GB" sz="800" b="0" dirty="0">
                          <a:solidFill>
                            <a:schemeClr val="tx1"/>
                          </a:solidFill>
                          <a:effectLst/>
                          <a:latin typeface="Calibri" panose="020F0502020204030204" pitchFamily="34" charset="0"/>
                          <a:cs typeface="Calibri" panose="020F0502020204030204" pitchFamily="34" charset="0"/>
                        </a:rPr>
                        <a:t>Rolling average spending in prior 6 months</a:t>
                      </a:r>
                      <a:r>
                        <a:rPr lang="en-GB" sz="900" b="0" dirty="0">
                          <a:solidFill>
                            <a:schemeClr val="tx1"/>
                          </a:solidFill>
                          <a:effectLst/>
                          <a:latin typeface="Calibri" panose="020F0502020204030204" pitchFamily="34" charset="0"/>
                          <a:cs typeface="Calibri" panose="020F0502020204030204" pitchFamily="34" charset="0"/>
                        </a:rPr>
                        <a:t> (thousands CNY)</a:t>
                      </a:r>
                      <a:endParaRPr lang="en-GB" sz="9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0.0072</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0.0017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0.0027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523102158"/>
                  </a:ext>
                </a:extLst>
              </a:tr>
              <a:tr h="135024">
                <a:tc>
                  <a:txBody>
                    <a:bodyPr/>
                    <a:lstStyle/>
                    <a:p>
                      <a:pPr marL="0" marR="0">
                        <a:spcBef>
                          <a:spcPts val="0"/>
                        </a:spcBef>
                        <a:spcAft>
                          <a:spcPts val="0"/>
                        </a:spcAft>
                      </a:pPr>
                      <a:endParaRPr lang="en-GB" sz="9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(0.0097)</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(0.0024)</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(0.0030)</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2404304529"/>
                  </a:ext>
                </a:extLst>
              </a:tr>
              <a:tr h="135024">
                <a:tc>
                  <a:txBody>
                    <a:bodyPr/>
                    <a:lstStyle/>
                    <a:p>
                      <a:pPr marL="0" marR="0">
                        <a:spcBef>
                          <a:spcPts val="0"/>
                        </a:spcBef>
                        <a:spcAft>
                          <a:spcPts val="0"/>
                        </a:spcAft>
                      </a:pPr>
                      <a:r>
                        <a:rPr lang="en-GB" sz="800" b="0" dirty="0">
                          <a:solidFill>
                            <a:schemeClr val="tx1"/>
                          </a:solidFill>
                          <a:effectLst/>
                          <a:latin typeface="Calibri" panose="020F0502020204030204" pitchFamily="34" charset="0"/>
                          <a:cs typeface="Calibri" panose="020F0502020204030204" pitchFamily="34" charset="0"/>
                        </a:rPr>
                        <a:t>Std dev of rolling spending levels in prior 6 </a:t>
                      </a:r>
                      <a:r>
                        <a:rPr lang="en-GB" sz="900" b="0" dirty="0">
                          <a:solidFill>
                            <a:schemeClr val="tx1"/>
                          </a:solidFill>
                          <a:effectLst/>
                          <a:latin typeface="Calibri" panose="020F0502020204030204" pitchFamily="34" charset="0"/>
                          <a:cs typeface="Calibri" panose="020F0502020204030204" pitchFamily="34" charset="0"/>
                        </a:rPr>
                        <a:t>months (thousands CNY)</a:t>
                      </a:r>
                      <a:endParaRPr lang="en-GB" sz="9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-0.0065</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-0.0015</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-0.0024</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406374849"/>
                  </a:ext>
                </a:extLst>
              </a:tr>
              <a:tr h="135024">
                <a:tc>
                  <a:txBody>
                    <a:bodyPr/>
                    <a:lstStyle/>
                    <a:p>
                      <a:pPr marL="0" marR="0">
                        <a:spcBef>
                          <a:spcPts val="0"/>
                        </a:spcBef>
                        <a:spcAft>
                          <a:spcPts val="0"/>
                        </a:spcAft>
                      </a:pPr>
                      <a:endParaRPr lang="en-GB" sz="9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(0.0068)</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(0.0015)</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(0.0020)</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715641842"/>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Current month spending (thousands CNY)</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-0.0028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-0.0008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-0.0013 ***</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263057840"/>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 </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(0.0012)</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(0.0004)</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(0.0004)</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2830080214"/>
                  </a:ext>
                </a:extLst>
              </a:tr>
              <a:tr h="135024">
                <a:tc>
                  <a:txBody>
                    <a:bodyPr/>
                    <a:lstStyle/>
                    <a:p>
                      <a:pPr marL="0" marR="0">
                        <a:spcBef>
                          <a:spcPts val="0"/>
                        </a:spcBef>
                        <a:spcAft>
                          <a:spcPts val="0"/>
                        </a:spcAft>
                      </a:pPr>
                      <a:r>
                        <a:rPr lang="en-GB" sz="800" b="0">
                          <a:solidFill>
                            <a:schemeClr val="tx1"/>
                          </a:solidFill>
                          <a:effectLst/>
                          <a:latin typeface="Calibri" panose="020F0502020204030204" pitchFamily="34" charset="0"/>
                          <a:cs typeface="Calibri" panose="020F0502020204030204" pitchFamily="34" charset="0"/>
                        </a:rPr>
                        <a:t>R</a:t>
                      </a:r>
                      <a:r>
                        <a:rPr lang="en-GB" sz="800" b="0" baseline="30000">
                          <a:solidFill>
                            <a:schemeClr val="tx1"/>
                          </a:solidFill>
                          <a:effectLst/>
                          <a:latin typeface="Calibri" panose="020F0502020204030204" pitchFamily="34" charset="0"/>
                          <a:cs typeface="Calibri" panose="020F0502020204030204" pitchFamily="34" charset="0"/>
                        </a:rPr>
                        <a:t>2</a:t>
                      </a:r>
                      <a:r>
                        <a:rPr lang="en-GB" sz="800" b="0">
                          <a:solidFill>
                            <a:schemeClr val="tx1"/>
                          </a:solidFill>
                          <a:effectLst/>
                          <a:latin typeface="Calibri" panose="020F0502020204030204" pitchFamily="34" charset="0"/>
                          <a:cs typeface="Calibri" panose="020F0502020204030204" pitchFamily="34" charset="0"/>
                        </a:rPr>
                        <a:t> (Within)</a:t>
                      </a:r>
                      <a:endParaRPr lang="en-GB" sz="9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0.0012</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0.0002</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0.0003</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3916608345"/>
                  </a:ext>
                </a:extLst>
              </a:tr>
              <a:tr h="135024">
                <a:tc>
                  <a:txBody>
                    <a:bodyPr/>
                    <a:lstStyle/>
                    <a:p>
                      <a:pPr marL="0" marR="0">
                        <a:spcBef>
                          <a:spcPts val="0"/>
                        </a:spcBef>
                        <a:spcAft>
                          <a:spcPts val="0"/>
                        </a:spcAft>
                      </a:pPr>
                      <a:r>
                        <a:rPr lang="en-GB" sz="800" b="0" dirty="0">
                          <a:solidFill>
                            <a:schemeClr val="tx1"/>
                          </a:solidFill>
                          <a:effectLst/>
                          <a:latin typeface="Calibri" panose="020F0502020204030204" pitchFamily="34" charset="0"/>
                          <a:cs typeface="Calibri" panose="020F0502020204030204" pitchFamily="34" charset="0"/>
                        </a:rPr>
                        <a:t>N</a:t>
                      </a:r>
                      <a:endParaRPr lang="en-GB" sz="9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588,136</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a:effectLst/>
                          <a:latin typeface="Calibri" panose="020F0502020204030204" pitchFamily="34" charset="0"/>
                          <a:cs typeface="Calibri" panose="020F0502020204030204" pitchFamily="34" charset="0"/>
                        </a:rPr>
                        <a:t>1,752,974</a:t>
                      </a:r>
                      <a:endParaRPr lang="en-GB" sz="90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tc>
                  <a:txBody>
                    <a:bodyPr/>
                    <a:lstStyle/>
                    <a:p>
                      <a:pPr marL="0" marR="0" algn="ctr">
                        <a:spcBef>
                          <a:spcPts val="0"/>
                        </a:spcBef>
                        <a:spcAft>
                          <a:spcPts val="0"/>
                        </a:spcAft>
                      </a:pPr>
                      <a:r>
                        <a:rPr lang="en-GB" sz="800" dirty="0">
                          <a:effectLst/>
                          <a:latin typeface="Calibri" panose="020F0502020204030204" pitchFamily="34" charset="0"/>
                          <a:cs typeface="Calibri" panose="020F0502020204030204" pitchFamily="34" charset="0"/>
                        </a:rPr>
                        <a:t>2,272,010</a:t>
                      </a:r>
                      <a:endParaRPr lang="en-GB" sz="900" dirty="0">
                        <a:effectLst/>
                        <a:latin typeface="Calibri" panose="020F0502020204030204" pitchFamily="34" charset="0"/>
                        <a:ea typeface="Times New Roman" panose="02020603050405020304" pitchFamily="18" charset="0"/>
                        <a:cs typeface="Calibri" panose="020F0502020204030204" pitchFamily="34" charset="0"/>
                      </a:endParaRPr>
                    </a:p>
                  </a:txBody>
                  <a:tcPr marL="38088" marR="38088" marT="0" marB="0" anchor="b"/>
                </a:tc>
                <a:extLst>
                  <a:ext uri="{0D108BD9-81ED-4DB2-BD59-A6C34878D82A}">
                    <a16:rowId xmlns:a16="http://schemas.microsoft.com/office/drawing/2014/main" val="1548504747"/>
                  </a:ext>
                </a:extLst>
              </a:tr>
            </a:tbl>
          </a:graphicData>
        </a:graphic>
      </p:graphicFrame>
    </p:spTree>
    <p:extLst>
      <p:ext uri="{BB962C8B-B14F-4D97-AF65-F5344CB8AC3E}">
        <p14:creationId xmlns:p14="http://schemas.microsoft.com/office/powerpoint/2010/main" val="37121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4"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222551" y="1368363"/>
            <a:ext cx="9637110" cy="490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Aft>
                <a:spcPts val="1200"/>
              </a:spcAft>
            </a:pPr>
            <a:r>
              <a:rPr lang="en-US" altLang="en-US" sz="2500" dirty="0">
                <a:latin typeface="Calibri" panose="020F0502020204030204" pitchFamily="34" charset="0"/>
                <a:cs typeface="Calibri" panose="020F0502020204030204" pitchFamily="34" charset="0"/>
              </a:rPr>
              <a:t>Diversity is becoming an increasingly important concern for fund managers and investors. </a:t>
            </a:r>
          </a:p>
          <a:p>
            <a:pPr>
              <a:spcAft>
                <a:spcPts val="1200"/>
              </a:spcAft>
            </a:pPr>
            <a:r>
              <a:rPr lang="en-GB" altLang="en-US" sz="2500" dirty="0">
                <a:solidFill>
                  <a:srgbClr val="C00000"/>
                </a:solidFill>
                <a:latin typeface="Calibri" panose="020F0502020204030204" pitchFamily="34" charset="0"/>
                <a:cs typeface="Calibri" panose="020F0502020204030204" pitchFamily="34" charset="0"/>
              </a:rPr>
              <a:t>Does gender bias exist in fund investor’s behaviour? </a:t>
            </a:r>
          </a:p>
          <a:p>
            <a:pPr marL="457200" indent="-457200">
              <a:spcAft>
                <a:spcPts val="662"/>
              </a:spcAft>
              <a:buFont typeface="Arial" panose="020B0604020202020204" pitchFamily="34" charset="0"/>
              <a:buChar char="•"/>
            </a:pPr>
            <a:r>
              <a:rPr lang="en-GB" sz="2500" dirty="0">
                <a:latin typeface="Calibri" panose="020F0502020204030204" pitchFamily="34" charset="0"/>
                <a:cs typeface="Calibri" panose="020F0502020204030204" pitchFamily="34" charset="0"/>
              </a:rPr>
              <a:t>Yes: Niessen-Ruenzi and </a:t>
            </a:r>
            <a:r>
              <a:rPr lang="en-GB" sz="2500" dirty="0" err="1">
                <a:latin typeface="Calibri" panose="020F0502020204030204" pitchFamily="34" charset="0"/>
                <a:cs typeface="Calibri" panose="020F0502020204030204" pitchFamily="34" charset="0"/>
              </a:rPr>
              <a:t>Ruenzi</a:t>
            </a:r>
            <a:r>
              <a:rPr lang="en-GB" sz="2500" dirty="0">
                <a:latin typeface="Calibri" panose="020F0502020204030204" pitchFamily="34" charset="0"/>
                <a:cs typeface="Calibri" panose="020F0502020204030204" pitchFamily="34" charset="0"/>
              </a:rPr>
              <a:t> (2018) </a:t>
            </a:r>
            <a:r>
              <a:rPr lang="en-US" sz="2500" dirty="0">
                <a:latin typeface="Calibri" panose="020F0502020204030204" pitchFamily="34" charset="0"/>
                <a:cs typeface="Calibri" panose="020F0502020204030204" pitchFamily="34" charset="0"/>
              </a:rPr>
              <a:t>report lower flows to female-managed mutual funds. </a:t>
            </a:r>
            <a:endParaRPr lang="en-US" altLang="en-US" sz="2500" dirty="0">
              <a:latin typeface="Calibri" panose="020F0502020204030204" pitchFamily="34" charset="0"/>
              <a:cs typeface="Calibri" panose="020F0502020204030204" pitchFamily="34" charset="0"/>
            </a:endParaRPr>
          </a:p>
          <a:p>
            <a:pPr>
              <a:spcAft>
                <a:spcPts val="662"/>
              </a:spcAft>
            </a:pPr>
            <a:r>
              <a:rPr lang="en-US" altLang="en-US" sz="2500" dirty="0">
                <a:solidFill>
                  <a:srgbClr val="C00000"/>
                </a:solidFill>
                <a:latin typeface="Calibri" panose="020F0502020204030204" pitchFamily="34" charset="0"/>
                <a:cs typeface="Calibri" panose="020F0502020204030204" pitchFamily="34" charset="0"/>
              </a:rPr>
              <a:t>What we do: Does gender bias affect the well-documented flow-performance relationship in the mutual fund literature?</a:t>
            </a:r>
          </a:p>
          <a:p>
            <a:pPr marL="457200" indent="-457200">
              <a:spcAft>
                <a:spcPts val="662"/>
              </a:spcAft>
              <a:buFont typeface="Arial" panose="020B0604020202020204" pitchFamily="34" charset="0"/>
              <a:buChar char="•"/>
            </a:pPr>
            <a:r>
              <a:rPr lang="en-GB" sz="2500" dirty="0" err="1">
                <a:latin typeface="Calibri" panose="020F0502020204030204" pitchFamily="34" charset="0"/>
                <a:cs typeface="Calibri" panose="020F0502020204030204" pitchFamily="34" charset="0"/>
              </a:rPr>
              <a:t>Sirri</a:t>
            </a:r>
            <a:r>
              <a:rPr lang="en-GB" sz="2500" dirty="0">
                <a:latin typeface="Calibri" panose="020F0502020204030204" pitchFamily="34" charset="0"/>
                <a:cs typeface="Calibri" panose="020F0502020204030204" pitchFamily="34" charset="0"/>
              </a:rPr>
              <a:t> and </a:t>
            </a:r>
            <a:r>
              <a:rPr lang="en-GB" sz="2500" dirty="0" err="1">
                <a:latin typeface="Calibri" panose="020F0502020204030204" pitchFamily="34" charset="0"/>
                <a:cs typeface="Calibri" panose="020F0502020204030204" pitchFamily="34" charset="0"/>
              </a:rPr>
              <a:t>Tufano</a:t>
            </a:r>
            <a:r>
              <a:rPr lang="en-GB" sz="2500" dirty="0">
                <a:latin typeface="Calibri" panose="020F0502020204030204" pitchFamily="34" charset="0"/>
                <a:cs typeface="Calibri" panose="020F0502020204030204" pitchFamily="34" charset="0"/>
              </a:rPr>
              <a:t> (1998) document a positive correlation between prior month’s mutual fund performance and subsequent fund flow.</a:t>
            </a:r>
            <a:endParaRPr lang="en-US" altLang="en-US" sz="2500" dirty="0">
              <a:latin typeface="Calibri" panose="020F0502020204030204" pitchFamily="34" charset="0"/>
              <a:cs typeface="Calibri" panose="020F0502020204030204" pitchFamily="34" charset="0"/>
            </a:endParaRPr>
          </a:p>
          <a:p>
            <a:pPr marL="457200" indent="-457200">
              <a:spcAft>
                <a:spcPts val="662"/>
              </a:spcAft>
              <a:buFont typeface="Arial" panose="020B0604020202020204" pitchFamily="34" charset="0"/>
              <a:buChar char="•"/>
            </a:pPr>
            <a:r>
              <a:rPr lang="en-US" altLang="en-US" sz="2500" dirty="0">
                <a:latin typeface="Calibri" panose="020F0502020204030204" pitchFamily="34" charset="0"/>
                <a:cs typeface="Calibri" panose="020F0502020204030204" pitchFamily="34" charset="0"/>
              </a:rPr>
              <a:t>Is the flow-performance relationship different between male- and female-managed funds? </a:t>
            </a:r>
          </a:p>
        </p:txBody>
      </p:sp>
      <p:sp>
        <p:nvSpPr>
          <p:cNvPr id="8" name="Content Placeholder 115"/>
          <p:cNvSpPr txBox="1">
            <a:spLocks/>
          </p:cNvSpPr>
          <p:nvPr/>
        </p:nvSpPr>
        <p:spPr>
          <a:xfrm>
            <a:off x="265" y="527224"/>
            <a:ext cx="8281553" cy="711374"/>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Basic question</a:t>
            </a:r>
            <a:endParaRPr lang="en-US" sz="2646" kern="0" dirty="0"/>
          </a:p>
        </p:txBody>
      </p:sp>
      <p:pic>
        <p:nvPicPr>
          <p:cNvPr id="4" name="Picture 3">
            <a:hlinkClick r:id="rId2"/>
            <a:extLst>
              <a:ext uri="{FF2B5EF4-FFF2-40B4-BE49-F238E27FC236}">
                <a16:creationId xmlns:a16="http://schemas.microsoft.com/office/drawing/2014/main" id="{E15C8114-4D68-DFEE-C11F-1454DB475404}"/>
              </a:ext>
            </a:extLst>
          </p:cNvPr>
          <p:cNvPicPr>
            <a:picLocks noChangeAspect="1"/>
          </p:cNvPicPr>
          <p:nvPr/>
        </p:nvPicPr>
        <p:blipFill>
          <a:blip r:embed="rId3"/>
          <a:stretch>
            <a:fillRect/>
          </a:stretch>
        </p:blipFill>
        <p:spPr>
          <a:xfrm>
            <a:off x="2952874" y="1332359"/>
            <a:ext cx="6048398" cy="6107345"/>
          </a:xfrm>
          <a:prstGeom prst="rect">
            <a:avLst/>
          </a:prstGeom>
        </p:spPr>
      </p:pic>
    </p:spTree>
    <p:extLst>
      <p:ext uri="{BB962C8B-B14F-4D97-AF65-F5344CB8AC3E}">
        <p14:creationId xmlns:p14="http://schemas.microsoft.com/office/powerpoint/2010/main" val="20809835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222551" y="1368363"/>
            <a:ext cx="963711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spcBef>
                <a:spcPts val="1200"/>
              </a:spcBef>
              <a:spcAft>
                <a:spcPts val="600"/>
              </a:spcAft>
              <a:buFont typeface="Arial" panose="020B0604020202020204" pitchFamily="34" charset="0"/>
              <a:buChar char="•"/>
            </a:pPr>
            <a:r>
              <a:rPr lang="en-US" altLang="en-US" sz="2800" dirty="0">
                <a:latin typeface="Calibri" panose="020F0502020204030204" pitchFamily="34" charset="0"/>
              </a:rPr>
              <a:t>Perhaps men just have very noisy signals about effort. So you really need to see their performance before investing</a:t>
            </a:r>
          </a:p>
          <a:p>
            <a:pPr marL="457200" indent="-457200">
              <a:spcBef>
                <a:spcPts val="1200"/>
              </a:spcBef>
              <a:spcAft>
                <a:spcPts val="600"/>
              </a:spcAft>
              <a:buFont typeface="Arial" panose="020B0604020202020204" pitchFamily="34" charset="0"/>
              <a:buChar char="•"/>
            </a:pPr>
            <a:endParaRPr lang="en-US" altLang="en-US" sz="2800" dirty="0">
              <a:latin typeface="Calibri" panose="020F0502020204030204" pitchFamily="34" charset="0"/>
            </a:endParaRPr>
          </a:p>
          <a:p>
            <a:pPr marL="457200" indent="-457200">
              <a:spcBef>
                <a:spcPts val="1200"/>
              </a:spcBef>
              <a:spcAft>
                <a:spcPts val="600"/>
              </a:spcAft>
              <a:buFont typeface="Arial" panose="020B0604020202020204" pitchFamily="34" charset="0"/>
              <a:buChar char="•"/>
            </a:pPr>
            <a:r>
              <a:rPr lang="en-US" altLang="en-US" sz="2800" dirty="0">
                <a:latin typeface="Calibri" panose="020F0502020204030204" pitchFamily="34" charset="0"/>
              </a:rPr>
              <a:t>Women are transparent about effort. So you don’t need to be sensitive to performance – you know they are working hard.</a:t>
            </a:r>
          </a:p>
        </p:txBody>
      </p:sp>
      <p:sp>
        <p:nvSpPr>
          <p:cNvPr id="8" name="Content Placeholder 115"/>
          <p:cNvSpPr txBox="1">
            <a:spLocks/>
          </p:cNvSpPr>
          <p:nvPr/>
        </p:nvSpPr>
        <p:spPr>
          <a:xfrm>
            <a:off x="265" y="527224"/>
            <a:ext cx="8281553" cy="711374"/>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Maybe men are more noisy about effort?</a:t>
            </a:r>
            <a:endParaRPr lang="en-US" sz="2646" kern="0" dirty="0"/>
          </a:p>
        </p:txBody>
      </p:sp>
    </p:spTree>
    <p:extLst>
      <p:ext uri="{BB962C8B-B14F-4D97-AF65-F5344CB8AC3E}">
        <p14:creationId xmlns:p14="http://schemas.microsoft.com/office/powerpoint/2010/main" val="29002040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Do male fund managers deliver better performance?</a:t>
            </a:r>
            <a:endParaRPr lang="en-US" sz="2646" kern="0" dirty="0"/>
          </a:p>
        </p:txBody>
      </p:sp>
      <p:graphicFrame>
        <p:nvGraphicFramePr>
          <p:cNvPr id="2" name="Table 1">
            <a:extLst>
              <a:ext uri="{FF2B5EF4-FFF2-40B4-BE49-F238E27FC236}">
                <a16:creationId xmlns:a16="http://schemas.microsoft.com/office/drawing/2014/main" id="{26335E5F-DBB7-4146-8E66-C15DB2999210}"/>
              </a:ext>
            </a:extLst>
          </p:cNvPr>
          <p:cNvGraphicFramePr>
            <a:graphicFrameLocks noGrp="1"/>
          </p:cNvGraphicFramePr>
          <p:nvPr>
            <p:extLst>
              <p:ext uri="{D42A27DB-BD31-4B8C-83A1-F6EECF244321}">
                <p14:modId xmlns:p14="http://schemas.microsoft.com/office/powerpoint/2010/main" val="2544330514"/>
              </p:ext>
            </p:extLst>
          </p:nvPr>
        </p:nvGraphicFramePr>
        <p:xfrm>
          <a:off x="360363" y="1827689"/>
          <a:ext cx="9361488" cy="4175760"/>
        </p:xfrm>
        <a:graphic>
          <a:graphicData uri="http://schemas.openxmlformats.org/drawingml/2006/table">
            <a:tbl>
              <a:tblPr firstRow="1" firstCol="1" bandRow="1">
                <a:tableStyleId>{5C22544A-7EE6-4342-B048-85BDC9FD1C3A}</a:tableStyleId>
              </a:tblPr>
              <a:tblGrid>
                <a:gridCol w="2696108">
                  <a:extLst>
                    <a:ext uri="{9D8B030D-6E8A-4147-A177-3AD203B41FA5}">
                      <a16:colId xmlns:a16="http://schemas.microsoft.com/office/drawing/2014/main" val="3081655820"/>
                    </a:ext>
                  </a:extLst>
                </a:gridCol>
                <a:gridCol w="821939">
                  <a:extLst>
                    <a:ext uri="{9D8B030D-6E8A-4147-A177-3AD203B41FA5}">
                      <a16:colId xmlns:a16="http://schemas.microsoft.com/office/drawing/2014/main" val="1916683155"/>
                    </a:ext>
                  </a:extLst>
                </a:gridCol>
                <a:gridCol w="821939">
                  <a:extLst>
                    <a:ext uri="{9D8B030D-6E8A-4147-A177-3AD203B41FA5}">
                      <a16:colId xmlns:a16="http://schemas.microsoft.com/office/drawing/2014/main" val="4009284472"/>
                    </a:ext>
                  </a:extLst>
                </a:gridCol>
                <a:gridCol w="821939">
                  <a:extLst>
                    <a:ext uri="{9D8B030D-6E8A-4147-A177-3AD203B41FA5}">
                      <a16:colId xmlns:a16="http://schemas.microsoft.com/office/drawing/2014/main" val="937876721"/>
                    </a:ext>
                  </a:extLst>
                </a:gridCol>
                <a:gridCol w="836917">
                  <a:extLst>
                    <a:ext uri="{9D8B030D-6E8A-4147-A177-3AD203B41FA5}">
                      <a16:colId xmlns:a16="http://schemas.microsoft.com/office/drawing/2014/main" val="1459675223"/>
                    </a:ext>
                  </a:extLst>
                </a:gridCol>
                <a:gridCol w="823811">
                  <a:extLst>
                    <a:ext uri="{9D8B030D-6E8A-4147-A177-3AD203B41FA5}">
                      <a16:colId xmlns:a16="http://schemas.microsoft.com/office/drawing/2014/main" val="1652605153"/>
                    </a:ext>
                  </a:extLst>
                </a:gridCol>
                <a:gridCol w="896830">
                  <a:extLst>
                    <a:ext uri="{9D8B030D-6E8A-4147-A177-3AD203B41FA5}">
                      <a16:colId xmlns:a16="http://schemas.microsoft.com/office/drawing/2014/main" val="4174774990"/>
                    </a:ext>
                  </a:extLst>
                </a:gridCol>
                <a:gridCol w="821939">
                  <a:extLst>
                    <a:ext uri="{9D8B030D-6E8A-4147-A177-3AD203B41FA5}">
                      <a16:colId xmlns:a16="http://schemas.microsoft.com/office/drawing/2014/main" val="2761152465"/>
                    </a:ext>
                  </a:extLst>
                </a:gridCol>
                <a:gridCol w="820066">
                  <a:extLst>
                    <a:ext uri="{9D8B030D-6E8A-4147-A177-3AD203B41FA5}">
                      <a16:colId xmlns:a16="http://schemas.microsoft.com/office/drawing/2014/main" val="2900828375"/>
                    </a:ext>
                  </a:extLst>
                </a:gridCol>
              </a:tblGrid>
              <a:tr h="167640">
                <a:tc>
                  <a:txBody>
                    <a:bodyPr/>
                    <a:lstStyle/>
                    <a:p>
                      <a:pPr marL="0" marR="0">
                        <a:spcBef>
                          <a:spcPts val="0"/>
                        </a:spcBef>
                        <a:spcAft>
                          <a:spcPts val="0"/>
                        </a:spcAft>
                      </a:pPr>
                      <a:r>
                        <a:rPr lang="en-GB" sz="1100">
                          <a:effectLst/>
                          <a:latin typeface="Calibri" panose="020F0502020204030204" pitchFamily="34" charset="0"/>
                          <a:cs typeface="Calibri" panose="020F0502020204030204" pitchFamily="34" charset="0"/>
                        </a:rPr>
                        <a:t>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gridSpan="8">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Dependent Variables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2519068"/>
                  </a:ext>
                </a:extLst>
              </a:tr>
              <a:tr h="502920">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1-month </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return</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ranking</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3-month </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return</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ranking</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6-month </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return</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ranking</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12-month </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return</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ranking</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Return</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Std. Dev.</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Sharpe </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Ratio</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CAPM </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Beta</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CAPM </a:t>
                      </a:r>
                      <a:br>
                        <a:rPr lang="en-GB" sz="1100">
                          <a:effectLst/>
                          <a:latin typeface="Calibri" panose="020F0502020204030204" pitchFamily="34" charset="0"/>
                          <a:cs typeface="Calibri" panose="020F0502020204030204" pitchFamily="34" charset="0"/>
                        </a:rPr>
                      </a:br>
                      <a:r>
                        <a:rPr lang="en-GB" sz="1100">
                          <a:effectLst/>
                          <a:latin typeface="Calibri" panose="020F0502020204030204" pitchFamily="34" charset="0"/>
                          <a:cs typeface="Calibri" panose="020F0502020204030204" pitchFamily="34" charset="0"/>
                        </a:rPr>
                        <a:t>Alpha</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163830402"/>
                  </a:ext>
                </a:extLst>
              </a:tr>
              <a:tr h="198120">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257274038"/>
                  </a:ext>
                </a:extLst>
              </a:tr>
              <a:tr h="18288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Manager gender (Female)</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0.0424*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0.0767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0.0449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-0.0351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-0.0701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0.0099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-0.0212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-0.0017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409313345"/>
                  </a:ext>
                </a:extLst>
              </a:tr>
              <a:tr h="182880">
                <a:tc>
                  <a:txBody>
                    <a:bodyPr/>
                    <a:lstStyle/>
                    <a:p>
                      <a:endParaRPr lang="en-GB" sz="1200" b="0" dirty="0">
                        <a:solidFill>
                          <a:schemeClr val="tx1"/>
                        </a:solidFill>
                        <a:effectLst/>
                        <a:latin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(0.0239)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(0.0493)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(0.0647)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(0.0722)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(0.0812)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(0.0161)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(0.0721)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(0.0158)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4043157052"/>
                  </a:ext>
                </a:extLst>
              </a:tr>
              <a:tr h="18288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Log(TNA) (previous quarter)</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-0.0517***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-0.0796***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-0.0476***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0.0262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-0.0222***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0.0364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-0.0314***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264829017"/>
                  </a:ext>
                </a:extLst>
              </a:tr>
              <a:tr h="182880">
                <a:tc>
                  <a:txBody>
                    <a:bodyPr/>
                    <a:lstStyle/>
                    <a:p>
                      <a:endParaRPr lang="en-GB" sz="1200" b="0">
                        <a:solidFill>
                          <a:schemeClr val="tx1"/>
                        </a:solidFill>
                        <a:effectLst/>
                        <a:latin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(0.0143)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(0.0178)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(0.0166)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(0.0260)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(0.0319)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(0.0085)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(0.0288)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(0.0080)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4191617277"/>
                  </a:ext>
                </a:extLst>
              </a:tr>
              <a:tr h="18288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Aggregate fund flow (previous quarter)</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-0.0014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0.0255*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0.0913***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0.0618***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0.0187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0.0018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-0.0196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-0.0036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034580515"/>
                  </a:ext>
                </a:extLst>
              </a:tr>
              <a:tr h="182880">
                <a:tc>
                  <a:txBody>
                    <a:bodyPr/>
                    <a:lstStyle/>
                    <a:p>
                      <a:endParaRPr lang="en-GB" sz="1200" b="0">
                        <a:solidFill>
                          <a:schemeClr val="tx1"/>
                        </a:solidFill>
                        <a:effectLst/>
                        <a:latin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(0.0118)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(0.0155)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(0.0176)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(0.0174)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(0.0177)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(0.0065)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(0.0160)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(0.0060)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359553857"/>
                  </a:ext>
                </a:extLst>
              </a:tr>
              <a:tr h="18288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Manager tenure</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-0.0182***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-0.0252***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-0.0322***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-0.0384***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0.0081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-0.0115***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-0.0052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-0.0099***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187790270"/>
                  </a:ext>
                </a:extLst>
              </a:tr>
              <a:tr h="182880">
                <a:tc>
                  <a:txBody>
                    <a:bodyPr/>
                    <a:lstStyle/>
                    <a:p>
                      <a:endParaRPr lang="en-GB" sz="1200" b="0" dirty="0">
                        <a:solidFill>
                          <a:schemeClr val="tx1"/>
                        </a:solidFill>
                        <a:effectLst/>
                        <a:latin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(0.0051)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(0.0072)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(0.0094)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(0.0114)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(0.0091)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(0.0022)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(0.0081)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(0.0026)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231358982"/>
                  </a:ext>
                </a:extLst>
              </a:tr>
              <a:tr h="18288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Fund risk (Previous Month)</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-0.0653***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0.0314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0.0995***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0.1686***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100204390"/>
                  </a:ext>
                </a:extLst>
              </a:tr>
              <a:tr h="182880">
                <a:tc>
                  <a:txBody>
                    <a:bodyPr/>
                    <a:lstStyle/>
                    <a:p>
                      <a:endParaRPr lang="en-GB" sz="1200" b="0" dirty="0">
                        <a:solidFill>
                          <a:schemeClr val="tx1"/>
                        </a:solidFill>
                        <a:effectLst/>
                        <a:latin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(0.0189)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(0.0247)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(0.0235)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(0.0267)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1200">
                        <a:effectLst/>
                        <a:latin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978160467"/>
                  </a:ext>
                </a:extLst>
              </a:tr>
              <a:tr h="18288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Fund sales fee (%)</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0.338597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0.010095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-0.422233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0.247107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0.316774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0.158524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0.1126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0.26023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61159014"/>
                  </a:ext>
                </a:extLst>
              </a:tr>
              <a:tr h="182880">
                <a:tc>
                  <a:txBody>
                    <a:bodyPr/>
                    <a:lstStyle/>
                    <a:p>
                      <a:endParaRPr lang="en-GB" sz="1200" b="0" dirty="0">
                        <a:solidFill>
                          <a:schemeClr val="tx1"/>
                        </a:solidFill>
                        <a:effectLst/>
                        <a:latin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(0.2839)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(0.3673)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(0.3607)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(0.5159)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(0.6907)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(0.2572)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(0.4702)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(0.2181)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747653701"/>
                  </a:ext>
                </a:extLst>
              </a:tr>
              <a:tr h="18288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Fund management fee (%)</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-0.0083*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-0.0165***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-0.0185***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-0.0758**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-0.003582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0.0069**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-0.0112***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-0.003043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423388719"/>
                  </a:ext>
                </a:extLst>
              </a:tr>
              <a:tr h="182880">
                <a:tc>
                  <a:txBody>
                    <a:bodyPr/>
                    <a:lstStyle/>
                    <a:p>
                      <a:endParaRPr lang="en-GB" sz="1200" b="0" dirty="0">
                        <a:solidFill>
                          <a:schemeClr val="tx1"/>
                        </a:solidFill>
                        <a:effectLst/>
                        <a:latin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(0.0050)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(0.0064)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(0.0068)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(0.0325)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(0.0027)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(0.0032)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(0.0029)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(0.0024)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147982433"/>
                  </a:ext>
                </a:extLst>
              </a:tr>
              <a:tr h="18288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Fund transaction fee (%)</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-0.0214***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-0.0388***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-0.0584***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-0.023901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0.01552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-0.0183***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0.0275***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-0.0167***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934143033"/>
                  </a:ext>
                </a:extLst>
              </a:tr>
              <a:tr h="182880">
                <a:tc>
                  <a:txBody>
                    <a:bodyPr/>
                    <a:lstStyle/>
                    <a:p>
                      <a:endParaRPr lang="en-GB" sz="1200" b="0" dirty="0">
                        <a:solidFill>
                          <a:schemeClr val="tx1"/>
                        </a:solidFill>
                        <a:effectLst/>
                        <a:latin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(0.0082)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(0.0133)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(0.0146)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(0.0208)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(0.0116)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(0.0031)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(0.0104)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(0.0041)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407179559"/>
                  </a:ext>
                </a:extLst>
              </a:tr>
              <a:tr h="18288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R</a:t>
                      </a:r>
                      <a:r>
                        <a:rPr lang="en-GB" sz="1100" b="0" baseline="30000" dirty="0">
                          <a:solidFill>
                            <a:schemeClr val="tx1"/>
                          </a:solidFill>
                          <a:effectLst/>
                          <a:latin typeface="Calibri" panose="020F0502020204030204" pitchFamily="34" charset="0"/>
                          <a:cs typeface="Calibri" panose="020F0502020204030204" pitchFamily="34" charset="0"/>
                        </a:rPr>
                        <a:t>2</a:t>
                      </a:r>
                      <a:r>
                        <a:rPr lang="en-GB" sz="1100" b="0" dirty="0">
                          <a:solidFill>
                            <a:schemeClr val="tx1"/>
                          </a:solidFill>
                          <a:effectLst/>
                          <a:latin typeface="Calibri" panose="020F0502020204030204" pitchFamily="34" charset="0"/>
                          <a:cs typeface="Calibri" panose="020F0502020204030204" pitchFamily="34" charset="0"/>
                        </a:rPr>
                        <a:t> (Within)</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0.0094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0.0338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0.0472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0.0203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-0.0006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0.0127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0.0174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0.0123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088528373"/>
                  </a:ext>
                </a:extLst>
              </a:tr>
              <a:tr h="198120">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N</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6,424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6,424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6,405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5,913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6,424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6,424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6,424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6,424</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559138722"/>
                  </a:ext>
                </a:extLst>
              </a:tr>
            </a:tbl>
          </a:graphicData>
        </a:graphic>
      </p:graphicFrame>
      <p:sp>
        <p:nvSpPr>
          <p:cNvPr id="9" name="TextBox 8">
            <a:extLst>
              <a:ext uri="{FF2B5EF4-FFF2-40B4-BE49-F238E27FC236}">
                <a16:creationId xmlns:a16="http://schemas.microsoft.com/office/drawing/2014/main" id="{A421B546-B175-4722-9326-ACDBD0A0CC75}"/>
              </a:ext>
            </a:extLst>
          </p:cNvPr>
          <p:cNvSpPr txBox="1"/>
          <p:nvPr/>
        </p:nvSpPr>
        <p:spPr>
          <a:xfrm>
            <a:off x="6373254" y="6408923"/>
            <a:ext cx="3060887" cy="481003"/>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Female managers perform better in terms of 1-month return. No significant difference in performance between male and female managers in other performance measures. </a:t>
            </a:r>
          </a:p>
        </p:txBody>
      </p:sp>
      <p:sp>
        <p:nvSpPr>
          <p:cNvPr id="10" name="Oval 9">
            <a:extLst>
              <a:ext uri="{FF2B5EF4-FFF2-40B4-BE49-F238E27FC236}">
                <a16:creationId xmlns:a16="http://schemas.microsoft.com/office/drawing/2014/main" id="{914C5A34-287C-4D13-B1D7-3544A42B4811}"/>
              </a:ext>
            </a:extLst>
          </p:cNvPr>
          <p:cNvSpPr/>
          <p:nvPr/>
        </p:nvSpPr>
        <p:spPr bwMode="ltGray">
          <a:xfrm>
            <a:off x="2912446" y="2592499"/>
            <a:ext cx="6809404" cy="6840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14" name="Straight Arrow Connector 13">
            <a:extLst>
              <a:ext uri="{FF2B5EF4-FFF2-40B4-BE49-F238E27FC236}">
                <a16:creationId xmlns:a16="http://schemas.microsoft.com/office/drawing/2014/main" id="{0BCF682A-6891-44A6-96BF-862B0F0A3731}"/>
              </a:ext>
            </a:extLst>
          </p:cNvPr>
          <p:cNvCxnSpPr>
            <a:cxnSpLocks/>
            <a:stCxn id="9" idx="0"/>
          </p:cNvCxnSpPr>
          <p:nvPr/>
        </p:nvCxnSpPr>
        <p:spPr>
          <a:xfrm flipH="1" flipV="1">
            <a:off x="6229238" y="3348583"/>
            <a:ext cx="1674460" cy="306034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47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Are male fund managers more skilled?</a:t>
            </a:r>
            <a:endParaRPr lang="en-US" sz="2646" kern="0" dirty="0"/>
          </a:p>
        </p:txBody>
      </p:sp>
      <p:graphicFrame>
        <p:nvGraphicFramePr>
          <p:cNvPr id="3" name="Table 2">
            <a:extLst>
              <a:ext uri="{FF2B5EF4-FFF2-40B4-BE49-F238E27FC236}">
                <a16:creationId xmlns:a16="http://schemas.microsoft.com/office/drawing/2014/main" id="{63077CDB-6595-4C35-B6E1-85C5AAD10067}"/>
              </a:ext>
            </a:extLst>
          </p:cNvPr>
          <p:cNvGraphicFramePr>
            <a:graphicFrameLocks noGrp="1"/>
          </p:cNvGraphicFramePr>
          <p:nvPr>
            <p:extLst>
              <p:ext uri="{D42A27DB-BD31-4B8C-83A1-F6EECF244321}">
                <p14:modId xmlns:p14="http://schemas.microsoft.com/office/powerpoint/2010/main" val="347397675"/>
              </p:ext>
            </p:extLst>
          </p:nvPr>
        </p:nvGraphicFramePr>
        <p:xfrm>
          <a:off x="216570" y="1439865"/>
          <a:ext cx="9485495" cy="3989566"/>
        </p:xfrm>
        <a:graphic>
          <a:graphicData uri="http://schemas.openxmlformats.org/drawingml/2006/table">
            <a:tbl>
              <a:tblPr firstRow="1" firstCol="1" bandRow="1">
                <a:tableStyleId>{5C22544A-7EE6-4342-B048-85BDC9FD1C3A}</a:tableStyleId>
              </a:tblPr>
              <a:tblGrid>
                <a:gridCol w="3134241">
                  <a:extLst>
                    <a:ext uri="{9D8B030D-6E8A-4147-A177-3AD203B41FA5}">
                      <a16:colId xmlns:a16="http://schemas.microsoft.com/office/drawing/2014/main" val="1073424302"/>
                    </a:ext>
                  </a:extLst>
                </a:gridCol>
                <a:gridCol w="925723">
                  <a:extLst>
                    <a:ext uri="{9D8B030D-6E8A-4147-A177-3AD203B41FA5}">
                      <a16:colId xmlns:a16="http://schemas.microsoft.com/office/drawing/2014/main" val="3356066677"/>
                    </a:ext>
                  </a:extLst>
                </a:gridCol>
                <a:gridCol w="872827">
                  <a:extLst>
                    <a:ext uri="{9D8B030D-6E8A-4147-A177-3AD203B41FA5}">
                      <a16:colId xmlns:a16="http://schemas.microsoft.com/office/drawing/2014/main" val="1323736176"/>
                    </a:ext>
                  </a:extLst>
                </a:gridCol>
                <a:gridCol w="856960">
                  <a:extLst>
                    <a:ext uri="{9D8B030D-6E8A-4147-A177-3AD203B41FA5}">
                      <a16:colId xmlns:a16="http://schemas.microsoft.com/office/drawing/2014/main" val="2786160756"/>
                    </a:ext>
                  </a:extLst>
                </a:gridCol>
                <a:gridCol w="1031523">
                  <a:extLst>
                    <a:ext uri="{9D8B030D-6E8A-4147-A177-3AD203B41FA5}">
                      <a16:colId xmlns:a16="http://schemas.microsoft.com/office/drawing/2014/main" val="2724055484"/>
                    </a:ext>
                  </a:extLst>
                </a:gridCol>
                <a:gridCol w="1018301">
                  <a:extLst>
                    <a:ext uri="{9D8B030D-6E8A-4147-A177-3AD203B41FA5}">
                      <a16:colId xmlns:a16="http://schemas.microsoft.com/office/drawing/2014/main" val="1221490016"/>
                    </a:ext>
                  </a:extLst>
                </a:gridCol>
                <a:gridCol w="914400">
                  <a:extLst>
                    <a:ext uri="{9D8B030D-6E8A-4147-A177-3AD203B41FA5}">
                      <a16:colId xmlns:a16="http://schemas.microsoft.com/office/drawing/2014/main" val="3196357599"/>
                    </a:ext>
                  </a:extLst>
                </a:gridCol>
                <a:gridCol w="731520">
                  <a:extLst>
                    <a:ext uri="{9D8B030D-6E8A-4147-A177-3AD203B41FA5}">
                      <a16:colId xmlns:a16="http://schemas.microsoft.com/office/drawing/2014/main" val="2871001145"/>
                    </a:ext>
                  </a:extLst>
                </a:gridCol>
              </a:tblGrid>
              <a:tr h="47025">
                <a:tc>
                  <a:txBody>
                    <a:bodyPr/>
                    <a:lstStyle/>
                    <a:p>
                      <a:pPr marL="0" marR="0">
                        <a:spcBef>
                          <a:spcPts val="0"/>
                        </a:spcBef>
                        <a:spcAft>
                          <a:spcPts val="0"/>
                        </a:spcAft>
                      </a:pPr>
                      <a:r>
                        <a:rPr lang="en-GB" sz="1050" dirty="0">
                          <a:effectLst/>
                          <a:latin typeface="Calibri" panose="020F0502020204030204" pitchFamily="34" charset="0"/>
                          <a:cs typeface="Calibri" panose="020F0502020204030204" pitchFamily="34" charset="0"/>
                        </a:rPr>
                        <a:t> </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gridSpan="7">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Dependent Variables </a:t>
                      </a:r>
                    </a:p>
                    <a:p>
                      <a:pPr marL="0" marR="0">
                        <a:spcBef>
                          <a:spcPts val="0"/>
                        </a:spcBef>
                        <a:spcAft>
                          <a:spcPts val="0"/>
                        </a:spcAft>
                      </a:pPr>
                      <a:r>
                        <a:rPr lang="en-GB" sz="1050" dirty="0">
                          <a:effectLst/>
                          <a:latin typeface="Calibri" panose="020F0502020204030204" pitchFamily="34" charset="0"/>
                          <a:cs typeface="Calibri" panose="020F0502020204030204" pitchFamily="34" charset="0"/>
                        </a:rPr>
                        <a:t> </a:t>
                      </a:r>
                    </a:p>
                  </a:txBody>
                  <a:tcPr marL="13308" marR="13308"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03316733"/>
                  </a:ext>
                </a:extLst>
              </a:tr>
              <a:tr h="583426">
                <a:tc>
                  <a:txBody>
                    <a:bodyPr/>
                    <a:lstStyle/>
                    <a:p>
                      <a:endParaRPr lang="en-GB" sz="1050">
                        <a:effectLst/>
                        <a:latin typeface="Calibri" panose="020F0502020204030204" pitchFamily="34"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Treynor</a:t>
                      </a:r>
                      <a:br>
                        <a:rPr lang="en-GB" sz="1050">
                          <a:effectLst/>
                          <a:latin typeface="Calibri" panose="020F0502020204030204" pitchFamily="34" charset="0"/>
                          <a:cs typeface="Calibri" panose="020F0502020204030204" pitchFamily="34" charset="0"/>
                        </a:rPr>
                      </a:br>
                      <a:r>
                        <a:rPr lang="en-GB" sz="1050">
                          <a:effectLst/>
                          <a:latin typeface="Calibri" panose="020F0502020204030204" pitchFamily="34" charset="0"/>
                          <a:cs typeface="Calibri" panose="020F0502020204030204" pitchFamily="34" charset="0"/>
                        </a:rPr>
                        <a:t>Index</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TM-Model </a:t>
                      </a:r>
                      <a:br>
                        <a:rPr lang="en-GB" sz="1050">
                          <a:effectLst/>
                          <a:latin typeface="Calibri" panose="020F0502020204030204" pitchFamily="34" charset="0"/>
                          <a:cs typeface="Calibri" panose="020F0502020204030204" pitchFamily="34" charset="0"/>
                        </a:rPr>
                      </a:br>
                      <a:r>
                        <a:rPr lang="en-GB" sz="1050">
                          <a:effectLst/>
                          <a:latin typeface="Calibri" panose="020F0502020204030204" pitchFamily="34" charset="0"/>
                          <a:cs typeface="Calibri" panose="020F0502020204030204" pitchFamily="34" charset="0"/>
                        </a:rPr>
                        <a:t>Market</a:t>
                      </a:r>
                      <a:br>
                        <a:rPr lang="en-GB" sz="1050">
                          <a:effectLst/>
                          <a:latin typeface="Calibri" panose="020F0502020204030204" pitchFamily="34" charset="0"/>
                          <a:cs typeface="Calibri" panose="020F0502020204030204" pitchFamily="34" charset="0"/>
                        </a:rPr>
                      </a:br>
                      <a:r>
                        <a:rPr lang="en-GB" sz="1050">
                          <a:effectLst/>
                          <a:latin typeface="Calibri" panose="020F0502020204030204" pitchFamily="34" charset="0"/>
                          <a:cs typeface="Calibri" panose="020F0502020204030204" pitchFamily="34" charset="0"/>
                        </a:rPr>
                        <a:t>Timing</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TM-Model </a:t>
                      </a:r>
                      <a:br>
                        <a:rPr lang="en-GB" sz="1050">
                          <a:effectLst/>
                          <a:latin typeface="Calibri" panose="020F0502020204030204" pitchFamily="34" charset="0"/>
                          <a:cs typeface="Calibri" panose="020F0502020204030204" pitchFamily="34" charset="0"/>
                        </a:rPr>
                      </a:br>
                      <a:r>
                        <a:rPr lang="en-GB" sz="1050">
                          <a:effectLst/>
                          <a:latin typeface="Calibri" panose="020F0502020204030204" pitchFamily="34" charset="0"/>
                          <a:cs typeface="Calibri" panose="020F0502020204030204" pitchFamily="34" charset="0"/>
                        </a:rPr>
                        <a:t>Stock</a:t>
                      </a:r>
                      <a:br>
                        <a:rPr lang="en-GB" sz="1050">
                          <a:effectLst/>
                          <a:latin typeface="Calibri" panose="020F0502020204030204" pitchFamily="34" charset="0"/>
                          <a:cs typeface="Calibri" panose="020F0502020204030204" pitchFamily="34" charset="0"/>
                        </a:rPr>
                      </a:br>
                      <a:r>
                        <a:rPr lang="en-GB" sz="1050">
                          <a:effectLst/>
                          <a:latin typeface="Calibri" panose="020F0502020204030204" pitchFamily="34" charset="0"/>
                          <a:cs typeface="Calibri" panose="020F0502020204030204" pitchFamily="34" charset="0"/>
                        </a:rPr>
                        <a:t>Selection</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CL-Model </a:t>
                      </a:r>
                      <a:br>
                        <a:rPr lang="en-GB" sz="1050">
                          <a:effectLst/>
                          <a:latin typeface="Calibri" panose="020F0502020204030204" pitchFamily="34" charset="0"/>
                          <a:cs typeface="Calibri" panose="020F0502020204030204" pitchFamily="34" charset="0"/>
                        </a:rPr>
                      </a:br>
                      <a:r>
                        <a:rPr lang="en-GB" sz="1050">
                          <a:effectLst/>
                          <a:latin typeface="Calibri" panose="020F0502020204030204" pitchFamily="34" charset="0"/>
                          <a:cs typeface="Calibri" panose="020F0502020204030204" pitchFamily="34" charset="0"/>
                        </a:rPr>
                        <a:t>Bear Market </a:t>
                      </a:r>
                      <a:br>
                        <a:rPr lang="en-GB" sz="1050">
                          <a:effectLst/>
                          <a:latin typeface="Calibri" panose="020F0502020204030204" pitchFamily="34" charset="0"/>
                          <a:cs typeface="Calibri" panose="020F0502020204030204" pitchFamily="34" charset="0"/>
                        </a:rPr>
                      </a:br>
                      <a:r>
                        <a:rPr lang="en-GB" sz="1050">
                          <a:effectLst/>
                          <a:latin typeface="Calibri" panose="020F0502020204030204" pitchFamily="34" charset="0"/>
                          <a:cs typeface="Calibri" panose="020F0502020204030204" pitchFamily="34" charset="0"/>
                        </a:rPr>
                        <a:t>Timing</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CL-Model </a:t>
                      </a:r>
                      <a:br>
                        <a:rPr lang="en-GB" sz="1050">
                          <a:effectLst/>
                          <a:latin typeface="Calibri" panose="020F0502020204030204" pitchFamily="34" charset="0"/>
                          <a:cs typeface="Calibri" panose="020F0502020204030204" pitchFamily="34" charset="0"/>
                        </a:rPr>
                      </a:br>
                      <a:r>
                        <a:rPr lang="en-GB" sz="1050">
                          <a:effectLst/>
                          <a:latin typeface="Calibri" panose="020F0502020204030204" pitchFamily="34" charset="0"/>
                          <a:cs typeface="Calibri" panose="020F0502020204030204" pitchFamily="34" charset="0"/>
                        </a:rPr>
                        <a:t>Bull Market </a:t>
                      </a:r>
                      <a:br>
                        <a:rPr lang="en-GB" sz="1050">
                          <a:effectLst/>
                          <a:latin typeface="Calibri" panose="020F0502020204030204" pitchFamily="34" charset="0"/>
                          <a:cs typeface="Calibri" panose="020F0502020204030204" pitchFamily="34" charset="0"/>
                        </a:rPr>
                      </a:br>
                      <a:r>
                        <a:rPr lang="en-GB" sz="1050">
                          <a:effectLst/>
                          <a:latin typeface="Calibri" panose="020F0502020204030204" pitchFamily="34" charset="0"/>
                          <a:cs typeface="Calibri" panose="020F0502020204030204" pitchFamily="34" charset="0"/>
                        </a:rPr>
                        <a:t>Timing</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CL-Model </a:t>
                      </a:r>
                      <a:br>
                        <a:rPr lang="en-GB" sz="1050" dirty="0">
                          <a:effectLst/>
                          <a:latin typeface="Calibri" panose="020F0502020204030204" pitchFamily="34" charset="0"/>
                          <a:cs typeface="Calibri" panose="020F0502020204030204" pitchFamily="34" charset="0"/>
                        </a:rPr>
                      </a:br>
                      <a:r>
                        <a:rPr lang="en-GB" sz="1050" dirty="0">
                          <a:effectLst/>
                          <a:latin typeface="Calibri" panose="020F0502020204030204" pitchFamily="34" charset="0"/>
                          <a:cs typeface="Calibri" panose="020F0502020204030204" pitchFamily="34" charset="0"/>
                        </a:rPr>
                        <a:t>Market </a:t>
                      </a:r>
                      <a:br>
                        <a:rPr lang="en-GB" sz="1050" dirty="0">
                          <a:effectLst/>
                          <a:latin typeface="Calibri" panose="020F0502020204030204" pitchFamily="34" charset="0"/>
                          <a:cs typeface="Calibri" panose="020F0502020204030204" pitchFamily="34" charset="0"/>
                        </a:rPr>
                      </a:br>
                      <a:r>
                        <a:rPr lang="en-GB" sz="1050" dirty="0">
                          <a:effectLst/>
                          <a:latin typeface="Calibri" panose="020F0502020204030204" pitchFamily="34" charset="0"/>
                          <a:cs typeface="Calibri" panose="020F0502020204030204" pitchFamily="34" charset="0"/>
                        </a:rPr>
                        <a:t>Timing</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CL-Model </a:t>
                      </a:r>
                      <a:br>
                        <a:rPr lang="en-GB" sz="1050" dirty="0">
                          <a:effectLst/>
                          <a:latin typeface="Calibri" panose="020F0502020204030204" pitchFamily="34" charset="0"/>
                          <a:cs typeface="Calibri" panose="020F0502020204030204" pitchFamily="34" charset="0"/>
                        </a:rPr>
                      </a:br>
                      <a:r>
                        <a:rPr lang="en-GB" sz="1050" dirty="0">
                          <a:effectLst/>
                          <a:latin typeface="Calibri" panose="020F0502020204030204" pitchFamily="34" charset="0"/>
                          <a:cs typeface="Calibri" panose="020F0502020204030204" pitchFamily="34" charset="0"/>
                        </a:rPr>
                        <a:t>Stock </a:t>
                      </a:r>
                      <a:br>
                        <a:rPr lang="en-GB" sz="1050" dirty="0">
                          <a:effectLst/>
                          <a:latin typeface="Calibri" panose="020F0502020204030204" pitchFamily="34" charset="0"/>
                          <a:cs typeface="Calibri" panose="020F0502020204030204" pitchFamily="34" charset="0"/>
                        </a:rPr>
                      </a:br>
                      <a:r>
                        <a:rPr lang="en-GB" sz="1050" dirty="0">
                          <a:effectLst/>
                          <a:latin typeface="Calibri" panose="020F0502020204030204" pitchFamily="34" charset="0"/>
                          <a:cs typeface="Calibri" panose="020F0502020204030204" pitchFamily="34" charset="0"/>
                        </a:rPr>
                        <a:t>Selection</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1690878003"/>
                  </a:ext>
                </a:extLst>
              </a:tr>
              <a:tr h="155183">
                <a:tc>
                  <a:txBody>
                    <a:bodyPr/>
                    <a:lstStyle/>
                    <a:p>
                      <a:endParaRPr lang="en-GB" sz="1050">
                        <a:effectLst/>
                        <a:latin typeface="Calibri" panose="020F0502020204030204" pitchFamily="34"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(10)</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(11)</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(12)</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(13)</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(14)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(15)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2981651651"/>
                  </a:ext>
                </a:extLst>
              </a:tr>
              <a:tr h="182880">
                <a:tc>
                  <a:txBody>
                    <a:bodyPr/>
                    <a:lstStyle/>
                    <a:p>
                      <a:pPr marL="0" marR="0">
                        <a:spcBef>
                          <a:spcPts val="0"/>
                        </a:spcBef>
                        <a:spcAft>
                          <a:spcPts val="0"/>
                        </a:spcAft>
                      </a:pPr>
                      <a:r>
                        <a:rPr lang="en-GB" sz="1050" b="0" dirty="0">
                          <a:solidFill>
                            <a:schemeClr val="tx1"/>
                          </a:solidFill>
                          <a:effectLst/>
                          <a:latin typeface="Calibri" panose="020F0502020204030204" pitchFamily="34" charset="0"/>
                          <a:cs typeface="Calibri" panose="020F0502020204030204" pitchFamily="34" charset="0"/>
                        </a:rPr>
                        <a:t>Manager gender (Female)</a:t>
                      </a:r>
                      <a:endParaRPr lang="en-GB" sz="105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0.6975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0.0449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0.0108</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-0.0325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-0.0074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0.0251</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0.0124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1271118985"/>
                  </a:ext>
                </a:extLst>
              </a:tr>
              <a:tr h="182880">
                <a:tc>
                  <a:txBody>
                    <a:bodyPr/>
                    <a:lstStyle/>
                    <a:p>
                      <a:endParaRPr lang="en-GB" sz="1050" b="0" dirty="0">
                        <a:solidFill>
                          <a:schemeClr val="tx1"/>
                        </a:solidFill>
                        <a:effectLst/>
                        <a:latin typeface="Calibri" panose="020F0502020204030204" pitchFamily="34"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(0.6593)</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(0.0273)</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(0.0147)</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(0.0913)</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(0.0679)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(0.0755)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(0.0202)</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3080723984"/>
                  </a:ext>
                </a:extLst>
              </a:tr>
              <a:tr h="182880">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Log(TNA) (previous quarter)</a:t>
                      </a:r>
                      <a:endParaRPr lang="en-GB" sz="105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-0.1875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0.0073</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-0.0332***</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0.0577*</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0.032</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-0.0257</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-0.0279**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3126362714"/>
                  </a:ext>
                </a:extLst>
              </a:tr>
              <a:tr h="182880">
                <a:tc>
                  <a:txBody>
                    <a:bodyPr/>
                    <a:lstStyle/>
                    <a:p>
                      <a:endParaRPr lang="en-GB" sz="1050" b="0" dirty="0">
                        <a:solidFill>
                          <a:schemeClr val="tx1"/>
                        </a:solidFill>
                        <a:effectLst/>
                        <a:latin typeface="Calibri" panose="020F0502020204030204" pitchFamily="34"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(0.1957)</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(0.0164)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(0.0091)</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(0.0349)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(0.0275)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(0.0326)</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(0.0118)</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1265652016"/>
                  </a:ext>
                </a:extLst>
              </a:tr>
              <a:tr h="182880">
                <a:tc>
                  <a:txBody>
                    <a:bodyPr/>
                    <a:lstStyle/>
                    <a:p>
                      <a:pPr marL="0" marR="0">
                        <a:spcBef>
                          <a:spcPts val="0"/>
                        </a:spcBef>
                        <a:spcAft>
                          <a:spcPts val="0"/>
                        </a:spcAft>
                      </a:pPr>
                      <a:r>
                        <a:rPr lang="en-GB" sz="1050" b="0" dirty="0">
                          <a:solidFill>
                            <a:schemeClr val="tx1"/>
                          </a:solidFill>
                          <a:effectLst/>
                          <a:latin typeface="Calibri" panose="020F0502020204030204" pitchFamily="34" charset="0"/>
                          <a:cs typeface="Calibri" panose="020F0502020204030204" pitchFamily="34" charset="0"/>
                        </a:rPr>
                        <a:t>Aggregate fund flow (previous quarter)</a:t>
                      </a:r>
                      <a:endParaRPr lang="en-GB" sz="105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-0.0094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-0.0063</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-0.0117*</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-0.0261</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-0.0023</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0.0238</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-0.0165*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3560505993"/>
                  </a:ext>
                </a:extLst>
              </a:tr>
              <a:tr h="182880">
                <a:tc>
                  <a:txBody>
                    <a:bodyPr/>
                    <a:lstStyle/>
                    <a:p>
                      <a:endParaRPr lang="en-GB" sz="1050" b="0" dirty="0">
                        <a:solidFill>
                          <a:schemeClr val="tx1"/>
                        </a:solidFill>
                        <a:effectLst/>
                        <a:latin typeface="Calibri" panose="020F0502020204030204" pitchFamily="34"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(0.0720)</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(0.0109)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(0.0070)</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(0.0203)</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(0.0206)</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(0.0250)</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(0.0092)</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1919546555"/>
                  </a:ext>
                </a:extLst>
              </a:tr>
              <a:tr h="182880">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Manager tenure</a:t>
                      </a:r>
                      <a:endParaRPr lang="en-GB" sz="105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0.0594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-0.0025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-0.0098***</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-0.0006</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-0.0049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-0.0043</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-0.0101**</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881002105"/>
                  </a:ext>
                </a:extLst>
              </a:tr>
              <a:tr h="182880">
                <a:tc>
                  <a:txBody>
                    <a:bodyPr/>
                    <a:lstStyle/>
                    <a:p>
                      <a:endParaRPr lang="en-GB" sz="1050" b="0" dirty="0">
                        <a:solidFill>
                          <a:schemeClr val="tx1"/>
                        </a:solidFill>
                        <a:effectLst/>
                        <a:latin typeface="Calibri" panose="020F0502020204030204" pitchFamily="34"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(0.0417)</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(0.0059)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(0.0028)</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(0.0121)</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(0.0087)</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(0.0134)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(0.0040)</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2324536834"/>
                  </a:ext>
                </a:extLst>
              </a:tr>
              <a:tr h="182880">
                <a:tc>
                  <a:txBody>
                    <a:bodyPr/>
                    <a:lstStyle/>
                    <a:p>
                      <a:pPr marL="0" marR="0">
                        <a:spcBef>
                          <a:spcPts val="0"/>
                        </a:spcBef>
                        <a:spcAft>
                          <a:spcPts val="0"/>
                        </a:spcAft>
                      </a:pPr>
                      <a:r>
                        <a:rPr lang="en-GB" sz="1050" b="0">
                          <a:solidFill>
                            <a:schemeClr val="tx1"/>
                          </a:solidFill>
                          <a:effectLst/>
                          <a:latin typeface="Calibri" panose="020F0502020204030204" pitchFamily="34" charset="0"/>
                          <a:cs typeface="Calibri" panose="020F0502020204030204" pitchFamily="34" charset="0"/>
                        </a:rPr>
                        <a:t>Standardized fund sales fee (%)</a:t>
                      </a:r>
                      <a:endParaRPr lang="en-GB" sz="105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0.940788</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0.327851</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0.2527*</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-0.09152</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0.194437</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0.285952</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0.268855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2233761284"/>
                  </a:ext>
                </a:extLst>
              </a:tr>
              <a:tr h="182880">
                <a:tc>
                  <a:txBody>
                    <a:bodyPr/>
                    <a:lstStyle/>
                    <a:p>
                      <a:endParaRPr lang="en-GB" sz="1050" b="0" dirty="0">
                        <a:solidFill>
                          <a:schemeClr val="tx1"/>
                        </a:solidFill>
                        <a:effectLst/>
                        <a:latin typeface="Calibri" panose="020F0502020204030204" pitchFamily="34"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(2.7052)</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(0.2369)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(0.1515)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(0.3778)</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(0.6505)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(0.3991)</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(0.1636)</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2752788985"/>
                  </a:ext>
                </a:extLst>
              </a:tr>
              <a:tr h="182880">
                <a:tc>
                  <a:txBody>
                    <a:bodyPr/>
                    <a:lstStyle/>
                    <a:p>
                      <a:pPr marL="0" marR="0">
                        <a:spcBef>
                          <a:spcPts val="0"/>
                        </a:spcBef>
                        <a:spcAft>
                          <a:spcPts val="0"/>
                        </a:spcAft>
                      </a:pPr>
                      <a:r>
                        <a:rPr lang="en-GB" sz="1050" b="0" dirty="0">
                          <a:solidFill>
                            <a:schemeClr val="tx1"/>
                          </a:solidFill>
                          <a:effectLst/>
                          <a:latin typeface="Calibri" panose="020F0502020204030204" pitchFamily="34" charset="0"/>
                          <a:cs typeface="Calibri" panose="020F0502020204030204" pitchFamily="34" charset="0"/>
                        </a:rPr>
                        <a:t>Standardized fund management fee (%)</a:t>
                      </a:r>
                      <a:endParaRPr lang="en-GB" sz="105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-0.2279***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-0.006065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-0.002134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-0.007477</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-0.0119***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-0.004459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-0.0026*</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1936013429"/>
                  </a:ext>
                </a:extLst>
              </a:tr>
              <a:tr h="182880">
                <a:tc>
                  <a:txBody>
                    <a:bodyPr/>
                    <a:lstStyle/>
                    <a:p>
                      <a:endParaRPr lang="en-GB" sz="1050" b="0" dirty="0">
                        <a:solidFill>
                          <a:schemeClr val="tx1"/>
                        </a:solidFill>
                        <a:effectLst/>
                        <a:latin typeface="Calibri" panose="020F0502020204030204" pitchFamily="34"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(0.0326)</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(0.0052)</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(0.0016)</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(0.0079)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(0.0042)</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(0.0115)</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(0.0014)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1081410893"/>
                  </a:ext>
                </a:extLst>
              </a:tr>
              <a:tr h="182880">
                <a:tc>
                  <a:txBody>
                    <a:bodyPr/>
                    <a:lstStyle/>
                    <a:p>
                      <a:pPr marL="0" marR="0">
                        <a:spcBef>
                          <a:spcPts val="0"/>
                        </a:spcBef>
                        <a:spcAft>
                          <a:spcPts val="0"/>
                        </a:spcAft>
                      </a:pPr>
                      <a:r>
                        <a:rPr lang="en-GB" sz="1050" b="0" dirty="0">
                          <a:solidFill>
                            <a:schemeClr val="tx1"/>
                          </a:solidFill>
                          <a:effectLst/>
                          <a:latin typeface="Calibri" panose="020F0502020204030204" pitchFamily="34" charset="0"/>
                          <a:cs typeface="Calibri" panose="020F0502020204030204" pitchFamily="34" charset="0"/>
                        </a:rPr>
                        <a:t>Standardized fund transaction fee (%)</a:t>
                      </a:r>
                      <a:endParaRPr lang="en-GB" sz="105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0.04102</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0.000956</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-0.0167***</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0.0430***</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0.018296</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-0.02473</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-0.0134***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1000505751"/>
                  </a:ext>
                </a:extLst>
              </a:tr>
              <a:tr h="182880">
                <a:tc>
                  <a:txBody>
                    <a:bodyPr/>
                    <a:lstStyle/>
                    <a:p>
                      <a:endParaRPr lang="en-GB" sz="1050" b="0" dirty="0">
                        <a:solidFill>
                          <a:schemeClr val="tx1"/>
                        </a:solidFill>
                        <a:effectLst/>
                        <a:latin typeface="Calibri" panose="020F0502020204030204" pitchFamily="34"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(0.0296)</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(0.0108)</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(0.0041)</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(0.0138)</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(0.0139)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(0.0174)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(0.0051)</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1513406268"/>
                  </a:ext>
                </a:extLst>
              </a:tr>
              <a:tr h="182880">
                <a:tc>
                  <a:txBody>
                    <a:bodyPr/>
                    <a:lstStyle/>
                    <a:p>
                      <a:pPr marL="0" marR="0">
                        <a:spcBef>
                          <a:spcPts val="0"/>
                        </a:spcBef>
                        <a:spcAft>
                          <a:spcPts val="0"/>
                        </a:spcAft>
                      </a:pPr>
                      <a:r>
                        <a:rPr lang="en-GB" sz="1050" b="0" dirty="0">
                          <a:solidFill>
                            <a:schemeClr val="tx1"/>
                          </a:solidFill>
                          <a:effectLst/>
                          <a:latin typeface="Calibri" panose="020F0502020204030204" pitchFamily="34" charset="0"/>
                          <a:cs typeface="Calibri" panose="020F0502020204030204" pitchFamily="34" charset="0"/>
                        </a:rPr>
                        <a:t>R</a:t>
                      </a:r>
                      <a:r>
                        <a:rPr lang="en-GB" sz="1050" b="0" baseline="30000" dirty="0">
                          <a:solidFill>
                            <a:schemeClr val="tx1"/>
                          </a:solidFill>
                          <a:effectLst/>
                          <a:latin typeface="Calibri" panose="020F0502020204030204" pitchFamily="34" charset="0"/>
                          <a:cs typeface="Calibri" panose="020F0502020204030204" pitchFamily="34" charset="0"/>
                        </a:rPr>
                        <a:t>2</a:t>
                      </a:r>
                      <a:r>
                        <a:rPr lang="en-GB" sz="1050" b="0" dirty="0">
                          <a:solidFill>
                            <a:schemeClr val="tx1"/>
                          </a:solidFill>
                          <a:effectLst/>
                          <a:latin typeface="Calibri" panose="020F0502020204030204" pitchFamily="34" charset="0"/>
                          <a:cs typeface="Calibri" panose="020F0502020204030204" pitchFamily="34" charset="0"/>
                        </a:rPr>
                        <a:t> (Within)</a:t>
                      </a:r>
                      <a:endParaRPr lang="en-GB" sz="105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0.0339</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0.0020</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0.0060</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0.0153</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0.0026</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0.0044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0.0010</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627370680"/>
                  </a:ext>
                </a:extLst>
              </a:tr>
              <a:tr h="182880">
                <a:tc>
                  <a:txBody>
                    <a:bodyPr/>
                    <a:lstStyle/>
                    <a:p>
                      <a:pPr marL="0" marR="0">
                        <a:spcBef>
                          <a:spcPts val="0"/>
                        </a:spcBef>
                        <a:spcAft>
                          <a:spcPts val="0"/>
                        </a:spcAft>
                      </a:pPr>
                      <a:r>
                        <a:rPr lang="en-GB" sz="1050" b="0" dirty="0">
                          <a:solidFill>
                            <a:schemeClr val="tx1"/>
                          </a:solidFill>
                          <a:effectLst/>
                          <a:latin typeface="Calibri" panose="020F0502020204030204" pitchFamily="34" charset="0"/>
                          <a:cs typeface="Calibri" panose="020F0502020204030204" pitchFamily="34" charset="0"/>
                        </a:rPr>
                        <a:t>N</a:t>
                      </a:r>
                      <a:endParaRPr lang="en-GB" sz="105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6,424</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6,424</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a:effectLst/>
                          <a:latin typeface="Calibri" panose="020F0502020204030204" pitchFamily="34" charset="0"/>
                          <a:cs typeface="Calibri" panose="020F0502020204030204" pitchFamily="34" charset="0"/>
                        </a:rPr>
                        <a:t>6,424</a:t>
                      </a:r>
                      <a:endParaRPr lang="en-GB" sz="105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6,424</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6,424</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6,424</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tc>
                  <a:txBody>
                    <a:bodyPr/>
                    <a:lstStyle/>
                    <a:p>
                      <a:pPr marL="0" marR="0" algn="ctr">
                        <a:spcBef>
                          <a:spcPts val="0"/>
                        </a:spcBef>
                        <a:spcAft>
                          <a:spcPts val="0"/>
                        </a:spcAft>
                      </a:pPr>
                      <a:r>
                        <a:rPr lang="en-GB" sz="1050" dirty="0">
                          <a:effectLst/>
                          <a:latin typeface="Calibri" panose="020F0502020204030204" pitchFamily="34" charset="0"/>
                          <a:cs typeface="Calibri" panose="020F0502020204030204" pitchFamily="34" charset="0"/>
                        </a:rPr>
                        <a:t>6,424</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13308" marR="13308" marT="0" marB="0" anchor="b"/>
                </a:tc>
                <a:extLst>
                  <a:ext uri="{0D108BD9-81ED-4DB2-BD59-A6C34878D82A}">
                    <a16:rowId xmlns:a16="http://schemas.microsoft.com/office/drawing/2014/main" val="920621558"/>
                  </a:ext>
                </a:extLst>
              </a:tr>
            </a:tbl>
          </a:graphicData>
        </a:graphic>
      </p:graphicFrame>
    </p:spTree>
    <p:extLst>
      <p:ext uri="{BB962C8B-B14F-4D97-AF65-F5344CB8AC3E}">
        <p14:creationId xmlns:p14="http://schemas.microsoft.com/office/powerpoint/2010/main" val="1176066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Is the attention bias driven by a lack of visibility?</a:t>
            </a:r>
            <a:endParaRPr lang="en-US" sz="2646" kern="0" dirty="0"/>
          </a:p>
        </p:txBody>
      </p:sp>
      <p:sp>
        <p:nvSpPr>
          <p:cNvPr id="6" name="TextBox 5">
            <a:extLst>
              <a:ext uri="{FF2B5EF4-FFF2-40B4-BE49-F238E27FC236}">
                <a16:creationId xmlns:a16="http://schemas.microsoft.com/office/drawing/2014/main" id="{C729A95C-67E7-48A6-A460-12883A10BEEA}"/>
              </a:ext>
            </a:extLst>
          </p:cNvPr>
          <p:cNvSpPr txBox="1"/>
          <p:nvPr/>
        </p:nvSpPr>
        <p:spPr>
          <a:xfrm>
            <a:off x="396590" y="1584387"/>
            <a:ext cx="8604956" cy="2586542"/>
          </a:xfrm>
          <a:prstGeom prst="rect">
            <a:avLst/>
          </a:prstGeom>
          <a:noFill/>
        </p:spPr>
        <p:txBody>
          <a:bodyPr wrap="square">
            <a:spAutoFit/>
          </a:bodyPr>
          <a:lstStyle/>
          <a:p>
            <a:pPr marL="342900" indent="-342900" algn="just">
              <a:lnSpc>
                <a:spcPct val="110000"/>
              </a:lnSpc>
              <a:spcAft>
                <a:spcPts val="600"/>
              </a:spcAft>
              <a:buFont typeface="Arial" panose="020B0604020202020204" pitchFamily="34" charset="0"/>
              <a:buChar char="•"/>
            </a:pPr>
            <a:r>
              <a:rPr lang="en-US" sz="2400" dirty="0">
                <a:solidFill>
                  <a:srgbClr val="C00000"/>
                </a:solidFill>
                <a:latin typeface="Calibri" panose="020F0502020204030204" pitchFamily="34" charset="0"/>
                <a:ea typeface="SimSun" panose="02010600030101010101" pitchFamily="2" charset="-122"/>
                <a:cs typeface="Calibri" panose="020F0502020204030204" pitchFamily="34" charset="0"/>
              </a:rPr>
              <a:t>Manager visibility: </a:t>
            </a:r>
            <a:r>
              <a:rPr lang="en-US" sz="2400" dirty="0">
                <a:latin typeface="Calibri" panose="020F0502020204030204" pitchFamily="34" charset="0"/>
                <a:ea typeface="SimSun" panose="02010600030101010101" pitchFamily="2" charset="-122"/>
                <a:cs typeface="Calibri" panose="020F0502020204030204" pitchFamily="34" charset="0"/>
              </a:rPr>
              <a:t>There are more male managers than female managers. Investors might pay more attention to male managers because of the sheer number of male managers. </a:t>
            </a:r>
            <a:endParaRPr lang="en-US" sz="2400" dirty="0">
              <a:solidFill>
                <a:srgbClr val="C00000"/>
              </a:solidFill>
              <a:latin typeface="Calibri" panose="020F0502020204030204" pitchFamily="34" charset="0"/>
              <a:ea typeface="SimSun" panose="02010600030101010101" pitchFamily="2" charset="-122"/>
              <a:cs typeface="Calibri" panose="020F0502020204030204" pitchFamily="34" charset="0"/>
            </a:endParaRPr>
          </a:p>
          <a:p>
            <a:pPr marL="342900" indent="-342900" algn="just">
              <a:lnSpc>
                <a:spcPct val="110000"/>
              </a:lnSpc>
              <a:spcAft>
                <a:spcPts val="600"/>
              </a:spcAft>
              <a:buFont typeface="Arial" panose="020B0604020202020204" pitchFamily="34" charset="0"/>
              <a:buChar char="•"/>
            </a:pPr>
            <a:r>
              <a:rPr lang="en-US" sz="2400" dirty="0">
                <a:solidFill>
                  <a:srgbClr val="C00000"/>
                </a:solidFill>
                <a:latin typeface="Calibri" panose="020F0502020204030204" pitchFamily="34" charset="0"/>
                <a:ea typeface="SimSun" panose="02010600030101010101" pitchFamily="2" charset="-122"/>
                <a:cs typeface="Calibri" panose="020F0502020204030204" pitchFamily="34" charset="0"/>
              </a:rPr>
              <a:t>Omitted variables bias: </a:t>
            </a:r>
            <a:r>
              <a:rPr lang="en-US" sz="2400" dirty="0">
                <a:latin typeface="Calibri" panose="020F0502020204030204" pitchFamily="34" charset="0"/>
                <a:ea typeface="SimSun" panose="02010600030101010101" pitchFamily="2" charset="-122"/>
                <a:cs typeface="Calibri" panose="020F0502020204030204" pitchFamily="34" charset="0"/>
              </a:rPr>
              <a:t>Unobservable characteristics that are related both to manager gender and fund flows, such as media attention.</a:t>
            </a:r>
            <a:endParaRPr lang="en-US" sz="240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5076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Lack of visibility I: Covariate balance</a:t>
            </a:r>
            <a:endParaRPr lang="en-US" sz="2646" kern="0" dirty="0"/>
          </a:p>
        </p:txBody>
      </p:sp>
      <p:graphicFrame>
        <p:nvGraphicFramePr>
          <p:cNvPr id="3" name="Table 2">
            <a:extLst>
              <a:ext uri="{FF2B5EF4-FFF2-40B4-BE49-F238E27FC236}">
                <a16:creationId xmlns:a16="http://schemas.microsoft.com/office/drawing/2014/main" id="{682D5CF0-19DC-1945-A679-82C4BA5F43E0}"/>
              </a:ext>
            </a:extLst>
          </p:cNvPr>
          <p:cNvGraphicFramePr>
            <a:graphicFrameLocks noGrp="1"/>
          </p:cNvGraphicFramePr>
          <p:nvPr>
            <p:extLst>
              <p:ext uri="{D42A27DB-BD31-4B8C-83A1-F6EECF244321}">
                <p14:modId xmlns:p14="http://schemas.microsoft.com/office/powerpoint/2010/main" val="3879805334"/>
              </p:ext>
            </p:extLst>
          </p:nvPr>
        </p:nvGraphicFramePr>
        <p:xfrm>
          <a:off x="360362" y="2232459"/>
          <a:ext cx="9361488" cy="3744590"/>
        </p:xfrm>
        <a:graphic>
          <a:graphicData uri="http://schemas.openxmlformats.org/drawingml/2006/table">
            <a:tbl>
              <a:tblPr>
                <a:tableStyleId>{5C22544A-7EE6-4342-B048-85BDC9FD1C3A}</a:tableStyleId>
              </a:tblPr>
              <a:tblGrid>
                <a:gridCol w="2585721">
                  <a:extLst>
                    <a:ext uri="{9D8B030D-6E8A-4147-A177-3AD203B41FA5}">
                      <a16:colId xmlns:a16="http://schemas.microsoft.com/office/drawing/2014/main" val="966092607"/>
                    </a:ext>
                  </a:extLst>
                </a:gridCol>
                <a:gridCol w="978461">
                  <a:extLst>
                    <a:ext uri="{9D8B030D-6E8A-4147-A177-3AD203B41FA5}">
                      <a16:colId xmlns:a16="http://schemas.microsoft.com/office/drawing/2014/main" val="779263794"/>
                    </a:ext>
                  </a:extLst>
                </a:gridCol>
                <a:gridCol w="696382">
                  <a:extLst>
                    <a:ext uri="{9D8B030D-6E8A-4147-A177-3AD203B41FA5}">
                      <a16:colId xmlns:a16="http://schemas.microsoft.com/office/drawing/2014/main" val="801252648"/>
                    </a:ext>
                  </a:extLst>
                </a:gridCol>
                <a:gridCol w="881496">
                  <a:extLst>
                    <a:ext uri="{9D8B030D-6E8A-4147-A177-3AD203B41FA5}">
                      <a16:colId xmlns:a16="http://schemas.microsoft.com/office/drawing/2014/main" val="3280149668"/>
                    </a:ext>
                  </a:extLst>
                </a:gridCol>
                <a:gridCol w="963769">
                  <a:extLst>
                    <a:ext uri="{9D8B030D-6E8A-4147-A177-3AD203B41FA5}">
                      <a16:colId xmlns:a16="http://schemas.microsoft.com/office/drawing/2014/main" val="2887524343"/>
                    </a:ext>
                  </a:extLst>
                </a:gridCol>
                <a:gridCol w="117533">
                  <a:extLst>
                    <a:ext uri="{9D8B030D-6E8A-4147-A177-3AD203B41FA5}">
                      <a16:colId xmlns:a16="http://schemas.microsoft.com/office/drawing/2014/main" val="4175369333"/>
                    </a:ext>
                  </a:extLst>
                </a:gridCol>
                <a:gridCol w="696382">
                  <a:extLst>
                    <a:ext uri="{9D8B030D-6E8A-4147-A177-3AD203B41FA5}">
                      <a16:colId xmlns:a16="http://schemas.microsoft.com/office/drawing/2014/main" val="2339742921"/>
                    </a:ext>
                  </a:extLst>
                </a:gridCol>
                <a:gridCol w="696382">
                  <a:extLst>
                    <a:ext uri="{9D8B030D-6E8A-4147-A177-3AD203B41FA5}">
                      <a16:colId xmlns:a16="http://schemas.microsoft.com/office/drawing/2014/main" val="1003307835"/>
                    </a:ext>
                  </a:extLst>
                </a:gridCol>
                <a:gridCol w="766901">
                  <a:extLst>
                    <a:ext uri="{9D8B030D-6E8A-4147-A177-3AD203B41FA5}">
                      <a16:colId xmlns:a16="http://schemas.microsoft.com/office/drawing/2014/main" val="337184323"/>
                    </a:ext>
                  </a:extLst>
                </a:gridCol>
                <a:gridCol w="978461">
                  <a:extLst>
                    <a:ext uri="{9D8B030D-6E8A-4147-A177-3AD203B41FA5}">
                      <a16:colId xmlns:a16="http://schemas.microsoft.com/office/drawing/2014/main" val="1697402398"/>
                    </a:ext>
                  </a:extLst>
                </a:gridCol>
              </a:tblGrid>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tc>
                <a:tc gridSpan="4">
                  <a:txBody>
                    <a:bodyPr/>
                    <a:lstStyle/>
                    <a:p>
                      <a:pPr algn="ctr" fontAlgn="b"/>
                      <a:r>
                        <a:rPr lang="en-GB" sz="1050" u="none" strike="noStrike" dirty="0">
                          <a:effectLst/>
                          <a:latin typeface="Calibri" panose="020F0502020204030204" pitchFamily="34" charset="0"/>
                          <a:cs typeface="Calibri" panose="020F0502020204030204" pitchFamily="34" charset="0"/>
                        </a:rPr>
                        <a:t>Pre-PSM</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GB" sz="1050" u="none" strike="noStrike">
                          <a:effectLst/>
                          <a:latin typeface="Calibri" panose="020F0502020204030204" pitchFamily="34" charset="0"/>
                          <a:cs typeface="Calibri" panose="020F0502020204030204" pitchFamily="34" charset="0"/>
                        </a:rPr>
                        <a:t>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gridSpan="4">
                  <a:txBody>
                    <a:bodyPr/>
                    <a:lstStyle/>
                    <a:p>
                      <a:pPr algn="ctr" fontAlgn="b"/>
                      <a:r>
                        <a:rPr lang="en-GB" sz="1050" u="none" strike="noStrike" dirty="0">
                          <a:effectLst/>
                          <a:latin typeface="Calibri" panose="020F0502020204030204" pitchFamily="34" charset="0"/>
                          <a:cs typeface="Calibri" panose="020F0502020204030204" pitchFamily="34" charset="0"/>
                        </a:rPr>
                        <a:t>Post-PSM</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092516"/>
                  </a:ext>
                </a:extLst>
              </a:tr>
              <a:tr h="541671">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Male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Female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Difference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Two-sample t-test</a:t>
                      </a:r>
                      <a:br>
                        <a:rPr lang="en-GB" sz="1050" u="none" strike="noStrike" dirty="0">
                          <a:effectLst/>
                          <a:latin typeface="Calibri" panose="020F0502020204030204" pitchFamily="34" charset="0"/>
                          <a:cs typeface="Calibri" panose="020F0502020204030204" pitchFamily="34" charset="0"/>
                        </a:rPr>
                      </a:br>
                      <a:r>
                        <a:rPr lang="en-GB" sz="1050" u="none" strike="noStrike" dirty="0">
                          <a:effectLst/>
                          <a:latin typeface="Calibri" panose="020F0502020204030204" pitchFamily="34" charset="0"/>
                          <a:cs typeface="Calibri" panose="020F0502020204030204" pitchFamily="34" charset="0"/>
                        </a:rPr>
                        <a:t>P-value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Male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Female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Difference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Two-sample t-test</a:t>
                      </a:r>
                      <a:br>
                        <a:rPr lang="en-GB" sz="1050" u="none" strike="noStrike" dirty="0">
                          <a:effectLst/>
                          <a:latin typeface="Calibri" panose="020F0502020204030204" pitchFamily="34" charset="0"/>
                          <a:cs typeface="Calibri" panose="020F0502020204030204" pitchFamily="34" charset="0"/>
                        </a:rPr>
                      </a:br>
                      <a:r>
                        <a:rPr lang="en-GB" sz="1050" u="none" strike="noStrike" dirty="0">
                          <a:effectLst/>
                          <a:latin typeface="Calibri" panose="020F0502020204030204" pitchFamily="34" charset="0"/>
                          <a:cs typeface="Calibri" panose="020F0502020204030204" pitchFamily="34" charset="0"/>
                        </a:rPr>
                        <a:t>P-value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extLst>
                  <a:ext uri="{0D108BD9-81ED-4DB2-BD59-A6C34878D82A}">
                    <a16:rowId xmlns:a16="http://schemas.microsoft.com/office/drawing/2014/main" val="3421856626"/>
                  </a:ext>
                </a:extLst>
              </a:tr>
              <a:tr h="188407">
                <a:tc>
                  <a:txBody>
                    <a:bodyPr/>
                    <a:lstStyle/>
                    <a:p>
                      <a:pPr algn="l" fontAlgn="b"/>
                      <a:r>
                        <a:rPr lang="en-GB" sz="1050" b="1" u="none" strike="noStrike" dirty="0">
                          <a:effectLst/>
                          <a:latin typeface="Calibri" panose="020F0502020204030204" pitchFamily="34" charset="0"/>
                          <a:cs typeface="Calibri" panose="020F0502020204030204" pitchFamily="34" charset="0"/>
                        </a:rPr>
                        <a:t>Fund performance</a:t>
                      </a:r>
                      <a:endParaRPr lang="en-GB" sz="1050" b="1"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l" fontAlgn="b"/>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l"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l"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l"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l"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l"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l"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l"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l"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3374618443"/>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Fund prior 1-month NAV return rank</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dirty="0">
                          <a:effectLst/>
                          <a:latin typeface="Calibri" panose="020F0502020204030204" pitchFamily="34" charset="0"/>
                          <a:cs typeface="Calibri" panose="020F0502020204030204" pitchFamily="34" charset="0"/>
                        </a:rPr>
                        <a:t>0.50</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0.31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3946280185"/>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Fund prior 3-month NAV return rank</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0.50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0.48</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3474001779"/>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Fund prior 6-month NAV return rank</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0.50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0.80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3003524790"/>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Fund prior 12-month NAV return rank</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0.49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0.56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0.79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1015896361"/>
                  </a:ext>
                </a:extLst>
              </a:tr>
              <a:tr h="188407">
                <a:tc>
                  <a:txBody>
                    <a:bodyPr/>
                    <a:lstStyle/>
                    <a:p>
                      <a:pPr algn="l" fontAlgn="b"/>
                      <a:r>
                        <a:rPr lang="en-GB" sz="1050" b="1" u="none" strike="noStrike" dirty="0">
                          <a:effectLst/>
                          <a:latin typeface="Calibri" panose="020F0502020204030204" pitchFamily="34" charset="0"/>
                          <a:cs typeface="Calibri" panose="020F0502020204030204" pitchFamily="34" charset="0"/>
                        </a:rPr>
                        <a:t>Fund characteristics</a:t>
                      </a:r>
                      <a:endParaRPr lang="en-GB" sz="1050" b="1"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589434344"/>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Fund risk (Previous month)</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1.43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1.36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1.37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1.36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0.47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4224755504"/>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Log(Fund age)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3.65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3.62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3.58</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3.62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0.16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844430471"/>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Log(TNA) (previous quarter)</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19.89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19.60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0.30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19.48</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19.60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-0.12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0.24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1451582454"/>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Aggregate fund flow (previous quarter)</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0.08</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0.25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0.08</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0.60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3510898046"/>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Fund sales fee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0.01%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0.92</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3925039431"/>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Fund management fee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1.71%</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1.57%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1.55%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1.57%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0.66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323414608"/>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Fund transaction fee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1.07%</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0.89%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0.85%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0.89%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0.35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4007715246"/>
                  </a:ext>
                </a:extLst>
              </a:tr>
              <a:tr h="188407">
                <a:tc>
                  <a:txBody>
                    <a:bodyPr/>
                    <a:lstStyle/>
                    <a:p>
                      <a:pPr algn="l" fontAlgn="b"/>
                      <a:r>
                        <a:rPr lang="en-GB" sz="1050" b="1" u="none" strike="noStrike" dirty="0">
                          <a:effectLst/>
                          <a:latin typeface="Calibri" panose="020F0502020204030204" pitchFamily="34" charset="0"/>
                          <a:cs typeface="Calibri" panose="020F0502020204030204" pitchFamily="34" charset="0"/>
                        </a:rPr>
                        <a:t>Managerial characteristics</a:t>
                      </a:r>
                      <a:endParaRPr lang="en-GB" sz="1050" b="1"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2288961448"/>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Manager tenure</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2.44</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1.99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0.45</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2.0199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1.9889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0.03</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0.66</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2291124962"/>
                  </a:ext>
                </a:extLst>
              </a:tr>
              <a:tr h="188407">
                <a:tc>
                  <a:txBody>
                    <a:bodyPr/>
                    <a:lstStyle/>
                    <a:p>
                      <a:pPr algn="l" fontAlgn="b"/>
                      <a:r>
                        <a:rPr lang="en-GB" sz="1050" u="none" strike="noStrike" dirty="0">
                          <a:effectLst/>
                          <a:latin typeface="Calibri" panose="020F0502020204030204" pitchFamily="34" charset="0"/>
                          <a:cs typeface="Calibri" panose="020F0502020204030204" pitchFamily="34" charset="0"/>
                        </a:rPr>
                        <a:t>Undergraduate degree (Count)</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solidFill>
                      <a:schemeClr val="accent2">
                        <a:lumMod val="75000"/>
                      </a:schemeClr>
                    </a:solidFill>
                  </a:tcPr>
                </a:tc>
                <a:tc>
                  <a:txBody>
                    <a:bodyPr/>
                    <a:lstStyle/>
                    <a:p>
                      <a:pPr algn="ctr" fontAlgn="b"/>
                      <a:r>
                        <a:rPr lang="en-GB" sz="1050" u="none" strike="noStrike">
                          <a:effectLst/>
                          <a:latin typeface="Calibri" panose="020F0502020204030204" pitchFamily="34" charset="0"/>
                          <a:cs typeface="Calibri" panose="020F0502020204030204" pitchFamily="34" charset="0"/>
                        </a:rPr>
                        <a:t>69</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0</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69.00</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 </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590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590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a:effectLst/>
                          <a:latin typeface="Calibri" panose="020F0502020204030204" pitchFamily="34" charset="0"/>
                          <a:cs typeface="Calibri" panose="020F0502020204030204" pitchFamily="34" charset="0"/>
                        </a:rPr>
                        <a:t>0.00</a:t>
                      </a:r>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8832" marR="8832" marT="8832" marB="0" anchor="b"/>
                </a:tc>
                <a:tc>
                  <a:txBody>
                    <a:bodyPr/>
                    <a:lstStyle/>
                    <a:p>
                      <a:pPr algn="ctr" fontAlgn="b"/>
                      <a:r>
                        <a:rPr lang="en-GB" sz="1050" u="none" strike="noStrike" dirty="0">
                          <a:effectLst/>
                          <a:latin typeface="Calibri" panose="020F0502020204030204" pitchFamily="34" charset="0"/>
                          <a:cs typeface="Calibri" panose="020F0502020204030204" pitchFamily="34" charset="0"/>
                        </a:rPr>
                        <a:t> </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8832" marR="8832" marT="8832" marB="0" anchor="b"/>
                </a:tc>
                <a:extLst>
                  <a:ext uri="{0D108BD9-81ED-4DB2-BD59-A6C34878D82A}">
                    <a16:rowId xmlns:a16="http://schemas.microsoft.com/office/drawing/2014/main" val="654625142"/>
                  </a:ext>
                </a:extLst>
              </a:tr>
            </a:tbl>
          </a:graphicData>
        </a:graphic>
      </p:graphicFrame>
      <p:sp>
        <p:nvSpPr>
          <p:cNvPr id="6" name="Oval 5">
            <a:extLst>
              <a:ext uri="{FF2B5EF4-FFF2-40B4-BE49-F238E27FC236}">
                <a16:creationId xmlns:a16="http://schemas.microsoft.com/office/drawing/2014/main" id="{AE5CBC22-A395-6045-AEC6-A886B9AE7D30}"/>
              </a:ext>
            </a:extLst>
          </p:cNvPr>
          <p:cNvSpPr/>
          <p:nvPr/>
        </p:nvSpPr>
        <p:spPr bwMode="ltGray">
          <a:xfrm rot="5400000">
            <a:off x="7639868" y="4314216"/>
            <a:ext cx="3204358" cy="48100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7" name="Straight Arrow Connector 6">
            <a:extLst>
              <a:ext uri="{FF2B5EF4-FFF2-40B4-BE49-F238E27FC236}">
                <a16:creationId xmlns:a16="http://schemas.microsoft.com/office/drawing/2014/main" id="{A1FDA195-4EFC-E54A-9141-D11C5719A76B}"/>
              </a:ext>
            </a:extLst>
          </p:cNvPr>
          <p:cNvCxnSpPr>
            <a:cxnSpLocks/>
            <a:stCxn id="8" idx="0"/>
            <a:endCxn id="6" idx="6"/>
          </p:cNvCxnSpPr>
          <p:nvPr/>
        </p:nvCxnSpPr>
        <p:spPr>
          <a:xfrm flipV="1">
            <a:off x="7039602" y="6156897"/>
            <a:ext cx="2202445" cy="43847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4A8650A-17F4-954A-B7FE-E6E006D206C3}"/>
              </a:ext>
            </a:extLst>
          </p:cNvPr>
          <p:cNvSpPr txBox="1"/>
          <p:nvPr/>
        </p:nvSpPr>
        <p:spPr>
          <a:xfrm>
            <a:off x="5041106" y="6595369"/>
            <a:ext cx="3996991" cy="481003"/>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Good covariate balance post-matching.</a:t>
            </a:r>
          </a:p>
        </p:txBody>
      </p:sp>
    </p:spTree>
    <p:extLst>
      <p:ext uri="{BB962C8B-B14F-4D97-AF65-F5344CB8AC3E}">
        <p14:creationId xmlns:p14="http://schemas.microsoft.com/office/powerpoint/2010/main" val="30909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Lack of visibility I: PSM</a:t>
            </a:r>
            <a:endParaRPr lang="en-US" sz="2646" kern="0" dirty="0"/>
          </a:p>
        </p:txBody>
      </p:sp>
      <p:sp>
        <p:nvSpPr>
          <p:cNvPr id="4" name="TextBox 3">
            <a:extLst>
              <a:ext uri="{FF2B5EF4-FFF2-40B4-BE49-F238E27FC236}">
                <a16:creationId xmlns:a16="http://schemas.microsoft.com/office/drawing/2014/main" id="{A4F353D0-81CA-874B-A5BE-8646BE0E21E2}"/>
              </a:ext>
            </a:extLst>
          </p:cNvPr>
          <p:cNvSpPr txBox="1"/>
          <p:nvPr/>
        </p:nvSpPr>
        <p:spPr>
          <a:xfrm>
            <a:off x="3096890" y="1764407"/>
            <a:ext cx="4357277" cy="299976"/>
          </a:xfrm>
          <a:prstGeom prst="rect">
            <a:avLst/>
          </a:prstGeom>
          <a:noFill/>
        </p:spPr>
        <p:txBody>
          <a:bodyPr wrap="none" lIns="0" tIns="0" rIns="0" bIns="0" rtlCol="0">
            <a:noAutofit/>
          </a:bodyPr>
          <a:lstStyle/>
          <a:p>
            <a:pPr>
              <a:spcAft>
                <a:spcPts val="900"/>
              </a:spcAft>
            </a:pPr>
            <a:r>
              <a:rPr lang="en-US" sz="2000" dirty="0">
                <a:latin typeface="Calibri" panose="020F0502020204030204" pitchFamily="34" charset="0"/>
                <a:cs typeface="Calibri" panose="020F0502020204030204" pitchFamily="34" charset="0"/>
              </a:rPr>
              <a:t>Regression estimates (post-matching)</a:t>
            </a:r>
          </a:p>
        </p:txBody>
      </p:sp>
      <p:graphicFrame>
        <p:nvGraphicFramePr>
          <p:cNvPr id="2" name="Table 1">
            <a:extLst>
              <a:ext uri="{FF2B5EF4-FFF2-40B4-BE49-F238E27FC236}">
                <a16:creationId xmlns:a16="http://schemas.microsoft.com/office/drawing/2014/main" id="{AA7E75FF-579D-254B-91E7-73B59F082743}"/>
              </a:ext>
            </a:extLst>
          </p:cNvPr>
          <p:cNvGraphicFramePr>
            <a:graphicFrameLocks noGrp="1"/>
          </p:cNvGraphicFramePr>
          <p:nvPr>
            <p:extLst>
              <p:ext uri="{D42A27DB-BD31-4B8C-83A1-F6EECF244321}">
                <p14:modId xmlns:p14="http://schemas.microsoft.com/office/powerpoint/2010/main" val="1634798402"/>
              </p:ext>
            </p:extLst>
          </p:nvPr>
        </p:nvGraphicFramePr>
        <p:xfrm>
          <a:off x="1414729" y="2197161"/>
          <a:ext cx="7252754" cy="4285611"/>
        </p:xfrm>
        <a:graphic>
          <a:graphicData uri="http://schemas.openxmlformats.org/drawingml/2006/table">
            <a:tbl>
              <a:tblPr>
                <a:tableStyleId>{5C22544A-7EE6-4342-B048-85BDC9FD1C3A}</a:tableStyleId>
              </a:tblPr>
              <a:tblGrid>
                <a:gridCol w="3071426">
                  <a:extLst>
                    <a:ext uri="{9D8B030D-6E8A-4147-A177-3AD203B41FA5}">
                      <a16:colId xmlns:a16="http://schemas.microsoft.com/office/drawing/2014/main" val="3141072840"/>
                    </a:ext>
                  </a:extLst>
                </a:gridCol>
                <a:gridCol w="1162255">
                  <a:extLst>
                    <a:ext uri="{9D8B030D-6E8A-4147-A177-3AD203B41FA5}">
                      <a16:colId xmlns:a16="http://schemas.microsoft.com/office/drawing/2014/main" val="4282575282"/>
                    </a:ext>
                  </a:extLst>
                </a:gridCol>
                <a:gridCol w="827191">
                  <a:extLst>
                    <a:ext uri="{9D8B030D-6E8A-4147-A177-3AD203B41FA5}">
                      <a16:colId xmlns:a16="http://schemas.microsoft.com/office/drawing/2014/main" val="3453346000"/>
                    </a:ext>
                  </a:extLst>
                </a:gridCol>
                <a:gridCol w="1047077">
                  <a:extLst>
                    <a:ext uri="{9D8B030D-6E8A-4147-A177-3AD203B41FA5}">
                      <a16:colId xmlns:a16="http://schemas.microsoft.com/office/drawing/2014/main" val="425250072"/>
                    </a:ext>
                  </a:extLst>
                </a:gridCol>
                <a:gridCol w="1144805">
                  <a:extLst>
                    <a:ext uri="{9D8B030D-6E8A-4147-A177-3AD203B41FA5}">
                      <a16:colId xmlns:a16="http://schemas.microsoft.com/office/drawing/2014/main" val="3689411067"/>
                    </a:ext>
                  </a:extLst>
                </a:gridCol>
              </a:tblGrid>
              <a:tr h="412247">
                <a:tc>
                  <a:txBody>
                    <a:bodyPr/>
                    <a:lstStyle/>
                    <a:p>
                      <a:pPr algn="l" fontAlgn="b"/>
                      <a:r>
                        <a:rPr lang="en-GB" sz="1200" u="none" strike="noStrike" dirty="0">
                          <a:effectLst/>
                          <a:latin typeface="Calibri" panose="020F0502020204030204" pitchFamily="34" charset="0"/>
                          <a:cs typeface="Calibri" panose="020F0502020204030204" pitchFamily="34" charset="0"/>
                        </a:rPr>
                        <a:t>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tc>
                <a:tc gridSpan="4">
                  <a:txBody>
                    <a:bodyPr/>
                    <a:lstStyle/>
                    <a:p>
                      <a:pPr algn="ctr" fontAlgn="b"/>
                      <a:r>
                        <a:rPr lang="en-GB" sz="1200" u="none" strike="noStrike" dirty="0">
                          <a:effectLst/>
                          <a:latin typeface="Calibri" panose="020F0502020204030204" pitchFamily="34" charset="0"/>
                          <a:cs typeface="Calibri" panose="020F0502020204030204" pitchFamily="34" charset="0"/>
                        </a:rPr>
                        <a:t>Lagged alternative performance measures</a:t>
                      </a:r>
                      <a:br>
                        <a:rPr lang="en-GB" sz="1200" u="none" strike="noStrike" dirty="0">
                          <a:effectLst/>
                          <a:latin typeface="Calibri" panose="020F0502020204030204" pitchFamily="34" charset="0"/>
                          <a:cs typeface="Calibri" panose="020F0502020204030204" pitchFamily="34" charset="0"/>
                        </a:rPr>
                      </a:br>
                      <a:r>
                        <a:rPr lang="en-GB" sz="1200" u="none" strike="noStrike" dirty="0">
                          <a:effectLst/>
                          <a:latin typeface="Calibri" panose="020F0502020204030204" pitchFamily="34" charset="0"/>
                          <a:cs typeface="Calibri" panose="020F0502020204030204" pitchFamily="34" charset="0"/>
                        </a:rPr>
                        <a:t>(Independent Variables)</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0616" marR="100616" marT="50308" marB="50308" anchor="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639109"/>
                  </a:ext>
                </a:extLst>
              </a:tr>
              <a:tr h="852443">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Fund prior 1-month NAV return rank</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Fund prior 3-month NAV return rank</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Fund prior 6-month NAV return rank</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Fund prior 12-month NAV return rank</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extLst>
                  <a:ext uri="{0D108BD9-81ED-4DB2-BD59-A6C34878D82A}">
                    <a16:rowId xmlns:a16="http://schemas.microsoft.com/office/drawing/2014/main" val="4058528505"/>
                  </a:ext>
                </a:extLst>
              </a:tr>
              <a:tr h="223592">
                <a:tc>
                  <a:txBody>
                    <a:bodyPr/>
                    <a:lstStyle/>
                    <a:p>
                      <a:pPr algn="l" fontAlgn="b"/>
                      <a:r>
                        <a:rPr lang="en-GB" sz="1200" u="none" strike="noStrike" dirty="0">
                          <a:effectLst/>
                          <a:latin typeface="Calibri" panose="020F0502020204030204" pitchFamily="34" charset="0"/>
                          <a:cs typeface="Calibri" panose="020F0502020204030204" pitchFamily="34" charset="0"/>
                        </a:rPr>
                        <a:t>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(1)</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(2)</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(3)</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(4)</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extLst>
                  <a:ext uri="{0D108BD9-81ED-4DB2-BD59-A6C34878D82A}">
                    <a16:rowId xmlns:a16="http://schemas.microsoft.com/office/drawing/2014/main" val="2973337205"/>
                  </a:ext>
                </a:extLst>
              </a:tr>
              <a:tr h="274320">
                <a:tc>
                  <a:txBody>
                    <a:bodyPr/>
                    <a:lstStyle/>
                    <a:p>
                      <a:pPr algn="l" fontAlgn="b"/>
                      <a:r>
                        <a:rPr lang="en-GB" sz="1200" b="1" u="none" strike="noStrike" dirty="0">
                          <a:effectLst/>
                          <a:latin typeface="Calibri" panose="020F0502020204030204" pitchFamily="34" charset="0"/>
                          <a:cs typeface="Calibri" panose="020F0502020204030204" pitchFamily="34" charset="0"/>
                        </a:rPr>
                        <a:t>Fund performance</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extLst>
                  <a:ext uri="{0D108BD9-81ED-4DB2-BD59-A6C34878D82A}">
                    <a16:rowId xmlns:a16="http://schemas.microsoft.com/office/drawing/2014/main" val="2260740419"/>
                  </a:ext>
                </a:extLst>
              </a:tr>
              <a:tr h="274320">
                <a:tc>
                  <a:txBody>
                    <a:bodyPr/>
                    <a:lstStyle/>
                    <a:p>
                      <a:pPr algn="l" fontAlgn="b"/>
                      <a:r>
                        <a:rPr lang="en-GB" sz="1200" u="none" strike="noStrike" dirty="0">
                          <a:effectLst/>
                          <a:latin typeface="Calibri" panose="020F0502020204030204" pitchFamily="34" charset="0"/>
                          <a:cs typeface="Calibri" panose="020F0502020204030204" pitchFamily="34" charset="0"/>
                        </a:rPr>
                        <a:t>Fund performance ranking</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0.3721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0.6278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0.9451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0.3145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extLst>
                  <a:ext uri="{0D108BD9-81ED-4DB2-BD59-A6C34878D82A}">
                    <a16:rowId xmlns:a16="http://schemas.microsoft.com/office/drawing/2014/main" val="1468074912"/>
                  </a:ext>
                </a:extLst>
              </a:tr>
              <a:tr h="274320">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(0.0749)</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(0.0877)</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(0.1109)</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(0.0979)</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extLst>
                  <a:ext uri="{0D108BD9-81ED-4DB2-BD59-A6C34878D82A}">
                    <a16:rowId xmlns:a16="http://schemas.microsoft.com/office/drawing/2014/main" val="412586123"/>
                  </a:ext>
                </a:extLst>
              </a:tr>
              <a:tr h="274320">
                <a:tc>
                  <a:txBody>
                    <a:bodyPr/>
                    <a:lstStyle/>
                    <a:p>
                      <a:pPr algn="l" fontAlgn="b"/>
                      <a:r>
                        <a:rPr lang="en-GB" sz="1200" u="none" strike="noStrike" dirty="0">
                          <a:effectLst/>
                          <a:latin typeface="Calibri" panose="020F0502020204030204" pitchFamily="34" charset="0"/>
                          <a:cs typeface="Calibri" panose="020F0502020204030204" pitchFamily="34" charset="0"/>
                        </a:rPr>
                        <a:t>Fund Performance × Manager gender (Female)</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-0.1952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-0.3143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-0.5170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-0.2114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extLst>
                  <a:ext uri="{0D108BD9-81ED-4DB2-BD59-A6C34878D82A}">
                    <a16:rowId xmlns:a16="http://schemas.microsoft.com/office/drawing/2014/main" val="4215456346"/>
                  </a:ext>
                </a:extLst>
              </a:tr>
              <a:tr h="274320">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(0.1108)</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(0.1164)</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(0.1242)</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(0.1189)</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extLst>
                  <a:ext uri="{0D108BD9-81ED-4DB2-BD59-A6C34878D82A}">
                    <a16:rowId xmlns:a16="http://schemas.microsoft.com/office/drawing/2014/main" val="1486323506"/>
                  </a:ext>
                </a:extLst>
              </a:tr>
              <a:tr h="274320">
                <a:tc>
                  <a:txBody>
                    <a:bodyPr/>
                    <a:lstStyle/>
                    <a:p>
                      <a:pPr algn="l" fontAlgn="b"/>
                      <a:r>
                        <a:rPr lang="en-GB" sz="1200" b="1" u="none" strike="noStrike" dirty="0">
                          <a:effectLst/>
                          <a:latin typeface="Calibri" panose="020F0502020204030204" pitchFamily="34" charset="0"/>
                          <a:cs typeface="Calibri" panose="020F0502020204030204" pitchFamily="34" charset="0"/>
                        </a:rPr>
                        <a:t>Managerial characteristics</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l"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extLst>
                  <a:ext uri="{0D108BD9-81ED-4DB2-BD59-A6C34878D82A}">
                    <a16:rowId xmlns:a16="http://schemas.microsoft.com/office/drawing/2014/main" val="2379730043"/>
                  </a:ext>
                </a:extLst>
              </a:tr>
              <a:tr h="274320">
                <a:tc>
                  <a:txBody>
                    <a:bodyPr/>
                    <a:lstStyle/>
                    <a:p>
                      <a:pPr algn="l" fontAlgn="b"/>
                      <a:r>
                        <a:rPr lang="en-GB" sz="1200" u="none" strike="noStrike" dirty="0">
                          <a:effectLst/>
                          <a:latin typeface="Calibri" panose="020F0502020204030204" pitchFamily="34" charset="0"/>
                          <a:cs typeface="Calibri" panose="020F0502020204030204" pitchFamily="34" charset="0"/>
                        </a:rPr>
                        <a:t>Manager gender (Female)</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0.0954</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0.1622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0.2470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0.1275</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extLst>
                  <a:ext uri="{0D108BD9-81ED-4DB2-BD59-A6C34878D82A}">
                    <a16:rowId xmlns:a16="http://schemas.microsoft.com/office/drawing/2014/main" val="2173190638"/>
                  </a:ext>
                </a:extLst>
              </a:tr>
              <a:tr h="274320">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(0.0724)</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(0.0783)</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(0.0806)</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(0.0881)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extLst>
                  <a:ext uri="{0D108BD9-81ED-4DB2-BD59-A6C34878D82A}">
                    <a16:rowId xmlns:a16="http://schemas.microsoft.com/office/drawing/2014/main" val="3305490322"/>
                  </a:ext>
                </a:extLst>
              </a:tr>
              <a:tr h="274320">
                <a:tc>
                  <a:txBody>
                    <a:bodyPr/>
                    <a:lstStyle/>
                    <a:p>
                      <a:pPr algn="l" fontAlgn="b"/>
                      <a:r>
                        <a:rPr lang="en-GB" sz="1200" u="none" strike="noStrike" dirty="0">
                          <a:effectLst/>
                          <a:latin typeface="Calibri" panose="020F0502020204030204" pitchFamily="34" charset="0"/>
                          <a:cs typeface="Calibri" panose="020F0502020204030204" pitchFamily="34" charset="0"/>
                        </a:rPr>
                        <a:t>Manager tenure</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0.0815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0.0784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0.0621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0.0824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extLst>
                  <a:ext uri="{0D108BD9-81ED-4DB2-BD59-A6C34878D82A}">
                    <a16:rowId xmlns:a16="http://schemas.microsoft.com/office/drawing/2014/main" val="2259827945"/>
                  </a:ext>
                </a:extLst>
              </a:tr>
              <a:tr h="274320">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solidFill>
                      <a:schemeClr val="accent2">
                        <a:lumMod val="75000"/>
                      </a:schemeClr>
                    </a:solidFill>
                  </a:tcPr>
                </a:tc>
                <a:tc>
                  <a:txBody>
                    <a:bodyPr/>
                    <a:lstStyle/>
                    <a:p>
                      <a:pPr algn="ctr" fontAlgn="b"/>
                      <a:r>
                        <a:rPr lang="en-GB" sz="1200" u="none" strike="noStrike">
                          <a:effectLst/>
                          <a:latin typeface="Calibri" panose="020F0502020204030204" pitchFamily="34" charset="0"/>
                          <a:cs typeface="Calibri" panose="020F0502020204030204" pitchFamily="34" charset="0"/>
                        </a:rPr>
                        <a:t>(0.0171)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(0.0173)</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(0.0177)</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(0.0172)</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10481" marR="10481" marT="10481" marB="0" anchor="b"/>
                </a:tc>
                <a:extLst>
                  <a:ext uri="{0D108BD9-81ED-4DB2-BD59-A6C34878D82A}">
                    <a16:rowId xmlns:a16="http://schemas.microsoft.com/office/drawing/2014/main" val="3934752828"/>
                  </a:ext>
                </a:extLst>
              </a:tr>
            </a:tbl>
          </a:graphicData>
        </a:graphic>
      </p:graphicFrame>
      <p:sp>
        <p:nvSpPr>
          <p:cNvPr id="6" name="Oval 5">
            <a:extLst>
              <a:ext uri="{FF2B5EF4-FFF2-40B4-BE49-F238E27FC236}">
                <a16:creationId xmlns:a16="http://schemas.microsoft.com/office/drawing/2014/main" id="{00351359-BF22-204A-9668-2EEBE0B3B7B8}"/>
              </a:ext>
            </a:extLst>
          </p:cNvPr>
          <p:cNvSpPr/>
          <p:nvPr/>
        </p:nvSpPr>
        <p:spPr bwMode="ltGray">
          <a:xfrm>
            <a:off x="4465042" y="4464707"/>
            <a:ext cx="4212468" cy="756084"/>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7" name="Straight Arrow Connector 6">
            <a:extLst>
              <a:ext uri="{FF2B5EF4-FFF2-40B4-BE49-F238E27FC236}">
                <a16:creationId xmlns:a16="http://schemas.microsoft.com/office/drawing/2014/main" id="{6BD3E4AC-CBA5-434D-85A9-B53A143304C9}"/>
              </a:ext>
            </a:extLst>
          </p:cNvPr>
          <p:cNvCxnSpPr>
            <a:cxnSpLocks/>
            <a:stCxn id="8" idx="0"/>
            <a:endCxn id="6" idx="4"/>
          </p:cNvCxnSpPr>
          <p:nvPr/>
        </p:nvCxnSpPr>
        <p:spPr>
          <a:xfrm flipH="1" flipV="1">
            <a:off x="6571276" y="5220791"/>
            <a:ext cx="2376183" cy="11521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46BAB8-8615-A74E-B397-79E3F95EF1ED}"/>
              </a:ext>
            </a:extLst>
          </p:cNvPr>
          <p:cNvSpPr txBox="1"/>
          <p:nvPr/>
        </p:nvSpPr>
        <p:spPr>
          <a:xfrm>
            <a:off x="7957075" y="6372919"/>
            <a:ext cx="1980767" cy="1188344"/>
          </a:xfrm>
          <a:prstGeom prst="rect">
            <a:avLst/>
          </a:prstGeom>
          <a:noFill/>
        </p:spPr>
        <p:txBody>
          <a:bodyPr wrap="square" lIns="0" tIns="0" rIns="0" bIns="0" rtlCol="0">
            <a:noAutofit/>
          </a:bodyPr>
          <a:lstStyle/>
          <a:p>
            <a:endParaRPr lang="en-US" sz="1400" dirty="0">
              <a:solidFill>
                <a:srgbClr val="C00000"/>
              </a:solidFill>
              <a:latin typeface="Calibri" panose="020F0502020204030204" pitchFamily="34" charset="0"/>
              <a:cs typeface="Calibri" panose="020F0502020204030204" pitchFamily="34" charset="0"/>
            </a:endParaRPr>
          </a:p>
          <a:p>
            <a:r>
              <a:rPr lang="en-US" sz="1400" dirty="0">
                <a:solidFill>
                  <a:srgbClr val="C00000"/>
                </a:solidFill>
                <a:latin typeface="Calibri" panose="020F0502020204030204" pitchFamily="34" charset="0"/>
                <a:cs typeface="Calibri" panose="020F0502020204030204" pitchFamily="34" charset="0"/>
              </a:rPr>
              <a:t>Attention bias still exists in the matched sample with an equal amount of male and female managers.</a:t>
            </a:r>
          </a:p>
        </p:txBody>
      </p:sp>
    </p:spTree>
    <p:extLst>
      <p:ext uri="{BB962C8B-B14F-4D97-AF65-F5344CB8AC3E}">
        <p14:creationId xmlns:p14="http://schemas.microsoft.com/office/powerpoint/2010/main" val="26404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222551" y="1368363"/>
            <a:ext cx="963711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spcBef>
                <a:spcPts val="1200"/>
              </a:spcBef>
              <a:spcAft>
                <a:spcPts val="600"/>
              </a:spcAft>
              <a:buFont typeface="Arial" panose="020B0604020202020204" pitchFamily="34" charset="0"/>
              <a:buChar char="•"/>
            </a:pPr>
            <a:r>
              <a:rPr lang="en-US" altLang="en-US" sz="2200" dirty="0">
                <a:latin typeface="Calibri" panose="020F0502020204030204" pitchFamily="34" charset="0"/>
              </a:rPr>
              <a:t>Collect approximately 1.2 million Chinese news articles from CSMAR.</a:t>
            </a:r>
          </a:p>
          <a:p>
            <a:pPr marL="457200" indent="-457200">
              <a:spcBef>
                <a:spcPts val="1200"/>
              </a:spcBef>
              <a:spcAft>
                <a:spcPts val="600"/>
              </a:spcAft>
              <a:buFont typeface="Arial" panose="020B0604020202020204" pitchFamily="34" charset="0"/>
              <a:buChar char="•"/>
            </a:pPr>
            <a:r>
              <a:rPr lang="en-US" altLang="en-US" sz="2200" dirty="0">
                <a:latin typeface="Calibri" panose="020F0502020204030204" pitchFamily="34" charset="0"/>
              </a:rPr>
              <a:t>Filter out approximately 400,000 news articles within the financial news category. </a:t>
            </a:r>
          </a:p>
          <a:p>
            <a:pPr marL="1200150" lvl="1" indent="-457200">
              <a:spcBef>
                <a:spcPts val="1200"/>
              </a:spcBef>
              <a:spcAft>
                <a:spcPts val="600"/>
              </a:spcAft>
              <a:buFont typeface="Arial" panose="020B0604020202020204" pitchFamily="34" charset="0"/>
              <a:buChar char="•"/>
            </a:pPr>
            <a:r>
              <a:rPr lang="en-US" altLang="en-US" sz="2200" dirty="0">
                <a:latin typeface="Calibri" panose="020F0502020204030204" pitchFamily="34" charset="0"/>
              </a:rPr>
              <a:t>No plain search of managers’ names in the news articles, as some Chinese names are also common phrases (such as the word “trillion”, which is both the name of a fund manager and an expression of numerical count in Chinese</a:t>
            </a:r>
          </a:p>
          <a:p>
            <a:pPr marL="457200" indent="-457200">
              <a:spcBef>
                <a:spcPts val="1200"/>
              </a:spcBef>
              <a:spcAft>
                <a:spcPts val="600"/>
              </a:spcAft>
              <a:buFont typeface="Arial" panose="020B0604020202020204" pitchFamily="34" charset="0"/>
              <a:buChar char="•"/>
            </a:pPr>
            <a:r>
              <a:rPr lang="en-US" altLang="en-US" sz="2200" dirty="0">
                <a:latin typeface="Calibri" panose="020F0502020204030204" pitchFamily="34" charset="0"/>
              </a:rPr>
              <a:t>Use </a:t>
            </a:r>
            <a:r>
              <a:rPr lang="en-US" altLang="en-US" sz="2200" dirty="0" err="1">
                <a:latin typeface="Calibri" panose="020F0502020204030204" pitchFamily="34" charset="0"/>
              </a:rPr>
              <a:t>spaCy</a:t>
            </a:r>
            <a:r>
              <a:rPr lang="en-US" altLang="en-US" sz="2200" dirty="0">
                <a:latin typeface="Calibri" panose="020F0502020204030204" pitchFamily="34" charset="0"/>
              </a:rPr>
              <a:t>, a state-of-the art natural-language-processing model based on convolutional neural networks, to extract people’s names from the news articles through part-of-speech tagging and named-entity-recognition. </a:t>
            </a:r>
          </a:p>
          <a:p>
            <a:pPr marL="457200" indent="-457200">
              <a:spcBef>
                <a:spcPts val="1200"/>
              </a:spcBef>
              <a:spcAft>
                <a:spcPts val="600"/>
              </a:spcAft>
              <a:buFont typeface="Arial" panose="020B0604020202020204" pitchFamily="34" charset="0"/>
              <a:buChar char="•"/>
            </a:pPr>
            <a:r>
              <a:rPr lang="en-US" altLang="en-US" sz="2200" dirty="0">
                <a:latin typeface="Calibri" panose="020F0502020204030204" pitchFamily="34" charset="0"/>
              </a:rPr>
              <a:t>Count the frequency of each manager’s name in news articles each month and rank the frequency by fund objectives into percentiles. </a:t>
            </a:r>
          </a:p>
        </p:txBody>
      </p:sp>
      <p:sp>
        <p:nvSpPr>
          <p:cNvPr id="8" name="Content Placeholder 115"/>
          <p:cNvSpPr txBox="1">
            <a:spLocks/>
          </p:cNvSpPr>
          <p:nvPr/>
        </p:nvSpPr>
        <p:spPr>
          <a:xfrm>
            <a:off x="265" y="527224"/>
            <a:ext cx="8281553" cy="711374"/>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Media mentions</a:t>
            </a:r>
            <a:endParaRPr lang="en-US" sz="2646" kern="0" dirty="0"/>
          </a:p>
        </p:txBody>
      </p:sp>
    </p:spTree>
    <p:extLst>
      <p:ext uri="{BB962C8B-B14F-4D97-AF65-F5344CB8AC3E}">
        <p14:creationId xmlns:p14="http://schemas.microsoft.com/office/powerpoint/2010/main" val="16878144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6988AF-0DF2-459F-9AF1-A07BB4BF1F27}"/>
              </a:ext>
            </a:extLst>
          </p:cNvPr>
          <p:cNvGraphicFramePr>
            <a:graphicFrameLocks noGrp="1"/>
          </p:cNvGraphicFramePr>
          <p:nvPr>
            <p:extLst>
              <p:ext uri="{D42A27DB-BD31-4B8C-83A1-F6EECF244321}">
                <p14:modId xmlns:p14="http://schemas.microsoft.com/office/powerpoint/2010/main" val="111393302"/>
              </p:ext>
            </p:extLst>
          </p:nvPr>
        </p:nvGraphicFramePr>
        <p:xfrm>
          <a:off x="1033705" y="1238731"/>
          <a:ext cx="7056783" cy="6314543"/>
        </p:xfrm>
        <a:graphic>
          <a:graphicData uri="http://schemas.openxmlformats.org/drawingml/2006/table">
            <a:tbl>
              <a:tblPr firstRow="1" firstCol="1" bandRow="1">
                <a:tableStyleId>{5C22544A-7EE6-4342-B048-85BDC9FD1C3A}</a:tableStyleId>
              </a:tblPr>
              <a:tblGrid>
                <a:gridCol w="3544627">
                  <a:extLst>
                    <a:ext uri="{9D8B030D-6E8A-4147-A177-3AD203B41FA5}">
                      <a16:colId xmlns:a16="http://schemas.microsoft.com/office/drawing/2014/main" val="444693362"/>
                    </a:ext>
                  </a:extLst>
                </a:gridCol>
                <a:gridCol w="878039">
                  <a:extLst>
                    <a:ext uri="{9D8B030D-6E8A-4147-A177-3AD203B41FA5}">
                      <a16:colId xmlns:a16="http://schemas.microsoft.com/office/drawing/2014/main" val="808788627"/>
                    </a:ext>
                  </a:extLst>
                </a:gridCol>
                <a:gridCol w="878039">
                  <a:extLst>
                    <a:ext uri="{9D8B030D-6E8A-4147-A177-3AD203B41FA5}">
                      <a16:colId xmlns:a16="http://schemas.microsoft.com/office/drawing/2014/main" val="774369325"/>
                    </a:ext>
                  </a:extLst>
                </a:gridCol>
                <a:gridCol w="878039">
                  <a:extLst>
                    <a:ext uri="{9D8B030D-6E8A-4147-A177-3AD203B41FA5}">
                      <a16:colId xmlns:a16="http://schemas.microsoft.com/office/drawing/2014/main" val="127010234"/>
                    </a:ext>
                  </a:extLst>
                </a:gridCol>
                <a:gridCol w="878039">
                  <a:extLst>
                    <a:ext uri="{9D8B030D-6E8A-4147-A177-3AD203B41FA5}">
                      <a16:colId xmlns:a16="http://schemas.microsoft.com/office/drawing/2014/main" val="1905926956"/>
                    </a:ext>
                  </a:extLst>
                </a:gridCol>
              </a:tblGrid>
              <a:tr h="485427">
                <a:tc>
                  <a:txBody>
                    <a:bodyPr/>
                    <a:lstStyle/>
                    <a:p>
                      <a:pPr marL="0" marR="0">
                        <a:spcBef>
                          <a:spcPts val="0"/>
                        </a:spcBef>
                        <a:spcAft>
                          <a:spcPts val="0"/>
                        </a:spcAft>
                      </a:pPr>
                      <a:r>
                        <a:rPr lang="en-GB" sz="1100">
                          <a:effectLst/>
                          <a:latin typeface="Calibri" panose="020F0502020204030204" pitchFamily="34"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gridSpan="4">
                  <a:txBody>
                    <a:bodyPr/>
                    <a:lstStyle/>
                    <a:p>
                      <a:pPr marL="0" marR="0" algn="ctr">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Lagged alternative performance measures</a:t>
                      </a:r>
                      <a:br>
                        <a:rPr lang="en-GB" sz="1100" b="0" dirty="0">
                          <a:solidFill>
                            <a:schemeClr val="tx1"/>
                          </a:solidFill>
                          <a:effectLst/>
                          <a:latin typeface="Calibri" panose="020F0502020204030204" pitchFamily="34" charset="0"/>
                          <a:cs typeface="Calibri" panose="020F0502020204030204" pitchFamily="34" charset="0"/>
                        </a:rPr>
                      </a:br>
                      <a:r>
                        <a:rPr lang="en-GB" sz="1100" b="0" dirty="0">
                          <a:solidFill>
                            <a:schemeClr val="tx1"/>
                          </a:solidFill>
                          <a:effectLst/>
                          <a:latin typeface="Calibri" panose="020F0502020204030204" pitchFamily="34" charset="0"/>
                          <a:cs typeface="Calibri" panose="020F0502020204030204" pitchFamily="34" charset="0"/>
                        </a:rPr>
                        <a:t>(Independent Variables)</a:t>
                      </a:r>
                      <a:br>
                        <a:rPr lang="en-GB" sz="1100" b="0" dirty="0">
                          <a:solidFill>
                            <a:schemeClr val="tx1"/>
                          </a:solidFill>
                          <a:effectLst/>
                          <a:latin typeface="Calibri" panose="020F0502020204030204" pitchFamily="34" charset="0"/>
                          <a:cs typeface="Calibri" panose="020F0502020204030204" pitchFamily="34" charset="0"/>
                        </a:rPr>
                      </a:br>
                      <a:r>
                        <a:rPr lang="en-GB" sz="1100" b="0" dirty="0">
                          <a:solidFill>
                            <a:schemeClr val="tx1"/>
                          </a:solidFill>
                          <a:effectLst/>
                          <a:latin typeface="Calibri" panose="020F0502020204030204" pitchFamily="34" charset="0"/>
                          <a:cs typeface="Calibri" panose="020F0502020204030204" pitchFamily="34" charset="0"/>
                        </a:rPr>
                        <a:t>Return ranking over</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76283884"/>
                  </a:ext>
                </a:extLst>
              </a:tr>
              <a:tr h="165252">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1-month</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1-month</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1-month</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1-month</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360705488"/>
                  </a:ext>
                </a:extLst>
              </a:tr>
              <a:tr h="165252">
                <a:tc>
                  <a:txBody>
                    <a:bodyPr/>
                    <a:lstStyle/>
                    <a:p>
                      <a:pPr marL="0" marR="0">
                        <a:spcBef>
                          <a:spcPts val="0"/>
                        </a:spcBef>
                        <a:spcAft>
                          <a:spcPts val="0"/>
                        </a:spcAft>
                      </a:pPr>
                      <a:r>
                        <a:rPr lang="en-GB" sz="1100">
                          <a:effectLst/>
                          <a:latin typeface="Calibri" panose="020F0502020204030204" pitchFamily="34"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(2)</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(3)</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(4)</a:t>
                      </a:r>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502891775"/>
                  </a:ext>
                </a:extLst>
              </a:tr>
              <a:tr h="274320">
                <a:tc>
                  <a:txBody>
                    <a:bodyPr/>
                    <a:lstStyle/>
                    <a:p>
                      <a:pPr marL="0" marR="0">
                        <a:spcBef>
                          <a:spcPts val="0"/>
                        </a:spcBef>
                        <a:spcAft>
                          <a:spcPts val="0"/>
                        </a:spcAft>
                      </a:pPr>
                      <a:r>
                        <a:rPr lang="en-GB" sz="1100" b="1" dirty="0">
                          <a:solidFill>
                            <a:schemeClr val="tx1"/>
                          </a:solidFill>
                          <a:effectLst/>
                          <a:latin typeface="Calibri" panose="020F0502020204030204" pitchFamily="34" charset="0"/>
                          <a:cs typeface="Calibri" panose="020F0502020204030204" pitchFamily="34" charset="0"/>
                        </a:rPr>
                        <a:t>Media</a:t>
                      </a:r>
                      <a:endPar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extLst>
                  <a:ext uri="{0D108BD9-81ED-4DB2-BD59-A6C34878D82A}">
                    <a16:rowId xmlns:a16="http://schemas.microsoft.com/office/drawing/2014/main" val="974260253"/>
                  </a:ext>
                </a:extLst>
              </a:tr>
              <a:tr h="165252">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Media mention frequency rank</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0.2537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extLst>
                  <a:ext uri="{0D108BD9-81ED-4DB2-BD59-A6C34878D82A}">
                    <a16:rowId xmlns:a16="http://schemas.microsoft.com/office/drawing/2014/main" val="3370301528"/>
                  </a:ext>
                </a:extLst>
              </a:tr>
              <a:tr h="165252">
                <a:tc>
                  <a:txBody>
                    <a:bodyPr/>
                    <a:lstStyle/>
                    <a:p>
                      <a:endParaRPr lang="en-GB" sz="1100" b="0" dirty="0">
                        <a:solidFill>
                          <a:schemeClr val="tx1"/>
                        </a:solidFill>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(0.0269)</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extLst>
                  <a:ext uri="{0D108BD9-81ED-4DB2-BD59-A6C34878D82A}">
                    <a16:rowId xmlns:a16="http://schemas.microsoft.com/office/drawing/2014/main" val="2297538244"/>
                  </a:ext>
                </a:extLst>
              </a:tr>
              <a:tr h="165252">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Media mention frequency rank × Manager gender</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-0.3727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extLst>
                  <a:ext uri="{0D108BD9-81ED-4DB2-BD59-A6C34878D82A}">
                    <a16:rowId xmlns:a16="http://schemas.microsoft.com/office/drawing/2014/main" val="2666341348"/>
                  </a:ext>
                </a:extLst>
              </a:tr>
              <a:tr h="165252">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  (Female)</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(0.0721)</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extLst>
                  <a:ext uri="{0D108BD9-81ED-4DB2-BD59-A6C34878D82A}">
                    <a16:rowId xmlns:a16="http://schemas.microsoft.com/office/drawing/2014/main" val="222330902"/>
                  </a:ext>
                </a:extLst>
              </a:tr>
              <a:tr h="165252">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Negative mention frequency rank</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-0.1867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-0.0871</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-0.0906</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992713597"/>
                  </a:ext>
                </a:extLst>
              </a:tr>
              <a:tr h="165252">
                <a:tc>
                  <a:txBody>
                    <a:bodyPr/>
                    <a:lstStyle/>
                    <a:p>
                      <a:endParaRPr lang="en-GB" sz="1100" b="0">
                        <a:solidFill>
                          <a:schemeClr val="tx1"/>
                        </a:solidFill>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(0.0445)</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(0.0608)</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(0.0631)</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808443986"/>
                  </a:ext>
                </a:extLst>
              </a:tr>
              <a:tr h="165252">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Positive mention frequency rank</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0.2366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-0.1292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-0.1431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1927667553"/>
                  </a:ext>
                </a:extLst>
              </a:tr>
              <a:tr h="165252">
                <a:tc>
                  <a:txBody>
                    <a:bodyPr/>
                    <a:lstStyle/>
                    <a:p>
                      <a:endParaRPr lang="en-GB" sz="1100" b="0" dirty="0">
                        <a:solidFill>
                          <a:schemeClr val="tx1"/>
                        </a:solidFill>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(0.0269)</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(0.0452)</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(0.0466)</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58755721"/>
                  </a:ext>
                </a:extLst>
              </a:tr>
              <a:tr h="165252">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Negative mention frequency rank × Fund Performance</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0.0279</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-0.0133</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3254970634"/>
                  </a:ext>
                </a:extLst>
              </a:tr>
              <a:tr h="165252">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  </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(0.1519)</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(0.1576)</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1588168473"/>
                  </a:ext>
                </a:extLst>
              </a:tr>
              <a:tr h="165252">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Positive mention frequency rank × Fund Performance</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0.6780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0.7766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377044679"/>
                  </a:ext>
                </a:extLst>
              </a:tr>
              <a:tr h="165252">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  </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(0.0824)</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(0.0868)</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3756459753"/>
                  </a:ext>
                </a:extLst>
              </a:tr>
              <a:tr h="165252">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Manager gender (Female) × Negative mention</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0.539</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92629163"/>
                  </a:ext>
                </a:extLst>
              </a:tr>
              <a:tr h="165252">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  frequency rank × Fund Performance</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(0.3970)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473612886"/>
                  </a:ext>
                </a:extLst>
              </a:tr>
              <a:tr h="165252">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Manager gender (Female) × Positive mention</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-1.2285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1362167328"/>
                  </a:ext>
                </a:extLst>
              </a:tr>
              <a:tr h="165252">
                <a:tc>
                  <a:txBody>
                    <a:bodyPr/>
                    <a:lstStyle/>
                    <a:p>
                      <a:pPr marL="0" marR="0">
                        <a:spcBef>
                          <a:spcPts val="0"/>
                        </a:spcBef>
                        <a:spcAft>
                          <a:spcPts val="0"/>
                        </a:spcAft>
                      </a:pPr>
                      <a:r>
                        <a:rPr lang="en-GB" sz="1100" b="0">
                          <a:solidFill>
                            <a:schemeClr val="tx1"/>
                          </a:solidFill>
                          <a:effectLst/>
                          <a:latin typeface="Calibri" panose="020F0502020204030204" pitchFamily="34" charset="0"/>
                          <a:cs typeface="Calibri" panose="020F0502020204030204" pitchFamily="34" charset="0"/>
                        </a:rPr>
                        <a:t>  frequency rank × Fund Performance</a:t>
                      </a:r>
                      <a:endParaRPr lang="en-GB" sz="11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(0.3128)</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1499498930"/>
                  </a:ext>
                </a:extLst>
              </a:tr>
              <a:tr h="274320">
                <a:tc>
                  <a:txBody>
                    <a:bodyPr/>
                    <a:lstStyle/>
                    <a:p>
                      <a:pPr marL="0" marR="0">
                        <a:spcBef>
                          <a:spcPts val="0"/>
                        </a:spcBef>
                        <a:spcAft>
                          <a:spcPts val="0"/>
                        </a:spcAft>
                      </a:pPr>
                      <a:r>
                        <a:rPr lang="en-GB" sz="1100" b="1" dirty="0">
                          <a:solidFill>
                            <a:schemeClr val="tx1"/>
                          </a:solidFill>
                          <a:effectLst/>
                          <a:latin typeface="Calibri" panose="020F0502020204030204" pitchFamily="34" charset="0"/>
                          <a:cs typeface="Calibri" panose="020F0502020204030204" pitchFamily="34" charset="0"/>
                        </a:rPr>
                        <a:t>Fund performance</a:t>
                      </a:r>
                      <a:endPar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extLst>
                  <a:ext uri="{0D108BD9-81ED-4DB2-BD59-A6C34878D82A}">
                    <a16:rowId xmlns:a16="http://schemas.microsoft.com/office/drawing/2014/main" val="4071167653"/>
                  </a:ext>
                </a:extLst>
              </a:tr>
              <a:tr h="185908">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Fund performance ranking</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0.3965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0.3797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0.2384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0.2169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1326516429"/>
                  </a:ext>
                </a:extLst>
              </a:tr>
              <a:tr h="216894">
                <a:tc>
                  <a:txBody>
                    <a:bodyPr/>
                    <a:lstStyle/>
                    <a:p>
                      <a:endParaRPr lang="en-GB" sz="1100" b="0">
                        <a:solidFill>
                          <a:schemeClr val="tx1"/>
                        </a:solidFill>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(0.0265)</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(0.0268)</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(0.0290)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(0.0292)</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314907855"/>
                  </a:ext>
                </a:extLst>
              </a:tr>
              <a:tr h="227221">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Fund Performance × Manager gender (Female)</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-0.2920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-0.3206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-0.2700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-0.0367</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1610303661"/>
                  </a:ext>
                </a:extLst>
              </a:tr>
              <a:tr h="165252">
                <a:tc>
                  <a:txBody>
                    <a:bodyPr/>
                    <a:lstStyle/>
                    <a:p>
                      <a:endParaRPr lang="en-GB" sz="1100" b="0">
                        <a:solidFill>
                          <a:schemeClr val="tx1"/>
                        </a:solidFill>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(0.0779)</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(0.0781)</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(0.0779)</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(0.0831)</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13926984"/>
                  </a:ext>
                </a:extLst>
              </a:tr>
              <a:tr h="274320">
                <a:tc>
                  <a:txBody>
                    <a:bodyPr/>
                    <a:lstStyle/>
                    <a:p>
                      <a:pPr marL="0" marR="0">
                        <a:spcBef>
                          <a:spcPts val="0"/>
                        </a:spcBef>
                        <a:spcAft>
                          <a:spcPts val="0"/>
                        </a:spcAft>
                      </a:pPr>
                      <a:r>
                        <a:rPr lang="en-GB" sz="1100" b="1" dirty="0">
                          <a:solidFill>
                            <a:schemeClr val="tx1"/>
                          </a:solidFill>
                          <a:effectLst/>
                          <a:latin typeface="Calibri" panose="020F0502020204030204" pitchFamily="34" charset="0"/>
                          <a:cs typeface="Calibri" panose="020F0502020204030204" pitchFamily="34" charset="0"/>
                        </a:rPr>
                        <a:t>Managerial  characteristics</a:t>
                      </a:r>
                      <a:endPar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tc>
                  <a:txBody>
                    <a:bodyPr/>
                    <a:lstStyle/>
                    <a:p>
                      <a:endParaRPr lang="en-GB" sz="1100">
                        <a:effectLst/>
                        <a:latin typeface="Calibri" panose="020F0502020204030204" pitchFamily="34" charset="0"/>
                        <a:cs typeface="Calibri" panose="020F0502020204030204" pitchFamily="34" charset="0"/>
                      </a:endParaRPr>
                    </a:p>
                  </a:txBody>
                  <a:tcPr marL="29456" marR="29456" marT="0" marB="0" anchor="b"/>
                </a:tc>
                <a:extLst>
                  <a:ext uri="{0D108BD9-81ED-4DB2-BD59-A6C34878D82A}">
                    <a16:rowId xmlns:a16="http://schemas.microsoft.com/office/drawing/2014/main" val="1035401540"/>
                  </a:ext>
                </a:extLst>
              </a:tr>
              <a:tr h="163702">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Manager gender (Female)</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0.2525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0.2012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0.1691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0.1112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74442154"/>
                  </a:ext>
                </a:extLst>
              </a:tr>
              <a:tr h="165252">
                <a:tc>
                  <a:txBody>
                    <a:bodyPr/>
                    <a:lstStyle/>
                    <a:p>
                      <a:endParaRPr lang="en-GB" sz="1100" b="0" dirty="0">
                        <a:solidFill>
                          <a:schemeClr val="tx1"/>
                        </a:solidFill>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(0.0480)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(0.0471)</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(0.0471)</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(0.0494)</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059524736"/>
                  </a:ext>
                </a:extLst>
              </a:tr>
              <a:tr h="165252">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Manager tenure</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0.0499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0.0505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0.0508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0.0529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4158634841"/>
                  </a:ext>
                </a:extLst>
              </a:tr>
              <a:tr h="165252">
                <a:tc>
                  <a:txBody>
                    <a:bodyPr/>
                    <a:lstStyle/>
                    <a:p>
                      <a:endParaRPr lang="en-GB" sz="1100" b="0" dirty="0">
                        <a:solidFill>
                          <a:schemeClr val="tx1"/>
                        </a:solidFill>
                        <a:effectLst/>
                        <a:latin typeface="Calibri" panose="020F0502020204030204" pitchFamily="34"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(0.0070)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(0.0070)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(0.0070)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(0.0070)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694627323"/>
                  </a:ext>
                </a:extLst>
              </a:tr>
              <a:tr h="165252">
                <a:tc>
                  <a:txBody>
                    <a:bodyPr/>
                    <a:lstStyle/>
                    <a:p>
                      <a:pPr marL="0" marR="0">
                        <a:spcBef>
                          <a:spcPts val="0"/>
                        </a:spcBef>
                        <a:spcAft>
                          <a:spcPts val="0"/>
                        </a:spcAft>
                      </a:pPr>
                      <a:r>
                        <a:rPr lang="en-US"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Fund and user income controls</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YES</a:t>
                      </a:r>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YES</a:t>
                      </a:r>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YES</a:t>
                      </a:r>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YES</a:t>
                      </a:r>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758813776"/>
                  </a:ext>
                </a:extLst>
              </a:tr>
              <a:tr h="165252">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R</a:t>
                      </a:r>
                      <a:r>
                        <a:rPr lang="en-GB" sz="1100" b="0" baseline="30000" dirty="0">
                          <a:solidFill>
                            <a:schemeClr val="tx1"/>
                          </a:solidFill>
                          <a:effectLst/>
                          <a:latin typeface="Calibri" panose="020F0502020204030204" pitchFamily="34" charset="0"/>
                          <a:cs typeface="Calibri" panose="020F0502020204030204" pitchFamily="34" charset="0"/>
                        </a:rPr>
                        <a:t>2</a:t>
                      </a:r>
                      <a:r>
                        <a:rPr lang="en-GB" sz="1100" b="0" dirty="0">
                          <a:solidFill>
                            <a:schemeClr val="tx1"/>
                          </a:solidFill>
                          <a:effectLst/>
                          <a:latin typeface="Calibri" panose="020F0502020204030204" pitchFamily="34" charset="0"/>
                          <a:cs typeface="Calibri" panose="020F0502020204030204" pitchFamily="34" charset="0"/>
                        </a:rPr>
                        <a:t> (Within)</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0.0004</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0.0004</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0.0005</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0.0006</a:t>
                      </a:r>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239222163"/>
                  </a:ext>
                </a:extLst>
              </a:tr>
              <a:tr h="165252">
                <a:tc>
                  <a:txBody>
                    <a:bodyPr/>
                    <a:lstStyle/>
                    <a:p>
                      <a:pPr marL="0" marR="0">
                        <a:spcBef>
                          <a:spcPts val="0"/>
                        </a:spcBef>
                        <a:spcAft>
                          <a:spcPts val="0"/>
                        </a:spcAft>
                      </a:pPr>
                      <a:r>
                        <a:rPr lang="en-GB" sz="1100" b="0" dirty="0">
                          <a:solidFill>
                            <a:schemeClr val="tx1"/>
                          </a:solidFill>
                          <a:effectLst/>
                          <a:latin typeface="Calibri" panose="020F0502020204030204" pitchFamily="34" charset="0"/>
                          <a:cs typeface="Calibri" panose="020F0502020204030204" pitchFamily="34" charset="0"/>
                        </a:rPr>
                        <a:t>N</a:t>
                      </a:r>
                      <a:endParaRPr lang="en-GB"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2,272,010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2,272,010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a:effectLst/>
                          <a:latin typeface="Calibri" panose="020F0502020204030204" pitchFamily="34" charset="0"/>
                          <a:cs typeface="Calibri" panose="020F0502020204030204" pitchFamily="34" charset="0"/>
                        </a:rPr>
                        <a:t>2,272,010</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tc>
                  <a:txBody>
                    <a:bodyPr/>
                    <a:lstStyle/>
                    <a:p>
                      <a:pPr marL="0" marR="0" algn="ctr">
                        <a:spcBef>
                          <a:spcPts val="0"/>
                        </a:spcBef>
                        <a:spcAft>
                          <a:spcPts val="0"/>
                        </a:spcAft>
                      </a:pPr>
                      <a:r>
                        <a:rPr lang="en-GB" sz="1100" dirty="0">
                          <a:effectLst/>
                          <a:latin typeface="Calibri" panose="020F0502020204030204" pitchFamily="34" charset="0"/>
                          <a:cs typeface="Calibri" panose="020F0502020204030204" pitchFamily="34" charset="0"/>
                        </a:rPr>
                        <a:t>2,272,010</a:t>
                      </a:r>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29456" marR="29456" marT="0" marB="0" anchor="b"/>
                </a:tc>
                <a:extLst>
                  <a:ext uri="{0D108BD9-81ED-4DB2-BD59-A6C34878D82A}">
                    <a16:rowId xmlns:a16="http://schemas.microsoft.com/office/drawing/2014/main" val="2478531973"/>
                  </a:ext>
                </a:extLst>
              </a:tr>
            </a:tbl>
          </a:graphicData>
        </a:graphic>
      </p:graphicFrame>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Gender response to media mentions</a:t>
            </a:r>
            <a:endParaRPr lang="en-US" sz="2646" kern="0" dirty="0"/>
          </a:p>
        </p:txBody>
      </p:sp>
      <p:cxnSp>
        <p:nvCxnSpPr>
          <p:cNvPr id="7" name="Straight Arrow Connector 6">
            <a:extLst>
              <a:ext uri="{FF2B5EF4-FFF2-40B4-BE49-F238E27FC236}">
                <a16:creationId xmlns:a16="http://schemas.microsoft.com/office/drawing/2014/main" id="{063D345B-C7A8-4A3A-B897-0D8B51E17F0F}"/>
              </a:ext>
            </a:extLst>
          </p:cNvPr>
          <p:cNvCxnSpPr>
            <a:cxnSpLocks/>
          </p:cNvCxnSpPr>
          <p:nvPr/>
        </p:nvCxnSpPr>
        <p:spPr>
          <a:xfrm flipH="1" flipV="1">
            <a:off x="5545162" y="2556495"/>
            <a:ext cx="2808313" cy="82809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16BE0B0-92E3-419A-B9D8-C46678B1BC95}"/>
              </a:ext>
            </a:extLst>
          </p:cNvPr>
          <p:cNvSpPr txBox="1"/>
          <p:nvPr/>
        </p:nvSpPr>
        <p:spPr>
          <a:xfrm>
            <a:off x="8105357" y="3367269"/>
            <a:ext cx="1980767" cy="660949"/>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Media mentions increase flow BUT less so for women</a:t>
            </a:r>
          </a:p>
        </p:txBody>
      </p:sp>
      <p:sp>
        <p:nvSpPr>
          <p:cNvPr id="6" name="Oval 5">
            <a:extLst>
              <a:ext uri="{FF2B5EF4-FFF2-40B4-BE49-F238E27FC236}">
                <a16:creationId xmlns:a16="http://schemas.microsoft.com/office/drawing/2014/main" id="{E7AA17E4-841A-4DBF-84BA-AD94B5E3D76F}"/>
              </a:ext>
            </a:extLst>
          </p:cNvPr>
          <p:cNvSpPr/>
          <p:nvPr/>
        </p:nvSpPr>
        <p:spPr bwMode="ltGray">
          <a:xfrm>
            <a:off x="4501046" y="2088443"/>
            <a:ext cx="936104" cy="1008112"/>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9" name="Oval 8">
            <a:extLst>
              <a:ext uri="{FF2B5EF4-FFF2-40B4-BE49-F238E27FC236}">
                <a16:creationId xmlns:a16="http://schemas.microsoft.com/office/drawing/2014/main" id="{D734C075-2C2E-4B45-9514-BDFB3EB9D1CD}"/>
              </a:ext>
            </a:extLst>
          </p:cNvPr>
          <p:cNvSpPr/>
          <p:nvPr/>
        </p:nvSpPr>
        <p:spPr bwMode="ltGray">
          <a:xfrm>
            <a:off x="7174037" y="4248683"/>
            <a:ext cx="936104" cy="86409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Tree>
    <p:extLst>
      <p:ext uri="{BB962C8B-B14F-4D97-AF65-F5344CB8AC3E}">
        <p14:creationId xmlns:p14="http://schemas.microsoft.com/office/powerpoint/2010/main" val="108765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222551" y="1260351"/>
            <a:ext cx="963711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spcAft>
                <a:spcPts val="600"/>
              </a:spcAft>
              <a:buFont typeface="Arial" panose="020B0604020202020204" pitchFamily="34" charset="0"/>
              <a:buChar char="•"/>
            </a:pPr>
            <a:r>
              <a:rPr lang="en-US" altLang="en-US" sz="2200" dirty="0">
                <a:latin typeface="Calibri" panose="020F0502020204030204" pitchFamily="34" charset="0"/>
              </a:rPr>
              <a:t>Investor characteristics: User gender, age, city of residency and risk tolerance. </a:t>
            </a:r>
          </a:p>
          <a:p>
            <a:pPr marL="457200" indent="-457200">
              <a:spcAft>
                <a:spcPts val="600"/>
              </a:spcAft>
              <a:buFont typeface="Arial" panose="020B0604020202020204" pitchFamily="34" charset="0"/>
              <a:buChar char="•"/>
            </a:pPr>
            <a:r>
              <a:rPr lang="en-US" altLang="en-US" sz="2200" dirty="0">
                <a:solidFill>
                  <a:srgbClr val="C00000"/>
                </a:solidFill>
                <a:latin typeface="Calibri" panose="020F0502020204030204" pitchFamily="34" charset="0"/>
              </a:rPr>
              <a:t>Gender: </a:t>
            </a:r>
            <a:r>
              <a:rPr lang="en-US" altLang="en-US" sz="2200" dirty="0" err="1">
                <a:latin typeface="Calibri" panose="020F0502020204030204" pitchFamily="34" charset="0"/>
              </a:rPr>
              <a:t>Lovén</a:t>
            </a:r>
            <a:r>
              <a:rPr lang="en-US" altLang="en-US" sz="2200" dirty="0">
                <a:latin typeface="Calibri" panose="020F0502020204030204" pitchFamily="34" charset="0"/>
              </a:rPr>
              <a:t>, </a:t>
            </a:r>
            <a:r>
              <a:rPr lang="en-US" altLang="en-US" sz="2200" dirty="0" err="1">
                <a:latin typeface="Calibri" panose="020F0502020204030204" pitchFamily="34" charset="0"/>
              </a:rPr>
              <a:t>Herlitz</a:t>
            </a:r>
            <a:r>
              <a:rPr lang="en-US" altLang="en-US" sz="2200" dirty="0">
                <a:latin typeface="Calibri" panose="020F0502020204030204" pitchFamily="34" charset="0"/>
              </a:rPr>
              <a:t>, and </a:t>
            </a:r>
            <a:r>
              <a:rPr lang="en-US" altLang="en-US" sz="2200" dirty="0" err="1">
                <a:latin typeface="Calibri" panose="020F0502020204030204" pitchFamily="34" charset="0"/>
              </a:rPr>
              <a:t>Rehnman</a:t>
            </a:r>
            <a:r>
              <a:rPr lang="en-US" altLang="en-US" sz="2200" dirty="0">
                <a:latin typeface="Calibri" panose="020F0502020204030204" pitchFamily="34" charset="0"/>
              </a:rPr>
              <a:t> (2011): Women remember more female than male faces, whereas men do not seem to display an own-gender bias in face recognition memory. </a:t>
            </a:r>
          </a:p>
          <a:p>
            <a:pPr marL="457200" indent="-457200">
              <a:spcAft>
                <a:spcPts val="600"/>
              </a:spcAft>
              <a:buFont typeface="Arial" panose="020B0604020202020204" pitchFamily="34" charset="0"/>
              <a:buChar char="•"/>
            </a:pPr>
            <a:r>
              <a:rPr lang="en-US" altLang="en-US" sz="2200" dirty="0">
                <a:solidFill>
                  <a:srgbClr val="C00000"/>
                </a:solidFill>
                <a:latin typeface="Calibri" panose="020F0502020204030204" pitchFamily="34" charset="0"/>
              </a:rPr>
              <a:t>Age: </a:t>
            </a:r>
            <a:r>
              <a:rPr lang="en-US" altLang="en-US" sz="2200" dirty="0">
                <a:latin typeface="Calibri" panose="020F0502020204030204" pitchFamily="34" charset="0"/>
              </a:rPr>
              <a:t>Das Gupta and </a:t>
            </a:r>
            <a:r>
              <a:rPr lang="en-US" altLang="en-US" sz="2200" dirty="0" err="1">
                <a:latin typeface="Calibri" panose="020F0502020204030204" pitchFamily="34" charset="0"/>
              </a:rPr>
              <a:t>Shuzhuo</a:t>
            </a:r>
            <a:r>
              <a:rPr lang="en-US" altLang="en-US" sz="2200" dirty="0">
                <a:latin typeface="Calibri" panose="020F0502020204030204" pitchFamily="34" charset="0"/>
              </a:rPr>
              <a:t> (1999): Wars and famine experienced in China over the last century led to the prioritization </a:t>
            </a:r>
            <a:r>
              <a:rPr lang="en-US" altLang="en-US" sz="2200">
                <a:latin typeface="Calibri" panose="020F0502020204030204" pitchFamily="34" charset="0"/>
              </a:rPr>
              <a:t>of male </a:t>
            </a:r>
            <a:r>
              <a:rPr lang="en-US" altLang="en-US" sz="2200" dirty="0">
                <a:latin typeface="Calibri" panose="020F0502020204030204" pitchFamily="34" charset="0"/>
              </a:rPr>
              <a:t>children </a:t>
            </a:r>
            <a:r>
              <a:rPr lang="en-US" altLang="en-US" sz="2200">
                <a:latin typeface="Calibri" panose="020F0502020204030204" pitchFamily="34" charset="0"/>
              </a:rPr>
              <a:t>over female </a:t>
            </a:r>
            <a:r>
              <a:rPr lang="en-US" altLang="en-US" sz="2200" dirty="0">
                <a:latin typeface="Calibri" panose="020F0502020204030204" pitchFamily="34" charset="0"/>
              </a:rPr>
              <a:t>children in terms of nutrition and education. </a:t>
            </a:r>
          </a:p>
          <a:p>
            <a:pPr marL="457200" indent="-457200">
              <a:spcAft>
                <a:spcPts val="600"/>
              </a:spcAft>
              <a:buFont typeface="Arial" panose="020B0604020202020204" pitchFamily="34" charset="0"/>
              <a:buChar char="•"/>
            </a:pPr>
            <a:r>
              <a:rPr lang="en-US" altLang="en-US" sz="2200" dirty="0">
                <a:solidFill>
                  <a:srgbClr val="C00000"/>
                </a:solidFill>
                <a:latin typeface="Calibri" panose="020F0502020204030204" pitchFamily="34" charset="0"/>
              </a:rPr>
              <a:t>City of residency: </a:t>
            </a:r>
            <a:r>
              <a:rPr lang="en-US" altLang="en-US" sz="2200" dirty="0">
                <a:latin typeface="Calibri" panose="020F0502020204030204" pitchFamily="34" charset="0"/>
              </a:rPr>
              <a:t>In smaller cities or rural areas in developing countries, female children are given less resources and paid less attention in families (e.g., </a:t>
            </a:r>
            <a:r>
              <a:rPr lang="en-US" altLang="en-US" sz="2200" dirty="0" err="1">
                <a:latin typeface="Calibri" panose="020F0502020204030204" pitchFamily="34" charset="0"/>
              </a:rPr>
              <a:t>Barcellos</a:t>
            </a:r>
            <a:r>
              <a:rPr lang="en-US" altLang="en-US" sz="2200" dirty="0">
                <a:latin typeface="Calibri" panose="020F0502020204030204" pitchFamily="34" charset="0"/>
              </a:rPr>
              <a:t>, Carvalho, and </a:t>
            </a:r>
            <a:r>
              <a:rPr lang="en-US" altLang="en-US" sz="2200" dirty="0" err="1">
                <a:latin typeface="Calibri" panose="020F0502020204030204" pitchFamily="34" charset="0"/>
              </a:rPr>
              <a:t>Lleras-Muney</a:t>
            </a:r>
            <a:r>
              <a:rPr lang="en-US" altLang="en-US" sz="2200" dirty="0">
                <a:latin typeface="Calibri" panose="020F0502020204030204" pitchFamily="34" charset="0"/>
              </a:rPr>
              <a:t>, 2014, Hannum, Kong, and Zhang, 2009, and Park and </a:t>
            </a:r>
            <a:r>
              <a:rPr lang="en-US" altLang="en-US" sz="2200" dirty="0" err="1">
                <a:latin typeface="Calibri" panose="020F0502020204030204" pitchFamily="34" charset="0"/>
              </a:rPr>
              <a:t>Rukumnuaykit</a:t>
            </a:r>
            <a:r>
              <a:rPr lang="en-US" altLang="en-US" sz="2200" dirty="0">
                <a:latin typeface="Calibri" panose="020F0502020204030204" pitchFamily="34" charset="0"/>
              </a:rPr>
              <a:t>, 2004). We define big cities as tier-1 cities in China, which include Beijing, Shanghai, Guangzhou and Shenzhen. </a:t>
            </a:r>
          </a:p>
          <a:p>
            <a:pPr marL="457200" indent="-457200">
              <a:spcAft>
                <a:spcPts val="600"/>
              </a:spcAft>
              <a:buFont typeface="Arial" panose="020B0604020202020204" pitchFamily="34" charset="0"/>
              <a:buChar char="•"/>
            </a:pPr>
            <a:r>
              <a:rPr lang="en-US" altLang="en-US" sz="2200" dirty="0">
                <a:solidFill>
                  <a:srgbClr val="C00000"/>
                </a:solidFill>
                <a:latin typeface="Calibri" panose="020F0502020204030204" pitchFamily="34" charset="0"/>
              </a:rPr>
              <a:t>Users’ risk tolerance based on a questionnaire on platform</a:t>
            </a:r>
            <a:r>
              <a:rPr lang="en-US" altLang="en-US" sz="2200" dirty="0">
                <a:latin typeface="Calibri" panose="020F0502020204030204" pitchFamily="34" charset="0"/>
              </a:rPr>
              <a:t>: Each user is classified into a risk band, with values ranging from 0 to 6. The smaller the value, the less risk-tolerant the user. We define users with a risk band value below or equal to 2 as risk-averse, and users with a risk band value greater than 2 as risk-tolerant. </a:t>
            </a:r>
          </a:p>
        </p:txBody>
      </p:sp>
      <p:sp>
        <p:nvSpPr>
          <p:cNvPr id="8" name="Content Placeholder 115"/>
          <p:cNvSpPr txBox="1">
            <a:spLocks/>
          </p:cNvSpPr>
          <p:nvPr/>
        </p:nvSpPr>
        <p:spPr>
          <a:xfrm>
            <a:off x="265" y="527224"/>
            <a:ext cx="8713249" cy="711374"/>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Are there cross-sectional differences between investors?</a:t>
            </a:r>
            <a:endParaRPr lang="en-US" sz="2646" kern="0" dirty="0"/>
          </a:p>
        </p:txBody>
      </p:sp>
    </p:spTree>
    <p:extLst>
      <p:ext uri="{BB962C8B-B14F-4D97-AF65-F5344CB8AC3E}">
        <p14:creationId xmlns:p14="http://schemas.microsoft.com/office/powerpoint/2010/main" val="25173244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DACAD10-F347-43C3-84B0-83365DB41D31}"/>
              </a:ext>
            </a:extLst>
          </p:cNvPr>
          <p:cNvGraphicFramePr>
            <a:graphicFrameLocks noGrp="1"/>
          </p:cNvGraphicFramePr>
          <p:nvPr>
            <p:extLst>
              <p:ext uri="{D42A27DB-BD31-4B8C-83A1-F6EECF244321}">
                <p14:modId xmlns:p14="http://schemas.microsoft.com/office/powerpoint/2010/main" val="3582219706"/>
              </p:ext>
            </p:extLst>
          </p:nvPr>
        </p:nvGraphicFramePr>
        <p:xfrm>
          <a:off x="756630" y="1238598"/>
          <a:ext cx="8352928" cy="6300759"/>
        </p:xfrm>
        <a:graphic>
          <a:graphicData uri="http://schemas.openxmlformats.org/drawingml/2006/table">
            <a:tbl>
              <a:tblPr firstRow="1" firstCol="1" bandRow="1">
                <a:tableStyleId>{5C22544A-7EE6-4342-B048-85BDC9FD1C3A}</a:tableStyleId>
              </a:tblPr>
              <a:tblGrid>
                <a:gridCol w="3715612">
                  <a:extLst>
                    <a:ext uri="{9D8B030D-6E8A-4147-A177-3AD203B41FA5}">
                      <a16:colId xmlns:a16="http://schemas.microsoft.com/office/drawing/2014/main" val="2546666885"/>
                    </a:ext>
                  </a:extLst>
                </a:gridCol>
                <a:gridCol w="1160986">
                  <a:extLst>
                    <a:ext uri="{9D8B030D-6E8A-4147-A177-3AD203B41FA5}">
                      <a16:colId xmlns:a16="http://schemas.microsoft.com/office/drawing/2014/main" val="1894309240"/>
                    </a:ext>
                  </a:extLst>
                </a:gridCol>
                <a:gridCol w="1159329">
                  <a:extLst>
                    <a:ext uri="{9D8B030D-6E8A-4147-A177-3AD203B41FA5}">
                      <a16:colId xmlns:a16="http://schemas.microsoft.com/office/drawing/2014/main" val="1276221839"/>
                    </a:ext>
                  </a:extLst>
                </a:gridCol>
                <a:gridCol w="1159329">
                  <a:extLst>
                    <a:ext uri="{9D8B030D-6E8A-4147-A177-3AD203B41FA5}">
                      <a16:colId xmlns:a16="http://schemas.microsoft.com/office/drawing/2014/main" val="2119469489"/>
                    </a:ext>
                  </a:extLst>
                </a:gridCol>
                <a:gridCol w="1157672">
                  <a:extLst>
                    <a:ext uri="{9D8B030D-6E8A-4147-A177-3AD203B41FA5}">
                      <a16:colId xmlns:a16="http://schemas.microsoft.com/office/drawing/2014/main" val="1814381223"/>
                    </a:ext>
                  </a:extLst>
                </a:gridCol>
              </a:tblGrid>
              <a:tr h="258005">
                <a:tc>
                  <a:txBody>
                    <a:bodyPr/>
                    <a:lstStyle/>
                    <a:p>
                      <a:pPr marL="0" marR="0">
                        <a:spcBef>
                          <a:spcPts val="0"/>
                        </a:spcBef>
                        <a:spcAft>
                          <a:spcPts val="0"/>
                        </a:spcAft>
                      </a:pPr>
                      <a:r>
                        <a:rPr lang="en-GB" sz="1000">
                          <a:effectLst/>
                          <a:latin typeface="Calibri" panose="020F0502020204030204" pitchFamily="34" charset="0"/>
                          <a:cs typeface="Calibri" panose="020F0502020204030204" pitchFamily="34" charset="0"/>
                        </a:rPr>
                        <a:t>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gridSpan="4">
                  <a:txBody>
                    <a:bodyPr/>
                    <a:lstStyle/>
                    <a:p>
                      <a:pPr marL="0" marR="0" algn="ctr">
                        <a:spcBef>
                          <a:spcPts val="0"/>
                        </a:spcBef>
                        <a:spcAft>
                          <a:spcPts val="0"/>
                        </a:spcAft>
                      </a:pPr>
                      <a:r>
                        <a:rPr lang="en-GB" sz="1000" dirty="0">
                          <a:solidFill>
                            <a:schemeClr val="tx1"/>
                          </a:solidFill>
                          <a:effectLst/>
                          <a:latin typeface="Calibri" panose="020F0502020204030204" pitchFamily="34" charset="0"/>
                          <a:cs typeface="Calibri" panose="020F0502020204030204" pitchFamily="34" charset="0"/>
                        </a:rPr>
                        <a:t>User Characteristics</a:t>
                      </a:r>
                      <a:br>
                        <a:rPr lang="en-GB" sz="1000" dirty="0">
                          <a:solidFill>
                            <a:schemeClr val="tx1"/>
                          </a:solidFill>
                          <a:effectLst/>
                          <a:latin typeface="Calibri" panose="020F0502020204030204" pitchFamily="34" charset="0"/>
                          <a:cs typeface="Calibri" panose="020F0502020204030204" pitchFamily="34" charset="0"/>
                        </a:rPr>
                      </a:br>
                      <a:r>
                        <a:rPr lang="en-GB" sz="1000" dirty="0">
                          <a:solidFill>
                            <a:schemeClr val="tx1"/>
                          </a:solidFill>
                          <a:effectLst/>
                          <a:latin typeface="Calibri" panose="020F0502020204030204" pitchFamily="34" charset="0"/>
                          <a:cs typeface="Calibri" panose="020F0502020204030204" pitchFamily="34" charset="0"/>
                        </a:rPr>
                        <a:t>(Triple Interaction Variables</a:t>
                      </a:r>
                      <a:r>
                        <a:rPr lang="en-GB" sz="1000" dirty="0">
                          <a:effectLst/>
                          <a:latin typeface="Calibri" panose="020F0502020204030204" pitchFamily="34" charset="0"/>
                          <a:cs typeface="Calibri" panose="020F0502020204030204" pitchFamily="34" charset="0"/>
                        </a:rPr>
                        <a:t>)</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82529235"/>
                  </a:ext>
                </a:extLst>
              </a:tr>
              <a:tr h="142347">
                <a:tc>
                  <a:txBody>
                    <a:bodyPr/>
                    <a:lstStyle/>
                    <a:p>
                      <a:pPr marL="0" marR="0">
                        <a:spcBef>
                          <a:spcPts val="0"/>
                        </a:spcBef>
                        <a:spcAft>
                          <a:spcPts val="0"/>
                        </a:spcAft>
                      </a:pPr>
                      <a:r>
                        <a:rPr lang="en-GB" sz="1000" dirty="0">
                          <a:effectLst/>
                          <a:latin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(2)</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(3)</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(4)</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1945778562"/>
                  </a:ext>
                </a:extLst>
              </a:tr>
              <a:tr h="142347">
                <a:tc>
                  <a:txBody>
                    <a:bodyPr/>
                    <a:lstStyle/>
                    <a:p>
                      <a:pPr marL="0" marR="0">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User characteristics</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4248099370"/>
                  </a:ext>
                </a:extLst>
              </a:tr>
              <a:tr h="142347">
                <a:tc>
                  <a:txBody>
                    <a:bodyPr/>
                    <a:lstStyle/>
                    <a:p>
                      <a:pPr marL="0" marR="0">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User gender</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-0.1966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-0.3200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-0.3200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-0.3222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3494729172"/>
                  </a:ext>
                </a:extLst>
              </a:tr>
              <a:tr h="14234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(0.0234)</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(0.0162)</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(0.0162)</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(0.0163)</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2592139635"/>
                  </a:ext>
                </a:extLst>
              </a:tr>
              <a:tr h="142347">
                <a:tc>
                  <a:txBody>
                    <a:bodyPr/>
                    <a:lstStyle/>
                    <a:p>
                      <a:pPr marL="0" marR="0">
                        <a:spcBef>
                          <a:spcPts val="0"/>
                        </a:spcBef>
                        <a:spcAft>
                          <a:spcPts val="0"/>
                        </a:spcAft>
                      </a:pPr>
                      <a:r>
                        <a:rPr lang="en-GB" sz="1000" b="0" dirty="0">
                          <a:solidFill>
                            <a:schemeClr val="tx1"/>
                          </a:solidFill>
                          <a:effectLst/>
                          <a:latin typeface="Calibri" panose="020F0502020204030204" pitchFamily="34" charset="0"/>
                          <a:cs typeface="Calibri" panose="020F0502020204030204" pitchFamily="34" charset="0"/>
                        </a:rPr>
                        <a:t>Fund performance × User gender</a:t>
                      </a:r>
                      <a:endParaRPr lang="en-GB"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-0.2495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1251983271"/>
                  </a:ext>
                </a:extLst>
              </a:tr>
              <a:tr h="14234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(0.0458)</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553406645"/>
                  </a:ext>
                </a:extLst>
              </a:tr>
              <a:tr h="160140">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Fund performance × User gender × Manager</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b="1" dirty="0">
                          <a:effectLst/>
                          <a:latin typeface="Calibri" panose="020F0502020204030204" pitchFamily="34" charset="0"/>
                          <a:cs typeface="Calibri" panose="020F0502020204030204" pitchFamily="34" charset="0"/>
                        </a:rPr>
                        <a:t>0.1319 *</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1917694710"/>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  gender (Female)</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b="1" dirty="0">
                          <a:effectLst/>
                          <a:latin typeface="Calibri" panose="020F0502020204030204" pitchFamily="34" charset="0"/>
                          <a:cs typeface="Calibri" panose="020F0502020204030204" pitchFamily="34" charset="0"/>
                        </a:rPr>
                        <a:t>(0.0696)</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961395714"/>
                  </a:ext>
                </a:extLst>
              </a:tr>
              <a:tr h="142347">
                <a:tc>
                  <a:txBody>
                    <a:bodyPr/>
                    <a:lstStyle/>
                    <a:p>
                      <a:pPr marL="0" marR="0">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User age</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0.0097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0.0044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0.0097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0.0093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3978202387"/>
                  </a:ext>
                </a:extLst>
              </a:tr>
              <a:tr h="14234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(0.0011)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(0.0015)</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(0.0011)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(0.0011)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2344306752"/>
                  </a:ext>
                </a:extLst>
              </a:tr>
              <a:tr h="142347">
                <a:tc>
                  <a:txBody>
                    <a:bodyPr/>
                    <a:lstStyle/>
                    <a:p>
                      <a:pPr marL="0" marR="0">
                        <a:spcBef>
                          <a:spcPts val="0"/>
                        </a:spcBef>
                        <a:spcAft>
                          <a:spcPts val="0"/>
                        </a:spcAft>
                      </a:pPr>
                      <a:r>
                        <a:rPr lang="en-GB" sz="1000" b="0" dirty="0">
                          <a:solidFill>
                            <a:schemeClr val="tx1"/>
                          </a:solidFill>
                          <a:effectLst/>
                          <a:latin typeface="Calibri" panose="020F0502020204030204" pitchFamily="34" charset="0"/>
                          <a:cs typeface="Calibri" panose="020F0502020204030204" pitchFamily="34" charset="0"/>
                        </a:rPr>
                        <a:t>Fund performance × User age</a:t>
                      </a:r>
                      <a:endParaRPr lang="en-GB"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0.0105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1629639288"/>
                  </a:ext>
                </a:extLst>
              </a:tr>
              <a:tr h="14234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(0.0029)</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822362365"/>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Fund performance × User age × Manager</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-0.0031</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1340186845"/>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   gender (Female)</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(0.0043)</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947325427"/>
                  </a:ext>
                </a:extLst>
              </a:tr>
              <a:tr h="142347">
                <a:tc>
                  <a:txBody>
                    <a:bodyPr/>
                    <a:lstStyle/>
                    <a:p>
                      <a:pPr marL="0" marR="0">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User city tier</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0.0371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0.0371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0.0204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0.0363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48635603"/>
                  </a:ext>
                </a:extLst>
              </a:tr>
              <a:tr h="14234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(0.0070)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(0.0070)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(0.0105)</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(0.0070)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2155842806"/>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Fund performance × User city tier</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0.0382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401451173"/>
                  </a:ext>
                </a:extLst>
              </a:tr>
              <a:tr h="142347">
                <a:tc>
                  <a:txBody>
                    <a:bodyPr/>
                    <a:lstStyle/>
                    <a:p>
                      <a:endParaRPr lang="en-GB" sz="1000" b="0" dirty="0">
                        <a:solidFill>
                          <a:schemeClr val="tx1"/>
                        </a:solidFill>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(0.0199)</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1182968044"/>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Fund performance × User city tier × Manager</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-0.0581 **</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180804884"/>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   gender (Female)</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(0.0285)</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3069546073"/>
                  </a:ext>
                </a:extLst>
              </a:tr>
              <a:tr h="142347">
                <a:tc>
                  <a:txBody>
                    <a:bodyPr/>
                    <a:lstStyle/>
                    <a:p>
                      <a:pPr marL="0" marR="0">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User risk band</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0.0075</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0.0077</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0.0075</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-0.0044</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2589447383"/>
                  </a:ext>
                </a:extLst>
              </a:tr>
              <a:tr h="14234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(0.0087)</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(0.0087)</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(0.0087)</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(0.0132)</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3002676083"/>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Fund performance × User risk band</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0.0081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3961234253"/>
                  </a:ext>
                </a:extLst>
              </a:tr>
              <a:tr h="14234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(0.0240)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2549335615"/>
                  </a:ext>
                </a:extLst>
              </a:tr>
              <a:tr h="142347">
                <a:tc>
                  <a:txBody>
                    <a:bodyPr/>
                    <a:lstStyle/>
                    <a:p>
                      <a:pPr marL="0" marR="0">
                        <a:spcBef>
                          <a:spcPts val="0"/>
                        </a:spcBef>
                        <a:spcAft>
                          <a:spcPts val="0"/>
                        </a:spcAft>
                      </a:pPr>
                      <a:r>
                        <a:rPr lang="en-GB" sz="1000" b="0" dirty="0">
                          <a:solidFill>
                            <a:schemeClr val="tx1"/>
                          </a:solidFill>
                          <a:effectLst/>
                          <a:latin typeface="Calibri" panose="020F0502020204030204" pitchFamily="34" charset="0"/>
                          <a:cs typeface="Calibri" panose="020F0502020204030204" pitchFamily="34" charset="0"/>
                        </a:rPr>
                        <a:t>Fund performance × User risk band × Manager</a:t>
                      </a:r>
                      <a:endParaRPr lang="en-GB"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0.0116</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838964252"/>
                  </a:ext>
                </a:extLst>
              </a:tr>
              <a:tr h="142347">
                <a:tc>
                  <a:txBody>
                    <a:bodyPr/>
                    <a:lstStyle/>
                    <a:p>
                      <a:pPr marL="0" marR="0">
                        <a:spcBef>
                          <a:spcPts val="0"/>
                        </a:spcBef>
                        <a:spcAft>
                          <a:spcPts val="0"/>
                        </a:spcAft>
                      </a:pPr>
                      <a:r>
                        <a:rPr lang="en-GB" sz="1000" b="0" dirty="0">
                          <a:solidFill>
                            <a:schemeClr val="tx1"/>
                          </a:solidFill>
                          <a:effectLst/>
                          <a:latin typeface="Calibri" panose="020F0502020204030204" pitchFamily="34" charset="0"/>
                          <a:cs typeface="Calibri" panose="020F0502020204030204" pitchFamily="34" charset="0"/>
                        </a:rPr>
                        <a:t>   gender (Female)</a:t>
                      </a:r>
                      <a:endParaRPr lang="en-GB"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(0.0354)</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4210113420"/>
                  </a:ext>
                </a:extLst>
              </a:tr>
              <a:tr h="165252">
                <a:tc>
                  <a:txBody>
                    <a:bodyPr/>
                    <a:lstStyle/>
                    <a:p>
                      <a:pPr marL="0" marR="0">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Fund performance</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4277164084"/>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Fund performance</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0.4897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0.0603</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0.3094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0.3749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4113870648"/>
                  </a:ext>
                </a:extLst>
              </a:tr>
              <a:tr h="14234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(0.0335)</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(0.0952)</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(0.0525)</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(0.0798)</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2750680228"/>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Fund performance × Manager gender</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-0.4651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-0.3151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-0.2764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-0.4555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2055037886"/>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  (Female)</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(0.0802)</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(0.1537)</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(0.1009)</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(0.1313)</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2858217965"/>
                  </a:ext>
                </a:extLst>
              </a:tr>
              <a:tr h="142347">
                <a:tc>
                  <a:txBody>
                    <a:bodyPr/>
                    <a:lstStyle/>
                    <a:p>
                      <a:pPr marL="0" marR="0">
                        <a:spcBef>
                          <a:spcPts val="0"/>
                        </a:spcBef>
                        <a:spcAft>
                          <a:spcPts val="0"/>
                        </a:spcAft>
                      </a:pPr>
                      <a:r>
                        <a:rPr lang="en-GB" sz="1000" b="1" dirty="0">
                          <a:solidFill>
                            <a:schemeClr val="tx1"/>
                          </a:solidFill>
                          <a:effectLst/>
                          <a:latin typeface="Calibri" panose="020F0502020204030204" pitchFamily="34" charset="0"/>
                          <a:cs typeface="Calibri" panose="020F0502020204030204" pitchFamily="34" charset="0"/>
                        </a:rPr>
                        <a:t>Managerial characteristics</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tc>
                  <a:txBody>
                    <a:bodyPr/>
                    <a:lstStyle/>
                    <a:p>
                      <a:endParaRPr lang="en-GB" sz="1000">
                        <a:effectLst/>
                        <a:latin typeface="Calibri" panose="020F0502020204030204" pitchFamily="34" charset="0"/>
                        <a:cs typeface="Calibri" panose="020F0502020204030204" pitchFamily="34" charset="0"/>
                      </a:endParaRPr>
                    </a:p>
                  </a:txBody>
                  <a:tcPr marL="26997" marR="26997" marT="0" marB="0" anchor="b"/>
                </a:tc>
                <a:extLst>
                  <a:ext uri="{0D108BD9-81ED-4DB2-BD59-A6C34878D82A}">
                    <a16:rowId xmlns:a16="http://schemas.microsoft.com/office/drawing/2014/main" val="1538507683"/>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Manager gender (Female)</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0.2861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0.2837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0.2847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0.2861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3775632530"/>
                  </a:ext>
                </a:extLst>
              </a:tr>
              <a:tr h="142347">
                <a:tc>
                  <a:txBody>
                    <a:bodyPr/>
                    <a:lstStyle/>
                    <a:p>
                      <a:endParaRPr lang="en-GB" sz="1000" b="0" dirty="0">
                        <a:solidFill>
                          <a:schemeClr val="tx1"/>
                        </a:solidFill>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(0.0404)</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(0.0404)</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(0.0404)</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(0.0406)</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290767032"/>
                  </a:ext>
                </a:extLst>
              </a:tr>
              <a:tr h="142347">
                <a:tc>
                  <a:txBody>
                    <a:bodyPr/>
                    <a:lstStyle/>
                    <a:p>
                      <a:pPr marL="0" marR="0">
                        <a:spcBef>
                          <a:spcPts val="0"/>
                        </a:spcBef>
                        <a:spcAft>
                          <a:spcPts val="0"/>
                        </a:spcAft>
                      </a:pPr>
                      <a:r>
                        <a:rPr lang="en-GB" sz="1000" b="0">
                          <a:solidFill>
                            <a:schemeClr val="tx1"/>
                          </a:solidFill>
                          <a:effectLst/>
                          <a:latin typeface="Calibri" panose="020F0502020204030204" pitchFamily="34" charset="0"/>
                          <a:cs typeface="Calibri" panose="020F0502020204030204" pitchFamily="34" charset="0"/>
                        </a:rPr>
                        <a:t>Manager tenure</a:t>
                      </a:r>
                      <a:endParaRPr lang="en-GB"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0.0690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0.0688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0.0689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0.0688 ***</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2300824206"/>
                  </a:ext>
                </a:extLst>
              </a:tr>
              <a:tr h="142347">
                <a:tc>
                  <a:txBody>
                    <a:bodyPr/>
                    <a:lstStyle/>
                    <a:p>
                      <a:endParaRPr lang="en-GB" sz="1000" b="0">
                        <a:solidFill>
                          <a:schemeClr val="tx1"/>
                        </a:solidFill>
                        <a:effectLst/>
                        <a:latin typeface="Calibri" panose="020F0502020204030204" pitchFamily="34"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(0.0057)</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(0.0057)</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(0.0057)</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(0.0057)</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971549574"/>
                  </a:ext>
                </a:extLst>
              </a:tr>
              <a:tr h="184167">
                <a:tc>
                  <a:txBody>
                    <a:bodyPr/>
                    <a:lstStyle/>
                    <a:p>
                      <a:pPr marL="0" marR="0" lvl="0" indent="0" algn="l" defTabSz="960435"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Fund and user income controls</a:t>
                      </a:r>
                      <a:endParaRPr lang="en-GB"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YES</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YES</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YES</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YES</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2006937450"/>
                  </a:ext>
                </a:extLst>
              </a:tr>
              <a:tr h="142347">
                <a:tc>
                  <a:txBody>
                    <a:bodyPr/>
                    <a:lstStyle/>
                    <a:p>
                      <a:pPr marL="0" marR="0">
                        <a:spcBef>
                          <a:spcPts val="0"/>
                        </a:spcBef>
                        <a:spcAft>
                          <a:spcPts val="0"/>
                        </a:spcAft>
                      </a:pPr>
                      <a:r>
                        <a:rPr lang="en-GB" sz="1000" b="0" dirty="0">
                          <a:solidFill>
                            <a:schemeClr val="tx1"/>
                          </a:solidFill>
                          <a:effectLst/>
                          <a:latin typeface="Calibri" panose="020F0502020204030204" pitchFamily="34" charset="0"/>
                          <a:cs typeface="Calibri" panose="020F0502020204030204" pitchFamily="34" charset="0"/>
                        </a:rPr>
                        <a:t>R</a:t>
                      </a:r>
                      <a:r>
                        <a:rPr lang="en-GB" sz="1000" b="0" baseline="30000" dirty="0">
                          <a:solidFill>
                            <a:schemeClr val="tx1"/>
                          </a:solidFill>
                          <a:effectLst/>
                          <a:latin typeface="Calibri" panose="020F0502020204030204" pitchFamily="34" charset="0"/>
                          <a:cs typeface="Calibri" panose="020F0502020204030204" pitchFamily="34" charset="0"/>
                        </a:rPr>
                        <a:t>2</a:t>
                      </a:r>
                      <a:r>
                        <a:rPr lang="en-GB" sz="1000" b="0" dirty="0">
                          <a:solidFill>
                            <a:schemeClr val="tx1"/>
                          </a:solidFill>
                          <a:effectLst/>
                          <a:latin typeface="Calibri" panose="020F0502020204030204" pitchFamily="34" charset="0"/>
                          <a:cs typeface="Calibri" panose="020F0502020204030204" pitchFamily="34" charset="0"/>
                        </a:rPr>
                        <a:t> (Within)</a:t>
                      </a:r>
                      <a:endParaRPr lang="en-GB"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-0.0001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-0.0001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-0.0001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-0.0001</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3208443661"/>
                  </a:ext>
                </a:extLst>
              </a:tr>
              <a:tr h="142347">
                <a:tc>
                  <a:txBody>
                    <a:bodyPr/>
                    <a:lstStyle/>
                    <a:p>
                      <a:pPr marL="0" marR="0">
                        <a:spcBef>
                          <a:spcPts val="0"/>
                        </a:spcBef>
                        <a:spcAft>
                          <a:spcPts val="0"/>
                        </a:spcAft>
                      </a:pPr>
                      <a:r>
                        <a:rPr lang="en-GB" sz="1000" b="0" dirty="0">
                          <a:solidFill>
                            <a:schemeClr val="tx1"/>
                          </a:solidFill>
                          <a:effectLst/>
                          <a:latin typeface="Calibri" panose="020F0502020204030204" pitchFamily="34" charset="0"/>
                          <a:cs typeface="Calibri" panose="020F0502020204030204" pitchFamily="34" charset="0"/>
                        </a:rPr>
                        <a:t>N</a:t>
                      </a:r>
                      <a:endParaRPr lang="en-GB"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2,268,870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2,268,870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a:effectLst/>
                          <a:latin typeface="Calibri" panose="020F0502020204030204" pitchFamily="34" charset="0"/>
                          <a:cs typeface="Calibri" panose="020F0502020204030204" pitchFamily="34" charset="0"/>
                        </a:rPr>
                        <a:t>2,268,870</a:t>
                      </a:r>
                      <a:endParaRPr lang="en-GB" sz="100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tc>
                  <a:txBody>
                    <a:bodyPr/>
                    <a:lstStyle/>
                    <a:p>
                      <a:pPr marL="0" marR="0" algn="ctr">
                        <a:spcBef>
                          <a:spcPts val="0"/>
                        </a:spcBef>
                        <a:spcAft>
                          <a:spcPts val="0"/>
                        </a:spcAft>
                      </a:pPr>
                      <a:r>
                        <a:rPr lang="en-GB" sz="1000" dirty="0">
                          <a:effectLst/>
                          <a:latin typeface="Calibri" panose="020F0502020204030204" pitchFamily="34" charset="0"/>
                          <a:cs typeface="Calibri" panose="020F0502020204030204" pitchFamily="34" charset="0"/>
                        </a:rPr>
                        <a:t>2,258,747</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26997" marR="26997" marT="0" marB="0" anchor="b"/>
                </a:tc>
                <a:extLst>
                  <a:ext uri="{0D108BD9-81ED-4DB2-BD59-A6C34878D82A}">
                    <a16:rowId xmlns:a16="http://schemas.microsoft.com/office/drawing/2014/main" val="694471784"/>
                  </a:ext>
                </a:extLst>
              </a:tr>
            </a:tbl>
          </a:graphicData>
        </a:graphic>
      </p:graphicFrame>
      <p:sp>
        <p:nvSpPr>
          <p:cNvPr id="8" name="Content Placeholder 115">
            <a:extLst>
              <a:ext uri="{FF2B5EF4-FFF2-40B4-BE49-F238E27FC236}">
                <a16:creationId xmlns:a16="http://schemas.microsoft.com/office/drawing/2014/main" id="{697C4C5D-F4EB-488C-B6D5-5BDF5825B6BC}"/>
              </a:ext>
            </a:extLst>
          </p:cNvPr>
          <p:cNvSpPr txBox="1">
            <a:spLocks/>
          </p:cNvSpPr>
          <p:nvPr/>
        </p:nvSpPr>
        <p:spPr>
          <a:xfrm>
            <a:off x="265" y="527224"/>
            <a:ext cx="8713249" cy="711374"/>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Are there cross-sectional differences between investors?</a:t>
            </a:r>
            <a:endParaRPr lang="en-US" sz="2646" kern="0" dirty="0"/>
          </a:p>
        </p:txBody>
      </p:sp>
    </p:spTree>
    <p:extLst>
      <p:ext uri="{BB962C8B-B14F-4D97-AF65-F5344CB8AC3E}">
        <p14:creationId xmlns:p14="http://schemas.microsoft.com/office/powerpoint/2010/main" val="253271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72554" y="1188343"/>
            <a:ext cx="9637110"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Examining gender bias towards women is tough in finance because it is difficult to establish how much the output is dependent on the individual executive. </a:t>
            </a:r>
          </a:p>
          <a:p>
            <a:pPr marL="342900" indent="-34290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 single-managed mutual funds, it is pretty easy to attribute performance to managerial efforts. </a:t>
            </a:r>
          </a:p>
          <a:p>
            <a:pPr marL="800100" lvl="1" indent="-342900">
              <a:spcAft>
                <a:spcPts val="600"/>
              </a:spcAft>
              <a:buFont typeface="Arial" panose="020B0604020202020204" pitchFamily="34" charset="0"/>
              <a:buChar char="•"/>
            </a:pPr>
            <a:r>
              <a:rPr lang="en-US" dirty="0">
                <a:solidFill>
                  <a:srgbClr val="C00000"/>
                </a:solidFill>
                <a:latin typeface="Calibri" panose="020F0502020204030204" pitchFamily="34" charset="0"/>
                <a:cs typeface="Calibri" panose="020F0502020204030204" pitchFamily="34" charset="0"/>
              </a:rPr>
              <a:t>But:</a:t>
            </a:r>
          </a:p>
          <a:p>
            <a:pPr marL="1200150" lvl="2" indent="-34290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We can’t check if investor fund flows are affected by a gender bias because we don’t have data on investor-level fund flows. </a:t>
            </a:r>
          </a:p>
          <a:p>
            <a:pPr marL="1200150" lvl="2" indent="-34290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So the flow-performance literature typically focuses on </a:t>
            </a:r>
            <a:r>
              <a:rPr lang="en-US" dirty="0">
                <a:solidFill>
                  <a:srgbClr val="C00000"/>
                </a:solidFill>
                <a:latin typeface="Calibri" panose="020F0502020204030204" pitchFamily="34" charset="0"/>
                <a:cs typeface="Calibri" panose="020F0502020204030204" pitchFamily="34" charset="0"/>
              </a:rPr>
              <a:t>aggregate</a:t>
            </a:r>
            <a:r>
              <a:rPr lang="en-US" dirty="0">
                <a:latin typeface="Calibri" panose="020F0502020204030204" pitchFamily="34" charset="0"/>
                <a:cs typeface="Calibri" panose="020F0502020204030204" pitchFamily="34" charset="0"/>
              </a:rPr>
              <a:t> level fund-level flows, making it difficult to isolate individual investors’ differential responses towards fund managers’ gender.</a:t>
            </a:r>
            <a:endParaRPr lang="en-GB"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 In this paper, we document a gender effect in the sensitivity of mutual fund flows to fund performance using </a:t>
            </a:r>
            <a:r>
              <a:rPr lang="en-US" i="1" dirty="0">
                <a:latin typeface="Calibri" panose="020F0502020204030204" pitchFamily="34" charset="0"/>
                <a:cs typeface="Calibri" panose="020F0502020204030204" pitchFamily="34" charset="0"/>
              </a:rPr>
              <a:t>individual</a:t>
            </a:r>
            <a:r>
              <a:rPr lang="en-US" dirty="0">
                <a:latin typeface="Calibri" panose="020F0502020204030204" pitchFamily="34" charset="0"/>
                <a:cs typeface="Calibri" panose="020F0502020204030204" pitchFamily="34" charset="0"/>
              </a:rPr>
              <a:t>-level fund data from a fintech platform in China. </a:t>
            </a:r>
            <a:endParaRPr lang="en-US" altLang="en-US" sz="2500" dirty="0">
              <a:latin typeface="Calibri" panose="020F0502020204030204" pitchFamily="34" charset="0"/>
              <a:cs typeface="Calibri" panose="020F0502020204030204" pitchFamily="34" charset="0"/>
            </a:endParaRPr>
          </a:p>
        </p:txBody>
      </p:sp>
      <p:sp>
        <p:nvSpPr>
          <p:cNvPr id="8" name="Content Placeholder 115"/>
          <p:cNvSpPr txBox="1">
            <a:spLocks/>
          </p:cNvSpPr>
          <p:nvPr/>
        </p:nvSpPr>
        <p:spPr>
          <a:xfrm>
            <a:off x="265" y="527224"/>
            <a:ext cx="8281553" cy="711374"/>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Why is this important?</a:t>
            </a:r>
            <a:endParaRPr lang="en-US" sz="2646" kern="0" dirty="0"/>
          </a:p>
        </p:txBody>
      </p:sp>
      <p:pic>
        <p:nvPicPr>
          <p:cNvPr id="3" name="Picture 2" descr="A drawing of a group of people&#10;&#10;Description automatically generated with medium confidence">
            <a:extLst>
              <a:ext uri="{FF2B5EF4-FFF2-40B4-BE49-F238E27FC236}">
                <a16:creationId xmlns:a16="http://schemas.microsoft.com/office/drawing/2014/main" id="{0BA0435A-0072-4025-AACE-BAD64AA92D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0766" y="1800411"/>
            <a:ext cx="6724983" cy="5526207"/>
          </a:xfrm>
          <a:prstGeom prst="rect">
            <a:avLst/>
          </a:prstGeom>
        </p:spPr>
      </p:pic>
    </p:spTree>
    <p:extLst>
      <p:ext uri="{BB962C8B-B14F-4D97-AF65-F5344CB8AC3E}">
        <p14:creationId xmlns:p14="http://schemas.microsoft.com/office/powerpoint/2010/main" val="22593455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222551" y="1260351"/>
            <a:ext cx="963711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spcAft>
                <a:spcPts val="600"/>
              </a:spcAft>
              <a:buFont typeface="Arial" panose="020B0604020202020204" pitchFamily="34" charset="0"/>
              <a:buChar char="•"/>
            </a:pPr>
            <a:r>
              <a:rPr lang="en-US" altLang="en-US" sz="2200" dirty="0">
                <a:latin typeface="Calibri" panose="020F0502020204030204" pitchFamily="34" charset="0"/>
              </a:rPr>
              <a:t>Proportion of illiterate women in the entire female population at the municipal district level in 2010 based on Census data released by the National Bureau of Statistics of China. </a:t>
            </a:r>
          </a:p>
          <a:p>
            <a:pPr marL="1200150" lvl="1" indent="-457200">
              <a:spcAft>
                <a:spcPts val="600"/>
              </a:spcAft>
              <a:buFont typeface="Arial" panose="020B0604020202020204" pitchFamily="34" charset="0"/>
              <a:buChar char="•"/>
            </a:pPr>
            <a:r>
              <a:rPr lang="en-US" altLang="en-US" sz="2200" dirty="0">
                <a:latin typeface="Calibri" panose="020F0502020204030204" pitchFamily="34" charset="0"/>
              </a:rPr>
              <a:t>Since the Song Dynasty (960), the Chinese imperial examinations, or </a:t>
            </a:r>
            <a:r>
              <a:rPr lang="en-US" altLang="en-US" sz="2200" dirty="0" err="1">
                <a:latin typeface="Calibri" panose="020F0502020204030204" pitchFamily="34" charset="0"/>
              </a:rPr>
              <a:t>Keju</a:t>
            </a:r>
            <a:r>
              <a:rPr lang="en-US" altLang="en-US" sz="2200" dirty="0">
                <a:latin typeface="Calibri" panose="020F0502020204030204" pitchFamily="34" charset="0"/>
              </a:rPr>
              <a:t>, have been used as a civil service examination system for selecting candidates for the state bureaucracy. However, the examination system did not allow female candidates to participate, and for almost a thousand years, a typical social norm was that females should not receive formal education and should remain illiterate. </a:t>
            </a:r>
          </a:p>
          <a:p>
            <a:pPr marL="1200150" lvl="1" indent="-457200">
              <a:spcAft>
                <a:spcPts val="600"/>
              </a:spcAft>
              <a:buFont typeface="Arial" panose="020B0604020202020204" pitchFamily="34" charset="0"/>
              <a:buChar char="•"/>
            </a:pPr>
            <a:r>
              <a:rPr lang="en-US" altLang="en-US" sz="2200" dirty="0">
                <a:latin typeface="Calibri" panose="020F0502020204030204" pitchFamily="34" charset="0"/>
              </a:rPr>
              <a:t>Before the introduction of the compulsory education law, families could choose to send their children to school for basic education by paying tuition fees. Families who did not possess enough resources to send all their children to school might prioritize boys over girls, leaving a proportion of illiterate women. </a:t>
            </a:r>
          </a:p>
        </p:txBody>
      </p:sp>
      <p:sp>
        <p:nvSpPr>
          <p:cNvPr id="8" name="Content Placeholder 115"/>
          <p:cNvSpPr txBox="1">
            <a:spLocks/>
          </p:cNvSpPr>
          <p:nvPr/>
        </p:nvSpPr>
        <p:spPr>
          <a:xfrm>
            <a:off x="265" y="527224"/>
            <a:ext cx="8713249" cy="711374"/>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Causality: Instrumental variable I</a:t>
            </a:r>
            <a:endParaRPr lang="en-US" sz="2646" kern="0" dirty="0"/>
          </a:p>
        </p:txBody>
      </p:sp>
    </p:spTree>
    <p:extLst>
      <p:ext uri="{BB962C8B-B14F-4D97-AF65-F5344CB8AC3E}">
        <p14:creationId xmlns:p14="http://schemas.microsoft.com/office/powerpoint/2010/main" val="40534492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222551" y="1260351"/>
            <a:ext cx="963711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spcAft>
                <a:spcPts val="600"/>
              </a:spcAft>
              <a:buFont typeface="Arial" panose="020B0604020202020204" pitchFamily="34" charset="0"/>
              <a:buChar char="•"/>
            </a:pPr>
            <a:r>
              <a:rPr lang="en-US" altLang="en-US" sz="2200" dirty="0">
                <a:latin typeface="Calibri" panose="020F0502020204030204" pitchFamily="34" charset="0"/>
              </a:rPr>
              <a:t>Proportion of female new-</a:t>
            </a:r>
            <a:r>
              <a:rPr lang="en-US" altLang="en-US" sz="2200" dirty="0" err="1">
                <a:latin typeface="Calibri" panose="020F0502020204030204" pitchFamily="34" charset="0"/>
              </a:rPr>
              <a:t>borns</a:t>
            </a:r>
            <a:r>
              <a:rPr lang="en-US" altLang="en-US" sz="2200" dirty="0">
                <a:latin typeface="Calibri" panose="020F0502020204030204" pitchFamily="34" charset="0"/>
              </a:rPr>
              <a:t> amongst all new-</a:t>
            </a:r>
            <a:r>
              <a:rPr lang="en-US" altLang="en-US" sz="2200" dirty="0" err="1">
                <a:latin typeface="Calibri" panose="020F0502020204030204" pitchFamily="34" charset="0"/>
              </a:rPr>
              <a:t>borns</a:t>
            </a:r>
            <a:r>
              <a:rPr lang="en-US" altLang="en-US" sz="2200" dirty="0">
                <a:latin typeface="Calibri" panose="020F0502020204030204" pitchFamily="34" charset="0"/>
              </a:rPr>
              <a:t> at the municipal district level in 2010:</a:t>
            </a:r>
          </a:p>
          <a:p>
            <a:pPr marL="1200150" lvl="1" indent="-457200">
              <a:spcAft>
                <a:spcPts val="600"/>
              </a:spcAft>
              <a:buFont typeface="Arial" panose="020B0604020202020204" pitchFamily="34" charset="0"/>
              <a:buChar char="•"/>
            </a:pPr>
            <a:r>
              <a:rPr lang="en-US" altLang="en-US" sz="2200" dirty="0">
                <a:latin typeface="Calibri" panose="020F0502020204030204" pitchFamily="34" charset="0"/>
              </a:rPr>
              <a:t>In 2003, the regulations in China banned </a:t>
            </a:r>
            <a:r>
              <a:rPr lang="en-US" altLang="en-US" sz="2200" dirty="0" err="1">
                <a:latin typeface="Calibri" panose="020F0502020204030204" pitchFamily="34" charset="0"/>
              </a:rPr>
              <a:t>foetal</a:t>
            </a:r>
            <a:r>
              <a:rPr lang="en-US" altLang="en-US" sz="2200" dirty="0">
                <a:latin typeface="Calibri" panose="020F0502020204030204" pitchFamily="34" charset="0"/>
              </a:rPr>
              <a:t> gender identification for non-medical needs and any artificial termination of pregnancy for gender selection purposes. </a:t>
            </a:r>
          </a:p>
          <a:p>
            <a:pPr marL="1200150" lvl="1" indent="-457200">
              <a:spcAft>
                <a:spcPts val="600"/>
              </a:spcAft>
              <a:buFont typeface="Arial" panose="020B0604020202020204" pitchFamily="34" charset="0"/>
              <a:buChar char="•"/>
            </a:pPr>
            <a:r>
              <a:rPr lang="en-US" altLang="en-US" sz="2200" dirty="0">
                <a:latin typeface="Calibri" panose="020F0502020204030204" pitchFamily="34" charset="0"/>
              </a:rPr>
              <a:t>Though the act is a legal requirement to increase gender equality in all provinces, some illegal enterprises continued to conduct </a:t>
            </a:r>
            <a:r>
              <a:rPr lang="en-US" altLang="en-US" sz="2200" dirty="0" err="1">
                <a:latin typeface="Calibri" panose="020F0502020204030204" pitchFamily="34" charset="0"/>
              </a:rPr>
              <a:t>foetal</a:t>
            </a:r>
            <a:r>
              <a:rPr lang="en-US" altLang="en-US" sz="2200" dirty="0">
                <a:latin typeface="Calibri" panose="020F0502020204030204" pitchFamily="34" charset="0"/>
              </a:rPr>
              <a:t> gender identification and artificial termination of pregnancy in the first few years after the law was introduced. Those activities were commonly known as “the two-illegal activities” in China.  As of the 2010 census, some provinces continue to display a degree of gender imbalance relative to world averages. </a:t>
            </a:r>
          </a:p>
        </p:txBody>
      </p:sp>
      <p:sp>
        <p:nvSpPr>
          <p:cNvPr id="8" name="Content Placeholder 115"/>
          <p:cNvSpPr txBox="1">
            <a:spLocks/>
          </p:cNvSpPr>
          <p:nvPr/>
        </p:nvSpPr>
        <p:spPr>
          <a:xfrm>
            <a:off x="265" y="527224"/>
            <a:ext cx="8713249" cy="711374"/>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Causality: Instrumental variable II</a:t>
            </a:r>
            <a:endParaRPr lang="en-US" sz="2646" kern="0" dirty="0"/>
          </a:p>
        </p:txBody>
      </p:sp>
    </p:spTree>
    <p:extLst>
      <p:ext uri="{BB962C8B-B14F-4D97-AF65-F5344CB8AC3E}">
        <p14:creationId xmlns:p14="http://schemas.microsoft.com/office/powerpoint/2010/main" val="38584940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Addressing Causality: IV (Third stage)</a:t>
            </a:r>
            <a:endParaRPr lang="en-US" sz="2646" kern="0" dirty="0"/>
          </a:p>
        </p:txBody>
      </p:sp>
      <p:graphicFrame>
        <p:nvGraphicFramePr>
          <p:cNvPr id="3" name="Table 2">
            <a:extLst>
              <a:ext uri="{FF2B5EF4-FFF2-40B4-BE49-F238E27FC236}">
                <a16:creationId xmlns:a16="http://schemas.microsoft.com/office/drawing/2014/main" id="{BEAC42A1-1134-E246-870F-CB8141D62D48}"/>
              </a:ext>
            </a:extLst>
          </p:cNvPr>
          <p:cNvGraphicFramePr>
            <a:graphicFrameLocks noGrp="1"/>
          </p:cNvGraphicFramePr>
          <p:nvPr>
            <p:extLst>
              <p:ext uri="{D42A27DB-BD31-4B8C-83A1-F6EECF244321}">
                <p14:modId xmlns:p14="http://schemas.microsoft.com/office/powerpoint/2010/main" val="2936270017"/>
              </p:ext>
            </p:extLst>
          </p:nvPr>
        </p:nvGraphicFramePr>
        <p:xfrm>
          <a:off x="360586" y="1584387"/>
          <a:ext cx="7687781" cy="4846663"/>
        </p:xfrm>
        <a:graphic>
          <a:graphicData uri="http://schemas.openxmlformats.org/drawingml/2006/table">
            <a:tbl>
              <a:tblPr>
                <a:tableStyleId>{5C22544A-7EE6-4342-B048-85BDC9FD1C3A}</a:tableStyleId>
              </a:tblPr>
              <a:tblGrid>
                <a:gridCol w="5175487">
                  <a:extLst>
                    <a:ext uri="{9D8B030D-6E8A-4147-A177-3AD203B41FA5}">
                      <a16:colId xmlns:a16="http://schemas.microsoft.com/office/drawing/2014/main" val="351281296"/>
                    </a:ext>
                  </a:extLst>
                </a:gridCol>
                <a:gridCol w="1174579">
                  <a:extLst>
                    <a:ext uri="{9D8B030D-6E8A-4147-A177-3AD203B41FA5}">
                      <a16:colId xmlns:a16="http://schemas.microsoft.com/office/drawing/2014/main" val="2449027692"/>
                    </a:ext>
                  </a:extLst>
                </a:gridCol>
                <a:gridCol w="1337715">
                  <a:extLst>
                    <a:ext uri="{9D8B030D-6E8A-4147-A177-3AD203B41FA5}">
                      <a16:colId xmlns:a16="http://schemas.microsoft.com/office/drawing/2014/main" val="278934481"/>
                    </a:ext>
                  </a:extLst>
                </a:gridCol>
              </a:tblGrid>
              <a:tr h="236695">
                <a:tc>
                  <a:txBody>
                    <a:bodyPr/>
                    <a:lstStyle/>
                    <a:p>
                      <a:pPr algn="l" fontAlgn="b"/>
                      <a:r>
                        <a:rPr lang="en-GB" sz="1400" b="0" u="none" strike="noStrike">
                          <a:effectLst/>
                          <a:latin typeface="Calibri" panose="020F0502020204030204" pitchFamily="34" charset="0"/>
                          <a:cs typeface="Calibri" panose="020F0502020204030204" pitchFamily="34" charset="0"/>
                        </a:rPr>
                        <a:t> </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tc gridSpan="2">
                  <a:txBody>
                    <a:bodyPr/>
                    <a:lstStyle/>
                    <a:p>
                      <a:pPr algn="ctr" fontAlgn="b"/>
                      <a:r>
                        <a:rPr lang="en-GB" sz="1400" b="0" u="none" strike="noStrike" dirty="0">
                          <a:effectLst/>
                          <a:latin typeface="Calibri" panose="020F0502020204030204" pitchFamily="34" charset="0"/>
                          <a:cs typeface="Calibri" panose="020F0502020204030204" pitchFamily="34" charset="0"/>
                        </a:rPr>
                        <a:t>Instruments</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06513" marR="106513" marT="53256" marB="53256" anchor="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3880004326"/>
                  </a:ext>
                </a:extLst>
              </a:tr>
              <a:tr h="488183">
                <a:tc>
                  <a:txBody>
                    <a:bodyPr/>
                    <a:lstStyle/>
                    <a:p>
                      <a:pPr algn="l" fontAlgn="b"/>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r>
                        <a:rPr lang="en-GB" sz="1400" b="0" u="none" strike="noStrike" dirty="0">
                          <a:effectLst/>
                          <a:latin typeface="Calibri" panose="020F0502020204030204" pitchFamily="34" charset="0"/>
                          <a:cs typeface="Calibri" panose="020F0502020204030204" pitchFamily="34" charset="0"/>
                        </a:rPr>
                        <a:t>Female new-</a:t>
                      </a:r>
                      <a:br>
                        <a:rPr lang="en-GB" sz="1400" b="0" u="none" strike="noStrike" dirty="0">
                          <a:effectLst/>
                          <a:latin typeface="Calibri" panose="020F0502020204030204" pitchFamily="34" charset="0"/>
                          <a:cs typeface="Calibri" panose="020F0502020204030204" pitchFamily="34" charset="0"/>
                        </a:rPr>
                      </a:br>
                      <a:r>
                        <a:rPr lang="en-GB" sz="1400" b="0" u="none" strike="noStrike" dirty="0">
                          <a:effectLst/>
                          <a:latin typeface="Calibri" panose="020F0502020204030204" pitchFamily="34" charset="0"/>
                          <a:cs typeface="Calibri" panose="020F0502020204030204" pitchFamily="34" charset="0"/>
                        </a:rPr>
                        <a:t>born ratio</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GB" sz="1400" b="0" u="none" strike="noStrike">
                          <a:effectLst/>
                          <a:latin typeface="Calibri" panose="020F0502020204030204" pitchFamily="34" charset="0"/>
                          <a:cs typeface="Calibri" panose="020F0502020204030204" pitchFamily="34" charset="0"/>
                        </a:rPr>
                        <a:t>Female illiteracy</a:t>
                      </a:r>
                      <a:br>
                        <a:rPr lang="en-GB" sz="1400" b="0" u="none" strike="noStrike">
                          <a:effectLst/>
                          <a:latin typeface="Calibri" panose="020F0502020204030204" pitchFamily="34" charset="0"/>
                          <a:cs typeface="Calibri" panose="020F0502020204030204" pitchFamily="34" charset="0"/>
                        </a:rPr>
                      </a:br>
                      <a:r>
                        <a:rPr lang="en-GB" sz="1400" b="0" u="none" strike="noStrike">
                          <a:effectLst/>
                          <a:latin typeface="Calibri" panose="020F0502020204030204" pitchFamily="34" charset="0"/>
                          <a:cs typeface="Calibri" panose="020F0502020204030204" pitchFamily="34" charset="0"/>
                        </a:rPr>
                        <a:t>ratio </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extLst>
                  <a:ext uri="{0D108BD9-81ED-4DB2-BD59-A6C34878D82A}">
                    <a16:rowId xmlns:a16="http://schemas.microsoft.com/office/drawing/2014/main" val="2760459677"/>
                  </a:ext>
                </a:extLst>
              </a:tr>
              <a:tr h="251488">
                <a:tc>
                  <a:txBody>
                    <a:bodyPr/>
                    <a:lstStyle/>
                    <a:p>
                      <a:pPr algn="l" fontAlgn="b"/>
                      <a:r>
                        <a:rPr lang="en-GB" sz="1400" b="0" u="none" strike="noStrike" dirty="0">
                          <a:effectLst/>
                          <a:latin typeface="Calibri" panose="020F0502020204030204" pitchFamily="34" charset="0"/>
                          <a:cs typeface="Calibri" panose="020F0502020204030204" pitchFamily="34" charset="0"/>
                        </a:rPr>
                        <a:t> </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GB" sz="1400" b="0" u="none" strike="noStrike" dirty="0">
                          <a:effectLst/>
                          <a:latin typeface="Calibri" panose="020F0502020204030204" pitchFamily="34" charset="0"/>
                          <a:cs typeface="Calibri" panose="020F0502020204030204" pitchFamily="34" charset="0"/>
                        </a:rPr>
                        <a:t>(1)</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GB" sz="1400" b="0" u="none" strike="noStrike" dirty="0">
                          <a:effectLst/>
                          <a:latin typeface="Calibri" panose="020F0502020204030204" pitchFamily="34" charset="0"/>
                          <a:cs typeface="Calibri" panose="020F0502020204030204" pitchFamily="34" charset="0"/>
                        </a:rPr>
                        <a:t>(2)</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extLst>
                  <a:ext uri="{0D108BD9-81ED-4DB2-BD59-A6C34878D82A}">
                    <a16:rowId xmlns:a16="http://schemas.microsoft.com/office/drawing/2014/main" val="2224133210"/>
                  </a:ext>
                </a:extLst>
              </a:tr>
              <a:tr h="236695">
                <a:tc>
                  <a:txBody>
                    <a:bodyPr/>
                    <a:lstStyle/>
                    <a:p>
                      <a:pPr algn="l" fontAlgn="b"/>
                      <a:r>
                        <a:rPr lang="en-GB" sz="1400" b="1" u="none" strike="noStrike" dirty="0">
                          <a:effectLst/>
                          <a:latin typeface="Calibri" panose="020F0502020204030204" pitchFamily="34" charset="0"/>
                          <a:cs typeface="Calibri" panose="020F0502020204030204" pitchFamily="34" charset="0"/>
                        </a:rPr>
                        <a:t>Fund performance</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873502525"/>
                  </a:ext>
                </a:extLst>
              </a:tr>
              <a:tr h="236695">
                <a:tc>
                  <a:txBody>
                    <a:bodyPr/>
                    <a:lstStyle/>
                    <a:p>
                      <a:pPr algn="l" fontAlgn="b"/>
                      <a:r>
                        <a:rPr lang="en-GB" sz="1400" b="0" u="none" strike="noStrike" dirty="0">
                          <a:effectLst/>
                          <a:latin typeface="Calibri" panose="020F0502020204030204" pitchFamily="34" charset="0"/>
                          <a:cs typeface="Calibri" panose="020F0502020204030204" pitchFamily="34" charset="0"/>
                        </a:rPr>
                        <a:t>Fund prior 1-month NAV return rank</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GB" sz="1400" b="0" u="none" strike="noStrike">
                          <a:effectLst/>
                          <a:latin typeface="Calibri" panose="020F0502020204030204" pitchFamily="34" charset="0"/>
                          <a:cs typeface="Calibri" panose="020F0502020204030204" pitchFamily="34" charset="0"/>
                        </a:rPr>
                        <a:t>0.8013 ***</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r>
                        <a:rPr lang="en-GB" sz="1400" b="0" u="none" strike="noStrike">
                          <a:effectLst/>
                          <a:latin typeface="Calibri" panose="020F0502020204030204" pitchFamily="34" charset="0"/>
                          <a:cs typeface="Calibri" panose="020F0502020204030204" pitchFamily="34" charset="0"/>
                        </a:rPr>
                        <a:t>0.8029 ***</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2480459905"/>
                  </a:ext>
                </a:extLst>
              </a:tr>
              <a:tr h="236695">
                <a:tc>
                  <a:txBody>
                    <a:bodyPr/>
                    <a:lstStyle/>
                    <a:p>
                      <a:pPr algn="l" fontAlgn="b"/>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GB" sz="1400" b="0" u="none" strike="noStrike">
                          <a:effectLst/>
                          <a:latin typeface="Calibri" panose="020F0502020204030204" pitchFamily="34" charset="0"/>
                          <a:cs typeface="Calibri" panose="020F0502020204030204" pitchFamily="34" charset="0"/>
                        </a:rPr>
                        <a:t>(0.0387)</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r>
                        <a:rPr lang="en-GB" sz="1400" b="0" u="none" strike="noStrike">
                          <a:effectLst/>
                          <a:latin typeface="Calibri" panose="020F0502020204030204" pitchFamily="34" charset="0"/>
                          <a:cs typeface="Calibri" panose="020F0502020204030204" pitchFamily="34" charset="0"/>
                        </a:rPr>
                        <a:t>(0.0387)</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4245556357"/>
                  </a:ext>
                </a:extLst>
              </a:tr>
              <a:tr h="236695">
                <a:tc>
                  <a:txBody>
                    <a:bodyPr/>
                    <a:lstStyle/>
                    <a:p>
                      <a:pPr algn="l" fontAlgn="b"/>
                      <a:r>
                        <a:rPr lang="en-GB" sz="1400" b="0" u="none" strike="noStrike" dirty="0">
                          <a:effectLst/>
                          <a:latin typeface="Calibri" panose="020F0502020204030204" pitchFamily="34" charset="0"/>
                          <a:cs typeface="Calibri" panose="020F0502020204030204" pitchFamily="34" charset="0"/>
                        </a:rPr>
                        <a:t>Fund prior 1-month NAV return rank × Manager gender (Female)</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GB" sz="1400" b="0" u="none" strike="noStrike">
                          <a:effectLst/>
                          <a:latin typeface="Calibri" panose="020F0502020204030204" pitchFamily="34" charset="0"/>
                          <a:cs typeface="Calibri" panose="020F0502020204030204" pitchFamily="34" charset="0"/>
                        </a:rPr>
                        <a:t>-2.5646 ***</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r>
                        <a:rPr lang="en-GB" sz="1400" b="0" u="none" strike="noStrike">
                          <a:effectLst/>
                          <a:latin typeface="Calibri" panose="020F0502020204030204" pitchFamily="34" charset="0"/>
                          <a:cs typeface="Calibri" panose="020F0502020204030204" pitchFamily="34" charset="0"/>
                        </a:rPr>
                        <a:t>-2.5737 ***</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935546550"/>
                  </a:ext>
                </a:extLst>
              </a:tr>
              <a:tr h="236695">
                <a:tc>
                  <a:txBody>
                    <a:bodyPr/>
                    <a:lstStyle/>
                    <a:p>
                      <a:pPr algn="l" fontAlgn="b"/>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GB" sz="1400" b="0" u="none" strike="noStrike">
                          <a:effectLst/>
                          <a:latin typeface="Calibri" panose="020F0502020204030204" pitchFamily="34" charset="0"/>
                          <a:cs typeface="Calibri" panose="020F0502020204030204" pitchFamily="34" charset="0"/>
                        </a:rPr>
                        <a:t>(0.2700)</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r>
                        <a:rPr lang="en-GB" sz="1400" b="0" u="none" strike="noStrike">
                          <a:effectLst/>
                          <a:latin typeface="Calibri" panose="020F0502020204030204" pitchFamily="34" charset="0"/>
                          <a:cs typeface="Calibri" panose="020F0502020204030204" pitchFamily="34" charset="0"/>
                        </a:rPr>
                        <a:t>(0.2697)</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643130572"/>
                  </a:ext>
                </a:extLst>
              </a:tr>
              <a:tr h="236695">
                <a:tc>
                  <a:txBody>
                    <a:bodyPr/>
                    <a:lstStyle/>
                    <a:p>
                      <a:pPr algn="l" fontAlgn="b"/>
                      <a:r>
                        <a:rPr lang="en-GB" sz="1400" b="1" u="none" strike="noStrike" dirty="0">
                          <a:effectLst/>
                          <a:latin typeface="Calibri" panose="020F0502020204030204" pitchFamily="34" charset="0"/>
                          <a:cs typeface="Calibri" panose="020F0502020204030204" pitchFamily="34" charset="0"/>
                        </a:rPr>
                        <a:t>Managerial characteristics</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2912397281"/>
                  </a:ext>
                </a:extLst>
              </a:tr>
              <a:tr h="236695">
                <a:tc>
                  <a:txBody>
                    <a:bodyPr/>
                    <a:lstStyle/>
                    <a:p>
                      <a:pPr algn="l" fontAlgn="b"/>
                      <a:r>
                        <a:rPr lang="en-GB" sz="1400" b="0" u="none" strike="noStrike" dirty="0">
                          <a:effectLst/>
                          <a:latin typeface="Calibri" panose="020F0502020204030204" pitchFamily="34" charset="0"/>
                          <a:cs typeface="Calibri" panose="020F0502020204030204" pitchFamily="34" charset="0"/>
                        </a:rPr>
                        <a:t>Manager gender (Female)</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GB" sz="1400" b="0" u="none" strike="noStrike">
                          <a:effectLst/>
                          <a:latin typeface="Calibri" panose="020F0502020204030204" pitchFamily="34" charset="0"/>
                          <a:cs typeface="Calibri" panose="020F0502020204030204" pitchFamily="34" charset="0"/>
                        </a:rPr>
                        <a:t>4.9886 ***</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r>
                        <a:rPr lang="en-GB" sz="1400" b="0" u="none" strike="noStrike">
                          <a:effectLst/>
                          <a:latin typeface="Calibri" panose="020F0502020204030204" pitchFamily="34" charset="0"/>
                          <a:cs typeface="Calibri" panose="020F0502020204030204" pitchFamily="34" charset="0"/>
                        </a:rPr>
                        <a:t>4.9461 ***</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973216543"/>
                  </a:ext>
                </a:extLst>
              </a:tr>
              <a:tr h="236695">
                <a:tc>
                  <a:txBody>
                    <a:bodyPr/>
                    <a:lstStyle/>
                    <a:p>
                      <a:pPr algn="l" fontAlgn="b"/>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GB" sz="1400" b="0" u="none" strike="noStrike">
                          <a:effectLst/>
                          <a:latin typeface="Calibri" panose="020F0502020204030204" pitchFamily="34" charset="0"/>
                          <a:cs typeface="Calibri" panose="020F0502020204030204" pitchFamily="34" charset="0"/>
                        </a:rPr>
                        <a:t>(0.4860)</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r>
                        <a:rPr lang="en-GB" sz="1400" b="0" u="none" strike="noStrike">
                          <a:effectLst/>
                          <a:latin typeface="Calibri" panose="020F0502020204030204" pitchFamily="34" charset="0"/>
                          <a:cs typeface="Calibri" panose="020F0502020204030204" pitchFamily="34" charset="0"/>
                        </a:rPr>
                        <a:t>(0.4831)</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2496104981"/>
                  </a:ext>
                </a:extLst>
              </a:tr>
              <a:tr h="236695">
                <a:tc>
                  <a:txBody>
                    <a:bodyPr/>
                    <a:lstStyle/>
                    <a:p>
                      <a:pPr algn="l" fontAlgn="b"/>
                      <a:r>
                        <a:rPr lang="en-GB" sz="1400" b="0" u="none" strike="noStrike" dirty="0">
                          <a:effectLst/>
                          <a:latin typeface="Calibri" panose="020F0502020204030204" pitchFamily="34" charset="0"/>
                          <a:cs typeface="Calibri" panose="020F0502020204030204" pitchFamily="34" charset="0"/>
                        </a:rPr>
                        <a:t>Manager tenure</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GB" sz="1400" b="0" u="none" strike="noStrike">
                          <a:effectLst/>
                          <a:latin typeface="Calibri" panose="020F0502020204030204" pitchFamily="34" charset="0"/>
                          <a:cs typeface="Calibri" panose="020F0502020204030204" pitchFamily="34" charset="0"/>
                        </a:rPr>
                        <a:t>0.3692 ***</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r>
                        <a:rPr lang="en-GB" sz="1400" b="0" u="none" strike="noStrike">
                          <a:effectLst/>
                          <a:latin typeface="Calibri" panose="020F0502020204030204" pitchFamily="34" charset="0"/>
                          <a:cs typeface="Calibri" panose="020F0502020204030204" pitchFamily="34" charset="0"/>
                        </a:rPr>
                        <a:t>0.3651 ***</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4121277182"/>
                  </a:ext>
                </a:extLst>
              </a:tr>
              <a:tr h="236695">
                <a:tc>
                  <a:txBody>
                    <a:bodyPr/>
                    <a:lstStyle/>
                    <a:p>
                      <a:pPr algn="l" fontAlgn="b"/>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GB" sz="1400" b="0" u="none" strike="noStrike" dirty="0">
                          <a:effectLst/>
                          <a:latin typeface="Calibri" panose="020F0502020204030204" pitchFamily="34" charset="0"/>
                          <a:cs typeface="Calibri" panose="020F0502020204030204" pitchFamily="34" charset="0"/>
                        </a:rPr>
                        <a:t>(0.0447)</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r>
                        <a:rPr lang="en-GB" sz="1400" b="0" u="none" strike="noStrike" dirty="0">
                          <a:effectLst/>
                          <a:latin typeface="Calibri" panose="020F0502020204030204" pitchFamily="34" charset="0"/>
                          <a:cs typeface="Calibri" panose="020F0502020204030204" pitchFamily="34" charset="0"/>
                        </a:rPr>
                        <a:t>(0.0444)</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2784533763"/>
                  </a:ext>
                </a:extLst>
              </a:tr>
              <a:tr h="236695">
                <a:tc>
                  <a:txBody>
                    <a:bodyPr/>
                    <a:lstStyle/>
                    <a:p>
                      <a:pPr algn="l" fontAlgn="b"/>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2689568790"/>
                  </a:ext>
                </a:extLst>
              </a:tr>
              <a:tr h="236695">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Fund characteristics</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YES</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YES</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937303834"/>
                  </a:ext>
                </a:extLst>
              </a:tr>
              <a:tr h="236695">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User characteristics</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YES</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YES</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3051362974"/>
                  </a:ext>
                </a:extLst>
              </a:tr>
              <a:tr h="236695">
                <a:tc>
                  <a:txBody>
                    <a:bodyPr/>
                    <a:lstStyle/>
                    <a:p>
                      <a:pPr algn="l" fontAlgn="b"/>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solidFill>
                      <a:schemeClr val="accent2">
                        <a:lumMod val="75000"/>
                      </a:schemeClr>
                    </a:solidFill>
                  </a:tcPr>
                </a:tc>
                <a:tc>
                  <a:txBody>
                    <a:bodyPr/>
                    <a:lstStyle/>
                    <a:p>
                      <a:pPr algn="ctr" fontAlgn="b"/>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tc>
                <a:tc>
                  <a:txBody>
                    <a:bodyPr/>
                    <a:lstStyle/>
                    <a:p>
                      <a:pPr algn="ctr" fontAlgn="b"/>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11095" marR="11095" marT="11095" marB="0" anchor="b"/>
                </a:tc>
                <a:extLst>
                  <a:ext uri="{0D108BD9-81ED-4DB2-BD59-A6C34878D82A}">
                    <a16:rowId xmlns:a16="http://schemas.microsoft.com/office/drawing/2014/main" val="3038012858"/>
                  </a:ext>
                </a:extLst>
              </a:tr>
              <a:tr h="236695">
                <a:tc>
                  <a:txBody>
                    <a:bodyPr/>
                    <a:lstStyle/>
                    <a:p>
                      <a:pPr marL="0" marR="0">
                        <a:spcBef>
                          <a:spcPts val="0"/>
                        </a:spcBef>
                        <a:spcAft>
                          <a:spcPts val="0"/>
                        </a:spcAft>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GB" sz="1400" b="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(Within)</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solidFill>
                      <a:schemeClr val="accent2">
                        <a:lumMod val="75000"/>
                      </a:schemeClr>
                    </a:solidFill>
                  </a:tcPr>
                </a:tc>
                <a:tc>
                  <a:txBody>
                    <a:bodyPr/>
                    <a:lstStyle/>
                    <a:p>
                      <a:pPr marL="0" marR="0" algn="ctr">
                        <a:spcBef>
                          <a:spcPts val="0"/>
                        </a:spcBef>
                        <a:spcAft>
                          <a:spcPts val="0"/>
                        </a:spcAft>
                      </a:pPr>
                      <a:r>
                        <a:rPr lang="en-GB" sz="14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-0.0072</a:t>
                      </a:r>
                      <a:endParaRPr lang="en-GB" sz="14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4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-0.0070</a:t>
                      </a:r>
                      <a:endParaRPr lang="en-GB" sz="14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425520177"/>
                  </a:ext>
                </a:extLst>
              </a:tr>
              <a:tr h="236695">
                <a:tc>
                  <a:txBody>
                    <a:bodyPr/>
                    <a:lstStyle/>
                    <a:p>
                      <a:pPr marL="0" marR="0">
                        <a:spcBef>
                          <a:spcPts val="0"/>
                        </a:spcBef>
                        <a:spcAft>
                          <a:spcPts val="0"/>
                        </a:spcAft>
                      </a:pPr>
                      <a:r>
                        <a:rPr lang="en-GB" sz="14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GB" sz="14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solidFill>
                      <a:schemeClr val="accent2">
                        <a:lumMod val="75000"/>
                      </a:schemeClr>
                    </a:solidFill>
                  </a:tcPr>
                </a:tc>
                <a:tc>
                  <a:txBody>
                    <a:bodyPr/>
                    <a:lstStyle/>
                    <a:p>
                      <a:pPr marL="0" marR="0" algn="ctr">
                        <a:spcBef>
                          <a:spcPts val="0"/>
                        </a:spcBef>
                        <a:spcAft>
                          <a:spcPts val="0"/>
                        </a:spcAft>
                      </a:pPr>
                      <a:r>
                        <a:rPr lang="en-GB" sz="14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1,928,212</a:t>
                      </a:r>
                      <a:endParaRPr lang="en-GB" sz="14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1,928,212</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160547664"/>
                  </a:ext>
                </a:extLst>
              </a:tr>
            </a:tbl>
          </a:graphicData>
        </a:graphic>
      </p:graphicFrame>
      <p:sp>
        <p:nvSpPr>
          <p:cNvPr id="7" name="Oval 6">
            <a:extLst>
              <a:ext uri="{FF2B5EF4-FFF2-40B4-BE49-F238E27FC236}">
                <a16:creationId xmlns:a16="http://schemas.microsoft.com/office/drawing/2014/main" id="{DF8CD302-0272-304F-B92F-686B9D006F48}"/>
              </a:ext>
            </a:extLst>
          </p:cNvPr>
          <p:cNvSpPr/>
          <p:nvPr/>
        </p:nvSpPr>
        <p:spPr bwMode="ltGray">
          <a:xfrm>
            <a:off x="5509158" y="3312579"/>
            <a:ext cx="2395192" cy="58900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8" name="Straight Arrow Connector 7">
            <a:extLst>
              <a:ext uri="{FF2B5EF4-FFF2-40B4-BE49-F238E27FC236}">
                <a16:creationId xmlns:a16="http://schemas.microsoft.com/office/drawing/2014/main" id="{36167652-AEDA-A44E-9149-96DB5AFCC4BC}"/>
              </a:ext>
            </a:extLst>
          </p:cNvPr>
          <p:cNvCxnSpPr>
            <a:cxnSpLocks/>
            <a:stCxn id="9" idx="0"/>
            <a:endCxn id="3" idx="3"/>
          </p:cNvCxnSpPr>
          <p:nvPr/>
        </p:nvCxnSpPr>
        <p:spPr>
          <a:xfrm flipH="1" flipV="1">
            <a:off x="8048367" y="4007718"/>
            <a:ext cx="890009" cy="157311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01BDB7-0CE3-A749-8BD1-30A4B4BCABA9}"/>
              </a:ext>
            </a:extLst>
          </p:cNvPr>
          <p:cNvSpPr txBox="1"/>
          <p:nvPr/>
        </p:nvSpPr>
        <p:spPr>
          <a:xfrm>
            <a:off x="8281648" y="5580831"/>
            <a:ext cx="1313455" cy="959735"/>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Instrumented interaction term still negative and significant. </a:t>
            </a:r>
          </a:p>
        </p:txBody>
      </p:sp>
    </p:spTree>
    <p:extLst>
      <p:ext uri="{BB962C8B-B14F-4D97-AF65-F5344CB8AC3E}">
        <p14:creationId xmlns:p14="http://schemas.microsoft.com/office/powerpoint/2010/main" val="323884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D593E42-C791-4261-8154-F2404D005744}"/>
              </a:ext>
            </a:extLst>
          </p:cNvPr>
          <p:cNvGraphicFramePr>
            <a:graphicFrameLocks noGrp="1"/>
          </p:cNvGraphicFramePr>
          <p:nvPr>
            <p:extLst>
              <p:ext uri="{D42A27DB-BD31-4B8C-83A1-F6EECF244321}">
                <p14:modId xmlns:p14="http://schemas.microsoft.com/office/powerpoint/2010/main" val="1893170211"/>
              </p:ext>
            </p:extLst>
          </p:nvPr>
        </p:nvGraphicFramePr>
        <p:xfrm>
          <a:off x="252574" y="1944427"/>
          <a:ext cx="8146896" cy="5120640"/>
        </p:xfrm>
        <a:graphic>
          <a:graphicData uri="http://schemas.openxmlformats.org/drawingml/2006/table">
            <a:tbl>
              <a:tblPr firstCol="1" bandRow="1">
                <a:tableStyleId>{5C22544A-7EE6-4342-B048-85BDC9FD1C3A}</a:tableStyleId>
              </a:tblPr>
              <a:tblGrid>
                <a:gridCol w="7035659">
                  <a:extLst>
                    <a:ext uri="{9D8B030D-6E8A-4147-A177-3AD203B41FA5}">
                      <a16:colId xmlns:a16="http://schemas.microsoft.com/office/drawing/2014/main" val="1342841910"/>
                    </a:ext>
                  </a:extLst>
                </a:gridCol>
                <a:gridCol w="1111237">
                  <a:extLst>
                    <a:ext uri="{9D8B030D-6E8A-4147-A177-3AD203B41FA5}">
                      <a16:colId xmlns:a16="http://schemas.microsoft.com/office/drawing/2014/main" val="1649922618"/>
                    </a:ext>
                  </a:extLst>
                </a:gridCol>
              </a:tblGrid>
              <a:tr h="176836">
                <a:tc>
                  <a:txBody>
                    <a:bodyPr/>
                    <a:lstStyle/>
                    <a:p>
                      <a:pPr marL="0" marR="0">
                        <a:spcBef>
                          <a:spcPts val="0"/>
                        </a:spcBef>
                        <a:spcAft>
                          <a:spcPts val="0"/>
                        </a:spcAft>
                      </a:pPr>
                      <a:r>
                        <a:rPr lang="en-GB" sz="1200" b="1" dirty="0">
                          <a:solidFill>
                            <a:schemeClr val="tx1"/>
                          </a:solidFill>
                          <a:effectLst/>
                          <a:latin typeface="Calibri" panose="020F0502020204030204" pitchFamily="34" charset="0"/>
                          <a:cs typeface="Calibri" panose="020F0502020204030204" pitchFamily="34" charset="0"/>
                        </a:rPr>
                        <a:t>Fund performance</a:t>
                      </a:r>
                      <a:endPar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endParaRPr lang="en-GB" sz="1200" dirty="0">
                        <a:effectLst/>
                        <a:latin typeface="Calibri" panose="020F0502020204030204" pitchFamily="34" charset="0"/>
                        <a:cs typeface="Calibri" panose="020F0502020204030204" pitchFamily="34" charset="0"/>
                      </a:endParaRPr>
                    </a:p>
                  </a:txBody>
                  <a:tcPr marL="59682" marR="59682" marT="0" marB="0" anchor="b"/>
                </a:tc>
                <a:extLst>
                  <a:ext uri="{0D108BD9-81ED-4DB2-BD59-A6C34878D82A}">
                    <a16:rowId xmlns:a16="http://schemas.microsoft.com/office/drawing/2014/main" val="1722565526"/>
                  </a:ext>
                </a:extLst>
              </a:tr>
              <a:tr h="176836">
                <a:tc>
                  <a:txBody>
                    <a:bodyPr/>
                    <a:lstStyle/>
                    <a:p>
                      <a:pPr marL="0" marR="0">
                        <a:spcBef>
                          <a:spcPts val="0"/>
                        </a:spcBef>
                        <a:spcAft>
                          <a:spcPts val="0"/>
                        </a:spcAft>
                      </a:pPr>
                      <a:r>
                        <a:rPr lang="en-GB" sz="1200" b="0" dirty="0">
                          <a:solidFill>
                            <a:schemeClr val="tx1"/>
                          </a:solidFill>
                          <a:effectLst/>
                          <a:latin typeface="Calibri" panose="020F0502020204030204" pitchFamily="34" charset="0"/>
                          <a:cs typeface="Calibri" panose="020F0502020204030204" pitchFamily="34" charset="0"/>
                        </a:rPr>
                        <a:t>Fund (Previous) 1-month NAV Return Rank</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2.2510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4121739979"/>
                  </a:ext>
                </a:extLst>
              </a:tr>
              <a:tr h="176836">
                <a:tc>
                  <a:txBody>
                    <a:bodyPr/>
                    <a:lstStyle/>
                    <a:p>
                      <a:endParaRPr lang="en-GB" sz="1200" b="0">
                        <a:solidFill>
                          <a:schemeClr val="tx1"/>
                        </a:solidFill>
                        <a:effectLst/>
                        <a:latin typeface="Calibri" panose="020F0502020204030204" pitchFamily="34"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(0.2377)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1156111794"/>
                  </a:ext>
                </a:extLst>
              </a:tr>
              <a:tr h="176836">
                <a:tc>
                  <a:txBody>
                    <a:bodyPr/>
                    <a:lstStyle/>
                    <a:p>
                      <a:pPr marL="0" marR="0">
                        <a:spcBef>
                          <a:spcPts val="0"/>
                        </a:spcBef>
                        <a:spcAft>
                          <a:spcPts val="0"/>
                        </a:spcAft>
                      </a:pPr>
                      <a:r>
                        <a:rPr lang="en-GB" sz="1200" b="0" dirty="0">
                          <a:solidFill>
                            <a:schemeClr val="tx1"/>
                          </a:solidFill>
                          <a:effectLst/>
                          <a:latin typeface="Calibri" panose="020F0502020204030204" pitchFamily="34" charset="0"/>
                          <a:cs typeface="Calibri" panose="020F0502020204030204" pitchFamily="34" charset="0"/>
                        </a:rPr>
                        <a:t>Managerial characteristics</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endParaRPr lang="en-GB" sz="1200">
                        <a:effectLst/>
                        <a:latin typeface="Calibri" panose="020F0502020204030204" pitchFamily="34" charset="0"/>
                        <a:cs typeface="Calibri" panose="020F0502020204030204" pitchFamily="34" charset="0"/>
                      </a:endParaRPr>
                    </a:p>
                  </a:txBody>
                  <a:tcPr marL="59682" marR="59682" marT="0" marB="0" anchor="b"/>
                </a:tc>
                <a:extLst>
                  <a:ext uri="{0D108BD9-81ED-4DB2-BD59-A6C34878D82A}">
                    <a16:rowId xmlns:a16="http://schemas.microsoft.com/office/drawing/2014/main" val="34052152"/>
                  </a:ext>
                </a:extLst>
              </a:tr>
              <a:tr h="176836">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Manager Gender (Female)</a:t>
                      </a:r>
                      <a:endParaRPr lang="en-GB"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-0.1163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3464058729"/>
                  </a:ext>
                </a:extLst>
              </a:tr>
              <a:tr h="176836">
                <a:tc>
                  <a:txBody>
                    <a:bodyPr/>
                    <a:lstStyle/>
                    <a:p>
                      <a:endParaRPr lang="en-GB" sz="1200" b="0" dirty="0">
                        <a:solidFill>
                          <a:schemeClr val="tx1"/>
                        </a:solidFill>
                        <a:effectLst/>
                        <a:latin typeface="Calibri" panose="020F0502020204030204" pitchFamily="34"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(0.0685)</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2531004442"/>
                  </a:ext>
                </a:extLst>
              </a:tr>
              <a:tr h="176836">
                <a:tc>
                  <a:txBody>
                    <a:bodyPr/>
                    <a:lstStyle/>
                    <a:p>
                      <a:pPr marL="0" marR="0">
                        <a:spcBef>
                          <a:spcPts val="0"/>
                        </a:spcBef>
                        <a:spcAft>
                          <a:spcPts val="0"/>
                        </a:spcAft>
                      </a:pPr>
                      <a:r>
                        <a:rPr lang="en-GB" sz="1200" b="1" dirty="0">
                          <a:solidFill>
                            <a:schemeClr val="tx1"/>
                          </a:solidFill>
                          <a:effectLst/>
                          <a:latin typeface="Calibri" panose="020F0502020204030204" pitchFamily="34" charset="0"/>
                          <a:cs typeface="Calibri" panose="020F0502020204030204" pitchFamily="34" charset="0"/>
                        </a:rPr>
                        <a:t>Fund characteristics</a:t>
                      </a:r>
                      <a:endPar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endParaRPr lang="en-GB" sz="1200">
                        <a:effectLst/>
                        <a:latin typeface="Calibri" panose="020F0502020204030204" pitchFamily="34" charset="0"/>
                        <a:cs typeface="Calibri" panose="020F0502020204030204" pitchFamily="34" charset="0"/>
                      </a:endParaRPr>
                    </a:p>
                  </a:txBody>
                  <a:tcPr marL="59682" marR="59682" marT="0" marB="0" anchor="b"/>
                </a:tc>
                <a:extLst>
                  <a:ext uri="{0D108BD9-81ED-4DB2-BD59-A6C34878D82A}">
                    <a16:rowId xmlns:a16="http://schemas.microsoft.com/office/drawing/2014/main" val="339827794"/>
                  </a:ext>
                </a:extLst>
              </a:tr>
              <a:tr h="176836">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Fund Risk (Previous Month)</a:t>
                      </a:r>
                      <a:endParaRPr lang="en-GB"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0.4364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1864224866"/>
                  </a:ext>
                </a:extLst>
              </a:tr>
              <a:tr h="176836">
                <a:tc>
                  <a:txBody>
                    <a:bodyPr/>
                    <a:lstStyle/>
                    <a:p>
                      <a:endParaRPr lang="en-GB" sz="1200" b="0">
                        <a:solidFill>
                          <a:schemeClr val="tx1"/>
                        </a:solidFill>
                        <a:effectLst/>
                        <a:latin typeface="Calibri" panose="020F0502020204030204" pitchFamily="34"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(0.1083)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194886335"/>
                  </a:ext>
                </a:extLst>
              </a:tr>
              <a:tr h="176836">
                <a:tc>
                  <a:txBody>
                    <a:bodyPr/>
                    <a:lstStyle/>
                    <a:p>
                      <a:pPr marL="0" marR="0">
                        <a:spcBef>
                          <a:spcPts val="0"/>
                        </a:spcBef>
                        <a:spcAft>
                          <a:spcPts val="0"/>
                        </a:spcAft>
                      </a:pPr>
                      <a:r>
                        <a:rPr lang="en-GB" sz="1200" b="0" dirty="0">
                          <a:solidFill>
                            <a:schemeClr val="tx1"/>
                          </a:solidFill>
                          <a:effectLst/>
                          <a:latin typeface="Calibri" panose="020F0502020204030204" pitchFamily="34" charset="0"/>
                          <a:cs typeface="Calibri" panose="020F0502020204030204" pitchFamily="34" charset="0"/>
                        </a:rPr>
                        <a:t>Log(Fund age)</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-0.1671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1835151124"/>
                  </a:ext>
                </a:extLst>
              </a:tr>
              <a:tr h="176836">
                <a:tc>
                  <a:txBody>
                    <a:bodyPr/>
                    <a:lstStyle/>
                    <a:p>
                      <a:endParaRPr lang="en-GB" sz="1200" b="0">
                        <a:solidFill>
                          <a:schemeClr val="tx1"/>
                        </a:solidFill>
                        <a:effectLst/>
                        <a:latin typeface="Calibri" panose="020F0502020204030204" pitchFamily="34"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(0.0829)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2717499225"/>
                  </a:ext>
                </a:extLst>
              </a:tr>
              <a:tr h="176836">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Log(TNA) (previous quarter)</a:t>
                      </a:r>
                      <a:endParaRPr lang="en-GB"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0.3735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2973965465"/>
                  </a:ext>
                </a:extLst>
              </a:tr>
              <a:tr h="176836">
                <a:tc>
                  <a:txBody>
                    <a:bodyPr/>
                    <a:lstStyle/>
                    <a:p>
                      <a:endParaRPr lang="en-GB" sz="1200" b="0">
                        <a:solidFill>
                          <a:schemeClr val="tx1"/>
                        </a:solidFill>
                        <a:effectLst/>
                        <a:latin typeface="Calibri" panose="020F0502020204030204" pitchFamily="34"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(0.0279)</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3232455890"/>
                  </a:ext>
                </a:extLst>
              </a:tr>
              <a:tr h="176836">
                <a:tc>
                  <a:txBody>
                    <a:bodyPr/>
                    <a:lstStyle/>
                    <a:p>
                      <a:pPr marL="0" marR="0">
                        <a:spcBef>
                          <a:spcPts val="0"/>
                        </a:spcBef>
                        <a:spcAft>
                          <a:spcPts val="0"/>
                        </a:spcAft>
                      </a:pPr>
                      <a:r>
                        <a:rPr lang="en-GB" sz="1200" b="0" dirty="0">
                          <a:solidFill>
                            <a:schemeClr val="tx1"/>
                          </a:solidFill>
                          <a:effectLst/>
                          <a:latin typeface="Calibri" panose="020F0502020204030204" pitchFamily="34" charset="0"/>
                          <a:cs typeface="Calibri" panose="020F0502020204030204" pitchFamily="34" charset="0"/>
                        </a:rPr>
                        <a:t>Fund sales fee (%)</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4.0561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3546608189"/>
                  </a:ext>
                </a:extLst>
              </a:tr>
              <a:tr h="176836">
                <a:tc>
                  <a:txBody>
                    <a:bodyPr/>
                    <a:lstStyle/>
                    <a:p>
                      <a:endParaRPr lang="en-GB" sz="1200" b="0">
                        <a:solidFill>
                          <a:schemeClr val="tx1"/>
                        </a:solidFill>
                        <a:effectLst/>
                        <a:latin typeface="Calibri" panose="020F0502020204030204" pitchFamily="34"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(0.8354)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1390652901"/>
                  </a:ext>
                </a:extLst>
              </a:tr>
              <a:tr h="176836">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Fund management fee (%)</a:t>
                      </a:r>
                      <a:endParaRPr lang="en-GB"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-0.4638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810599303"/>
                  </a:ext>
                </a:extLst>
              </a:tr>
              <a:tr h="176836">
                <a:tc>
                  <a:txBody>
                    <a:bodyPr/>
                    <a:lstStyle/>
                    <a:p>
                      <a:endParaRPr lang="en-GB" sz="1200" b="0" dirty="0">
                        <a:solidFill>
                          <a:schemeClr val="tx1"/>
                        </a:solidFill>
                        <a:effectLst/>
                        <a:latin typeface="Calibri" panose="020F0502020204030204" pitchFamily="34"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(0.0730)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1519951424"/>
                  </a:ext>
                </a:extLst>
              </a:tr>
              <a:tr h="176836">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Fund transaction fee (%)</a:t>
                      </a:r>
                      <a:endParaRPr lang="en-GB"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0.030346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2002869286"/>
                  </a:ext>
                </a:extLst>
              </a:tr>
              <a:tr h="176836">
                <a:tc>
                  <a:txBody>
                    <a:bodyPr/>
                    <a:lstStyle/>
                    <a:p>
                      <a:endParaRPr lang="en-GB" sz="1200" b="0">
                        <a:solidFill>
                          <a:schemeClr val="tx1"/>
                        </a:solidFill>
                        <a:effectLst/>
                        <a:latin typeface="Calibri" panose="020F0502020204030204" pitchFamily="34"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(0.0577)</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784143371"/>
                  </a:ext>
                </a:extLst>
              </a:tr>
              <a:tr h="176836">
                <a:tc>
                  <a:txBody>
                    <a:bodyPr/>
                    <a:lstStyle/>
                    <a:p>
                      <a:pPr marL="0" marR="0">
                        <a:spcBef>
                          <a:spcPts val="0"/>
                        </a:spcBef>
                        <a:spcAft>
                          <a:spcPts val="0"/>
                        </a:spcAft>
                      </a:pPr>
                      <a:r>
                        <a:rPr lang="en-GB" sz="1200" b="1" dirty="0">
                          <a:solidFill>
                            <a:schemeClr val="tx1"/>
                          </a:solidFill>
                          <a:effectLst/>
                          <a:latin typeface="Calibri" panose="020F0502020204030204" pitchFamily="34" charset="0"/>
                          <a:cs typeface="Calibri" panose="020F0502020204030204" pitchFamily="34" charset="0"/>
                        </a:rPr>
                        <a:t>User income</a:t>
                      </a:r>
                      <a:endPar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endParaRPr lang="en-GB" sz="1200">
                        <a:effectLst/>
                        <a:latin typeface="Calibri" panose="020F0502020204030204" pitchFamily="34" charset="0"/>
                        <a:cs typeface="Calibri" panose="020F0502020204030204" pitchFamily="34" charset="0"/>
                      </a:endParaRPr>
                    </a:p>
                  </a:txBody>
                  <a:tcPr marL="59682" marR="59682" marT="0" marB="0" anchor="b"/>
                </a:tc>
                <a:extLst>
                  <a:ext uri="{0D108BD9-81ED-4DB2-BD59-A6C34878D82A}">
                    <a16:rowId xmlns:a16="http://schemas.microsoft.com/office/drawing/2014/main" val="2085217402"/>
                  </a:ext>
                </a:extLst>
              </a:tr>
              <a:tr h="176836">
                <a:tc>
                  <a:txBody>
                    <a:bodyPr/>
                    <a:lstStyle/>
                    <a:p>
                      <a:pPr marL="0" marR="0">
                        <a:spcBef>
                          <a:spcPts val="0"/>
                        </a:spcBef>
                        <a:spcAft>
                          <a:spcPts val="0"/>
                        </a:spcAft>
                      </a:pPr>
                      <a:r>
                        <a:rPr lang="en-GB" sz="1200" b="0">
                          <a:solidFill>
                            <a:schemeClr val="tx1"/>
                          </a:solidFill>
                          <a:effectLst/>
                          <a:latin typeface="Calibri" panose="020F0502020204030204" pitchFamily="34" charset="0"/>
                          <a:cs typeface="Calibri" panose="020F0502020204030204" pitchFamily="34" charset="0"/>
                        </a:rPr>
                        <a:t>Standardized Rolling Average Spending in the Past 6 Months</a:t>
                      </a:r>
                      <a:endParaRPr lang="en-GB"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-0.0031</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1025476749"/>
                  </a:ext>
                </a:extLst>
              </a:tr>
              <a:tr h="176836">
                <a:tc>
                  <a:txBody>
                    <a:bodyPr/>
                    <a:lstStyle/>
                    <a:p>
                      <a:endParaRPr lang="en-GB" sz="1200" b="0" dirty="0">
                        <a:solidFill>
                          <a:schemeClr val="tx1"/>
                        </a:solidFill>
                        <a:effectLst/>
                        <a:latin typeface="Calibri" panose="020F0502020204030204" pitchFamily="34"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(0.0130)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116482302"/>
                  </a:ext>
                </a:extLst>
              </a:tr>
              <a:tr h="176836">
                <a:tc>
                  <a:txBody>
                    <a:bodyPr/>
                    <a:lstStyle/>
                    <a:p>
                      <a:pPr marL="0" marR="0">
                        <a:spcBef>
                          <a:spcPts val="0"/>
                        </a:spcBef>
                        <a:spcAft>
                          <a:spcPts val="0"/>
                        </a:spcAft>
                      </a:pPr>
                      <a:r>
                        <a:rPr lang="en-GB" sz="1200" b="0" dirty="0">
                          <a:solidFill>
                            <a:schemeClr val="tx1"/>
                          </a:solidFill>
                          <a:effectLst/>
                          <a:latin typeface="Calibri" panose="020F0502020204030204" pitchFamily="34" charset="0"/>
                          <a:cs typeface="Calibri" panose="020F0502020204030204" pitchFamily="34" charset="0"/>
                        </a:rPr>
                        <a:t>Standardized Rolling Spending Standard Deviation in the Past 6 Months</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0.0016</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3618164207"/>
                  </a:ext>
                </a:extLst>
              </a:tr>
              <a:tr h="176836">
                <a:tc>
                  <a:txBody>
                    <a:bodyPr/>
                    <a:lstStyle/>
                    <a:p>
                      <a:endParaRPr lang="en-GB" sz="1200" b="0">
                        <a:solidFill>
                          <a:schemeClr val="tx1"/>
                        </a:solidFill>
                        <a:effectLst/>
                        <a:latin typeface="Calibri" panose="020F0502020204030204" pitchFamily="34"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(0.0083)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3732464415"/>
                  </a:ext>
                </a:extLst>
              </a:tr>
              <a:tr h="176836">
                <a:tc>
                  <a:txBody>
                    <a:bodyPr/>
                    <a:lstStyle/>
                    <a:p>
                      <a:pPr marL="0" marR="0">
                        <a:spcBef>
                          <a:spcPts val="0"/>
                        </a:spcBef>
                        <a:spcAft>
                          <a:spcPts val="0"/>
                        </a:spcAft>
                      </a:pPr>
                      <a:r>
                        <a:rPr lang="en-GB" sz="1200" b="0" dirty="0">
                          <a:solidFill>
                            <a:schemeClr val="tx1"/>
                          </a:solidFill>
                          <a:effectLst/>
                          <a:latin typeface="Calibri" panose="020F0502020204030204" pitchFamily="34" charset="0"/>
                          <a:cs typeface="Calibri" panose="020F0502020204030204" pitchFamily="34" charset="0"/>
                        </a:rPr>
                        <a:t>Current Month Spending</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-0.0068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3258560560"/>
                  </a:ext>
                </a:extLst>
              </a:tr>
              <a:tr h="176836">
                <a:tc>
                  <a:txBody>
                    <a:bodyPr/>
                    <a:lstStyle/>
                    <a:p>
                      <a:endParaRPr lang="en-GB" sz="1200" b="0" dirty="0">
                        <a:solidFill>
                          <a:schemeClr val="tx1"/>
                        </a:solidFill>
                        <a:effectLst/>
                        <a:latin typeface="Calibri" panose="020F0502020204030204" pitchFamily="34"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(0.0043)</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95496690"/>
                  </a:ext>
                </a:extLst>
              </a:tr>
              <a:tr h="176836">
                <a:tc>
                  <a:txBody>
                    <a:bodyPr/>
                    <a:lstStyle/>
                    <a:p>
                      <a:pPr marL="0" marR="0">
                        <a:spcBef>
                          <a:spcPts val="0"/>
                        </a:spcBef>
                        <a:spcAft>
                          <a:spcPts val="0"/>
                        </a:spcAft>
                      </a:pPr>
                      <a:r>
                        <a:rPr lang="en-GB" sz="1200" b="0" dirty="0">
                          <a:solidFill>
                            <a:schemeClr val="tx1"/>
                          </a:solidFill>
                          <a:effectLst/>
                          <a:latin typeface="Calibri" panose="020F0502020204030204" pitchFamily="34" charset="0"/>
                          <a:cs typeface="Calibri" panose="020F0502020204030204" pitchFamily="34" charset="0"/>
                        </a:rPr>
                        <a:t>R</a:t>
                      </a:r>
                      <a:r>
                        <a:rPr lang="en-GB" sz="1200" b="0" baseline="30000" dirty="0">
                          <a:solidFill>
                            <a:schemeClr val="tx1"/>
                          </a:solidFill>
                          <a:effectLst/>
                          <a:latin typeface="Calibri" panose="020F0502020204030204" pitchFamily="34" charset="0"/>
                          <a:cs typeface="Calibri" panose="020F0502020204030204" pitchFamily="34" charset="0"/>
                        </a:rPr>
                        <a:t>2</a:t>
                      </a:r>
                      <a:r>
                        <a:rPr lang="en-GB" sz="1200" b="0" dirty="0">
                          <a:solidFill>
                            <a:schemeClr val="tx1"/>
                          </a:solidFill>
                          <a:effectLst/>
                          <a:latin typeface="Calibri" panose="020F0502020204030204" pitchFamily="34" charset="0"/>
                          <a:cs typeface="Calibri" panose="020F0502020204030204" pitchFamily="34" charset="0"/>
                        </a:rPr>
                        <a:t> (Within)</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a:effectLst/>
                          <a:latin typeface="Calibri" panose="020F0502020204030204" pitchFamily="34" charset="0"/>
                          <a:cs typeface="Calibri" panose="020F0502020204030204" pitchFamily="34" charset="0"/>
                        </a:rPr>
                        <a:t>0.0048</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680119674"/>
                  </a:ext>
                </a:extLst>
              </a:tr>
              <a:tr h="176836">
                <a:tc>
                  <a:txBody>
                    <a:bodyPr/>
                    <a:lstStyle/>
                    <a:p>
                      <a:pPr marL="0" marR="0">
                        <a:spcBef>
                          <a:spcPts val="0"/>
                        </a:spcBef>
                        <a:spcAft>
                          <a:spcPts val="0"/>
                        </a:spcAft>
                      </a:pPr>
                      <a:r>
                        <a:rPr lang="en-GB" sz="1200" b="0" dirty="0">
                          <a:solidFill>
                            <a:schemeClr val="tx1"/>
                          </a:solidFill>
                          <a:effectLst/>
                          <a:latin typeface="Calibri" panose="020F0502020204030204" pitchFamily="34" charset="0"/>
                          <a:cs typeface="Calibri" panose="020F0502020204030204" pitchFamily="34" charset="0"/>
                        </a:rPr>
                        <a:t>N</a:t>
                      </a:r>
                      <a:endPar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tc>
                  <a:txBody>
                    <a:bodyPr/>
                    <a:lstStyle/>
                    <a:p>
                      <a:pPr marL="0" marR="0" algn="ctr">
                        <a:spcBef>
                          <a:spcPts val="0"/>
                        </a:spcBef>
                        <a:spcAft>
                          <a:spcPts val="0"/>
                        </a:spcAft>
                      </a:pPr>
                      <a:r>
                        <a:rPr lang="en-GB" sz="1200" dirty="0">
                          <a:effectLst/>
                          <a:latin typeface="Calibri" panose="020F0502020204030204" pitchFamily="34" charset="0"/>
                          <a:cs typeface="Calibri" panose="020F0502020204030204" pitchFamily="34" charset="0"/>
                        </a:rPr>
                        <a:t>284,753</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682" marR="59682" marT="0" marB="0" anchor="b"/>
                </a:tc>
                <a:extLst>
                  <a:ext uri="{0D108BD9-81ED-4DB2-BD59-A6C34878D82A}">
                    <a16:rowId xmlns:a16="http://schemas.microsoft.com/office/drawing/2014/main" val="1304157175"/>
                  </a:ext>
                </a:extLst>
              </a:tr>
            </a:tbl>
          </a:graphicData>
        </a:graphic>
      </p:graphicFrame>
      <p:sp>
        <p:nvSpPr>
          <p:cNvPr id="10" name="TextBox 9">
            <a:extLst>
              <a:ext uri="{FF2B5EF4-FFF2-40B4-BE49-F238E27FC236}">
                <a16:creationId xmlns:a16="http://schemas.microsoft.com/office/drawing/2014/main" id="{5B681830-F8B6-4BA1-8BBF-9FA47E25F973}"/>
              </a:ext>
            </a:extLst>
          </p:cNvPr>
          <p:cNvSpPr txBox="1"/>
          <p:nvPr/>
        </p:nvSpPr>
        <p:spPr>
          <a:xfrm>
            <a:off x="1224682" y="1302288"/>
            <a:ext cx="7128792" cy="400110"/>
          </a:xfrm>
          <a:prstGeom prst="rect">
            <a:avLst/>
          </a:prstGeom>
          <a:noFill/>
        </p:spPr>
        <p:txBody>
          <a:bodyPr wrap="square">
            <a:spAutoFit/>
          </a:bodyPr>
          <a:lstStyle/>
          <a:p>
            <a:pPr algn="l" fontAlgn="b"/>
            <a:r>
              <a:rPr lang="en-US" sz="2000" u="none" strike="noStrike" dirty="0">
                <a:effectLst/>
                <a:latin typeface="Calibri" panose="020F0502020204030204" pitchFamily="34" charset="0"/>
                <a:cs typeface="Calibri" panose="020F0502020204030204" pitchFamily="34" charset="0"/>
              </a:rPr>
              <a:t>Dependent variable: Individual flow volatility per fund</a:t>
            </a:r>
            <a:endParaRPr lang="en-US" sz="20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The effect on fund volatility</a:t>
            </a:r>
            <a:endParaRPr lang="en-US" sz="2646" kern="0" dirty="0"/>
          </a:p>
        </p:txBody>
      </p:sp>
      <p:sp>
        <p:nvSpPr>
          <p:cNvPr id="7" name="Oval 6">
            <a:extLst>
              <a:ext uri="{FF2B5EF4-FFF2-40B4-BE49-F238E27FC236}">
                <a16:creationId xmlns:a16="http://schemas.microsoft.com/office/drawing/2014/main" id="{DF8CD302-0272-304F-B92F-686B9D006F48}"/>
              </a:ext>
            </a:extLst>
          </p:cNvPr>
          <p:cNvSpPr/>
          <p:nvPr/>
        </p:nvSpPr>
        <p:spPr bwMode="ltGray">
          <a:xfrm>
            <a:off x="7237350" y="2556495"/>
            <a:ext cx="1099049" cy="58900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cxnSp>
        <p:nvCxnSpPr>
          <p:cNvPr id="8" name="Straight Arrow Connector 7">
            <a:extLst>
              <a:ext uri="{FF2B5EF4-FFF2-40B4-BE49-F238E27FC236}">
                <a16:creationId xmlns:a16="http://schemas.microsoft.com/office/drawing/2014/main" id="{36167652-AEDA-A44E-9149-96DB5AFCC4BC}"/>
              </a:ext>
            </a:extLst>
          </p:cNvPr>
          <p:cNvCxnSpPr>
            <a:cxnSpLocks/>
          </p:cNvCxnSpPr>
          <p:nvPr/>
        </p:nvCxnSpPr>
        <p:spPr>
          <a:xfrm flipH="1" flipV="1">
            <a:off x="8209458" y="3132559"/>
            <a:ext cx="612068" cy="68407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01BDB7-0CE3-A749-8BD1-30A4B4BCABA9}"/>
              </a:ext>
            </a:extLst>
          </p:cNvPr>
          <p:cNvSpPr txBox="1"/>
          <p:nvPr/>
        </p:nvSpPr>
        <p:spPr>
          <a:xfrm>
            <a:off x="8605502" y="3852639"/>
            <a:ext cx="1313455" cy="959735"/>
          </a:xfrm>
          <a:prstGeom prst="rect">
            <a:avLst/>
          </a:prstGeom>
          <a:noFill/>
        </p:spPr>
        <p:txBody>
          <a:bodyPr wrap="square" lIns="0" tIns="0" rIns="0" bIns="0" rtlCol="0">
            <a:noAutofit/>
          </a:bodyPr>
          <a:lstStyle/>
          <a:p>
            <a:r>
              <a:rPr lang="en-US" sz="1400" dirty="0">
                <a:solidFill>
                  <a:srgbClr val="C00000"/>
                </a:solidFill>
                <a:latin typeface="Calibri" panose="020F0502020204030204" pitchFamily="34" charset="0"/>
                <a:cs typeface="Calibri" panose="020F0502020204030204" pitchFamily="34" charset="0"/>
              </a:rPr>
              <a:t>Female managed funds have lower volatility</a:t>
            </a:r>
          </a:p>
        </p:txBody>
      </p:sp>
    </p:spTree>
    <p:extLst>
      <p:ext uri="{BB962C8B-B14F-4D97-AF65-F5344CB8AC3E}">
        <p14:creationId xmlns:p14="http://schemas.microsoft.com/office/powerpoint/2010/main" val="236020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Conclusions</a:t>
            </a:r>
            <a:endParaRPr lang="en-US" sz="2646" kern="0" dirty="0"/>
          </a:p>
        </p:txBody>
      </p:sp>
      <p:sp>
        <p:nvSpPr>
          <p:cNvPr id="3" name="Rectangle 2"/>
          <p:cNvSpPr/>
          <p:nvPr/>
        </p:nvSpPr>
        <p:spPr>
          <a:xfrm>
            <a:off x="216570" y="1238731"/>
            <a:ext cx="9829092" cy="5216813"/>
          </a:xfrm>
          <a:prstGeom prst="rect">
            <a:avLst/>
          </a:prstGeom>
        </p:spPr>
        <p:txBody>
          <a:bodyPr wrap="square">
            <a:spAutoFit/>
          </a:bodyPr>
          <a:lstStyle/>
          <a:p>
            <a:pPr marL="342900" indent="-342900">
              <a:spcAft>
                <a:spcPts val="600"/>
              </a:spcAft>
              <a:buFont typeface="Arial" panose="020B0604020202020204" pitchFamily="34" charset="0"/>
              <a:buChar char="•"/>
            </a:pPr>
            <a:r>
              <a:rPr lang="en-US" sz="2200" dirty="0">
                <a:solidFill>
                  <a:srgbClr val="AA1025"/>
                </a:solidFill>
                <a:latin typeface="Calibri" panose="020F0502020204030204" pitchFamily="34" charset="0"/>
                <a:cs typeface="Calibri" panose="020F0502020204030204" pitchFamily="34" charset="0"/>
              </a:rPr>
              <a:t>We document the existence of a new type of gender bias - an attention bias away from female fund managers. </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Prior literature shows that there is a positive correlation between prior mutual fund performance and the subsequent fund flow. We show that </a:t>
            </a:r>
            <a:r>
              <a:rPr lang="en-US" sz="2200" dirty="0">
                <a:solidFill>
                  <a:srgbClr val="C00000"/>
                </a:solidFill>
                <a:latin typeface="Calibri" panose="020F0502020204030204" pitchFamily="34" charset="0"/>
                <a:cs typeface="Calibri" panose="020F0502020204030204" pitchFamily="34" charset="0"/>
              </a:rPr>
              <a:t>this flow-performance sensitivity is affected by a differential gender effect</a:t>
            </a:r>
            <a:r>
              <a:rPr lang="en-US" sz="2200" dirty="0">
                <a:latin typeface="Calibri" panose="020F0502020204030204" pitchFamily="34" charset="0"/>
                <a:cs typeface="Calibri" panose="020F0502020204030204" pitchFamily="34" charset="0"/>
              </a:rPr>
              <a:t>. </a:t>
            </a:r>
          </a:p>
          <a:p>
            <a:pPr marL="342900" indent="-342900">
              <a:spcAft>
                <a:spcPts val="600"/>
              </a:spcAft>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Using a unique sample of individual investor flows into individual funds in China, we provide robust evidence that the flow-performance sensitivity is higher for male managers than for female managers. </a:t>
            </a:r>
          </a:p>
          <a:p>
            <a:pPr marL="342900" indent="-342900">
              <a:spcAft>
                <a:spcPts val="600"/>
              </a:spcAft>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Though investors appear more sensitive to fund performance when the fund manager is male, the sensitivity is bi-directional. Investors are also less flow-sensitive to underperforming female managers. For mutual fund companies, this may have the desirable impact of lowering the volatility of flows into the fund.</a:t>
            </a:r>
            <a:endParaRPr lang="en-GB"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428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222551" y="1368363"/>
            <a:ext cx="963711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Aft>
                <a:spcPts val="1200"/>
              </a:spcAft>
            </a:pPr>
            <a:r>
              <a:rPr lang="en-US" altLang="en-US" sz="2500" dirty="0">
                <a:latin typeface="Calibri" panose="020F0502020204030204" pitchFamily="34" charset="0"/>
                <a:cs typeface="Calibri" panose="020F0502020204030204" pitchFamily="34" charset="0"/>
              </a:rPr>
              <a:t>Isn’t this just a minor variation on the question addressed by </a:t>
            </a:r>
            <a:r>
              <a:rPr lang="en-GB" sz="2500" dirty="0">
                <a:latin typeface="Calibri" panose="020F0502020204030204" pitchFamily="34" charset="0"/>
                <a:cs typeface="Calibri" panose="020F0502020204030204" pitchFamily="34" charset="0"/>
              </a:rPr>
              <a:t>Niessen-Ruenzi and </a:t>
            </a:r>
            <a:r>
              <a:rPr lang="en-GB" sz="2500" dirty="0" err="1">
                <a:latin typeface="Calibri" panose="020F0502020204030204" pitchFamily="34" charset="0"/>
                <a:cs typeface="Calibri" panose="020F0502020204030204" pitchFamily="34" charset="0"/>
              </a:rPr>
              <a:t>Ruenzi</a:t>
            </a:r>
            <a:r>
              <a:rPr lang="en-GB" sz="2500" dirty="0">
                <a:latin typeface="Calibri" panose="020F0502020204030204" pitchFamily="34" charset="0"/>
                <a:cs typeface="Calibri" panose="020F0502020204030204" pitchFamily="34" charset="0"/>
              </a:rPr>
              <a:t> (2018)?</a:t>
            </a:r>
            <a:endParaRPr lang="en-US" sz="2500" dirty="0">
              <a:latin typeface="Calibri" panose="020F0502020204030204" pitchFamily="34" charset="0"/>
              <a:cs typeface="Calibri" panose="020F0502020204030204" pitchFamily="34" charset="0"/>
            </a:endParaRPr>
          </a:p>
          <a:p>
            <a:pPr>
              <a:spcAft>
                <a:spcPts val="1200"/>
              </a:spcAft>
            </a:pPr>
            <a:endParaRPr lang="en-US" sz="2500" dirty="0">
              <a:latin typeface="Calibri" panose="020F0502020204030204" pitchFamily="34" charset="0"/>
              <a:cs typeface="Calibri" panose="020F0502020204030204" pitchFamily="34" charset="0"/>
            </a:endParaRPr>
          </a:p>
          <a:p>
            <a:pPr>
              <a:spcAft>
                <a:spcPts val="1200"/>
              </a:spcAft>
            </a:pPr>
            <a:r>
              <a:rPr lang="en-US" sz="2500" dirty="0">
                <a:latin typeface="Calibri" panose="020F0502020204030204" pitchFamily="34" charset="0"/>
                <a:cs typeface="Calibri" panose="020F0502020204030204" pitchFamily="34" charset="0"/>
              </a:rPr>
              <a:t>The problem in all mutual fund studies is that it is not obvious that investors consider gender in their investment decisions.</a:t>
            </a:r>
          </a:p>
          <a:p>
            <a:pPr>
              <a:spcAft>
                <a:spcPts val="1200"/>
              </a:spcAft>
            </a:pPr>
            <a:r>
              <a:rPr lang="en-GB" sz="2500" dirty="0">
                <a:latin typeface="Calibri" panose="020F0502020204030204" pitchFamily="34" charset="0"/>
                <a:cs typeface="Calibri" panose="020F0502020204030204" pitchFamily="34" charset="0"/>
              </a:rPr>
              <a:t>Niessen-Ruenzi and </a:t>
            </a:r>
            <a:r>
              <a:rPr lang="en-GB" sz="2500" dirty="0" err="1">
                <a:latin typeface="Calibri" panose="020F0502020204030204" pitchFamily="34" charset="0"/>
                <a:cs typeface="Calibri" panose="020F0502020204030204" pitchFamily="34" charset="0"/>
              </a:rPr>
              <a:t>Ruenzi</a:t>
            </a:r>
            <a:r>
              <a:rPr lang="en-GB" sz="2500" dirty="0">
                <a:latin typeface="Calibri" panose="020F0502020204030204" pitchFamily="34" charset="0"/>
                <a:cs typeface="Calibri" panose="020F0502020204030204" pitchFamily="34" charset="0"/>
              </a:rPr>
              <a:t> (2018) </a:t>
            </a:r>
            <a:r>
              <a:rPr lang="en-US" sz="2500" dirty="0">
                <a:latin typeface="Calibri" panose="020F0502020204030204" pitchFamily="34" charset="0"/>
                <a:cs typeface="Calibri" panose="020F0502020204030204" pitchFamily="34" charset="0"/>
              </a:rPr>
              <a:t>report lower aggregate</a:t>
            </a:r>
            <a:r>
              <a:rPr lang="en-US" sz="2500" dirty="0">
                <a:solidFill>
                  <a:srgbClr val="FF0000"/>
                </a:solidFill>
                <a:latin typeface="Calibri" panose="020F0502020204030204" pitchFamily="34" charset="0"/>
                <a:cs typeface="Calibri" panose="020F0502020204030204" pitchFamily="34" charset="0"/>
              </a:rPr>
              <a:t> </a:t>
            </a:r>
            <a:r>
              <a:rPr lang="en-US" sz="2500" dirty="0">
                <a:latin typeface="Calibri" panose="020F0502020204030204" pitchFamily="34" charset="0"/>
                <a:cs typeface="Calibri" panose="020F0502020204030204" pitchFamily="34" charset="0"/>
              </a:rPr>
              <a:t>flows to female-managed mutual funds – but we don’t really know that individual investors even know the gender of their fund manager.</a:t>
            </a:r>
          </a:p>
          <a:p>
            <a:pPr>
              <a:spcAft>
                <a:spcPts val="1200"/>
              </a:spcAft>
            </a:pPr>
            <a:endParaRPr lang="en-GB" sz="2500" dirty="0">
              <a:latin typeface="Calibri" panose="020F0502020204030204" pitchFamily="34" charset="0"/>
              <a:cs typeface="Calibri" panose="020F0502020204030204" pitchFamily="34" charset="0"/>
            </a:endParaRPr>
          </a:p>
        </p:txBody>
      </p:sp>
      <p:sp>
        <p:nvSpPr>
          <p:cNvPr id="8" name="Content Placeholder 115"/>
          <p:cNvSpPr txBox="1">
            <a:spLocks/>
          </p:cNvSpPr>
          <p:nvPr/>
        </p:nvSpPr>
        <p:spPr>
          <a:xfrm>
            <a:off x="265" y="527224"/>
            <a:ext cx="8281553" cy="711374"/>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Who cares?</a:t>
            </a:r>
            <a:endParaRPr lang="en-US" sz="2646" kern="0" dirty="0"/>
          </a:p>
        </p:txBody>
      </p:sp>
      <p:pic>
        <p:nvPicPr>
          <p:cNvPr id="3" name="Picture 2">
            <a:extLst>
              <a:ext uri="{FF2B5EF4-FFF2-40B4-BE49-F238E27FC236}">
                <a16:creationId xmlns:a16="http://schemas.microsoft.com/office/drawing/2014/main" id="{FFFC4C87-C52D-45EB-A377-2AC36E9601D9}"/>
              </a:ext>
            </a:extLst>
          </p:cNvPr>
          <p:cNvPicPr>
            <a:picLocks noChangeAspect="1"/>
          </p:cNvPicPr>
          <p:nvPr/>
        </p:nvPicPr>
        <p:blipFill>
          <a:blip r:embed="rId2"/>
          <a:stretch>
            <a:fillRect/>
          </a:stretch>
        </p:blipFill>
        <p:spPr>
          <a:xfrm>
            <a:off x="1764742" y="1188343"/>
            <a:ext cx="6812978" cy="5950365"/>
          </a:xfrm>
          <a:prstGeom prst="rect">
            <a:avLst/>
          </a:prstGeom>
        </p:spPr>
      </p:pic>
      <p:pic>
        <p:nvPicPr>
          <p:cNvPr id="5" name="Picture 4">
            <a:extLst>
              <a:ext uri="{FF2B5EF4-FFF2-40B4-BE49-F238E27FC236}">
                <a16:creationId xmlns:a16="http://schemas.microsoft.com/office/drawing/2014/main" id="{CA3F70A7-8D9B-4222-B155-68E53FEF359A}"/>
              </a:ext>
            </a:extLst>
          </p:cNvPr>
          <p:cNvPicPr>
            <a:picLocks noChangeAspect="1"/>
          </p:cNvPicPr>
          <p:nvPr/>
        </p:nvPicPr>
        <p:blipFill>
          <a:blip r:embed="rId3"/>
          <a:stretch>
            <a:fillRect/>
          </a:stretch>
        </p:blipFill>
        <p:spPr>
          <a:xfrm>
            <a:off x="684622" y="1435449"/>
            <a:ext cx="7975307" cy="4327366"/>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397FCE12-951D-4FDB-8AE0-820FF12912F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41565" y="4824747"/>
            <a:ext cx="3260090" cy="2600325"/>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9E225269-EF34-49D9-9B53-73D80676D815}"/>
              </a:ext>
            </a:extLst>
          </p:cNvPr>
          <p:cNvPicPr/>
          <p:nvPr/>
        </p:nvPicPr>
        <p:blipFill rotWithShape="1">
          <a:blip r:embed="rId5" cstate="print">
            <a:extLst>
              <a:ext uri="{28A0092B-C50C-407E-A947-70E740481C1C}">
                <a14:useLocalDpi xmlns:a14="http://schemas.microsoft.com/office/drawing/2010/main" val="0"/>
              </a:ext>
            </a:extLst>
          </a:blip>
          <a:srcRect b="35560"/>
          <a:stretch/>
        </p:blipFill>
        <p:spPr bwMode="auto">
          <a:xfrm>
            <a:off x="5134800" y="4825382"/>
            <a:ext cx="3149600" cy="2559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37717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222551" y="1368363"/>
            <a:ext cx="9637110" cy="574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lnSpc>
                <a:spcPct val="110000"/>
              </a:lnSpc>
              <a:spcAft>
                <a:spcPts val="600"/>
              </a:spcAft>
              <a:buFont typeface="Arial" panose="020B0604020202020204" pitchFamily="34" charset="0"/>
              <a:buChar char="•"/>
            </a:pPr>
            <a:r>
              <a:rPr lang="en-GB" sz="2200" dirty="0">
                <a:solidFill>
                  <a:srgbClr val="C00000"/>
                </a:solidFill>
                <a:latin typeface="Calibri" panose="020F0502020204030204" pitchFamily="34" charset="0"/>
                <a:cs typeface="Calibri" panose="020F0502020204030204" pitchFamily="34" charset="0"/>
              </a:rPr>
              <a:t>Boys and girls in families receive different levels of attention, especially in developing countries.</a:t>
            </a:r>
          </a:p>
          <a:p>
            <a:pPr marL="1200150" lvl="1" indent="-457200">
              <a:lnSpc>
                <a:spcPct val="110000"/>
              </a:lnSpc>
              <a:spcAft>
                <a:spcPts val="600"/>
              </a:spcAft>
              <a:buFont typeface="Arial" panose="020B0604020202020204" pitchFamily="34" charset="0"/>
              <a:buChar char="•"/>
            </a:pPr>
            <a:r>
              <a:rPr lang="en-GB" sz="2200" dirty="0">
                <a:latin typeface="Calibri" panose="020F0502020204030204" pitchFamily="34" charset="0"/>
                <a:cs typeface="Calibri" panose="020F0502020204030204" pitchFamily="34" charset="0"/>
              </a:rPr>
              <a:t>Park and </a:t>
            </a:r>
            <a:r>
              <a:rPr lang="en-GB" sz="2200" dirty="0" err="1">
                <a:latin typeface="Calibri" panose="020F0502020204030204" pitchFamily="34" charset="0"/>
                <a:cs typeface="Calibri" panose="020F0502020204030204" pitchFamily="34" charset="0"/>
              </a:rPr>
              <a:t>Rukumnuaykit</a:t>
            </a:r>
            <a:r>
              <a:rPr lang="en-GB" sz="2200" dirty="0">
                <a:latin typeface="Calibri" panose="020F0502020204030204" pitchFamily="34" charset="0"/>
                <a:cs typeface="Calibri" panose="020F0502020204030204" pitchFamily="34" charset="0"/>
              </a:rPr>
              <a:t> (2004) show that rural fathers, especially less educated men, favour sons while rural mothers do not</a:t>
            </a:r>
          </a:p>
          <a:p>
            <a:pPr marL="457200" indent="-457200">
              <a:lnSpc>
                <a:spcPct val="110000"/>
              </a:lnSpc>
              <a:spcAft>
                <a:spcPts val="600"/>
              </a:spcAft>
              <a:buFont typeface="Arial" panose="020B0604020202020204" pitchFamily="34" charset="0"/>
              <a:buChar char="•"/>
            </a:pPr>
            <a:r>
              <a:rPr lang="en-GB" sz="2200" dirty="0">
                <a:solidFill>
                  <a:srgbClr val="C00000"/>
                </a:solidFill>
                <a:latin typeface="Calibri" panose="020F0502020204030204" pitchFamily="34" charset="0"/>
                <a:cs typeface="Calibri" panose="020F0502020204030204" pitchFamily="34" charset="0"/>
              </a:rPr>
              <a:t>Gender stereotypes in households and corporations:</a:t>
            </a:r>
          </a:p>
          <a:p>
            <a:pPr marL="1200150" lvl="1" indent="-457200">
              <a:lnSpc>
                <a:spcPct val="110000"/>
              </a:lnSpc>
              <a:spcAft>
                <a:spcPts val="600"/>
              </a:spcAft>
              <a:buFont typeface="Arial" panose="020B0604020202020204" pitchFamily="34" charset="0"/>
              <a:buChar char="•"/>
            </a:pPr>
            <a:r>
              <a:rPr lang="en-GB" sz="2200" dirty="0">
                <a:latin typeface="Calibri" panose="020F0502020204030204" pitchFamily="34" charset="0"/>
                <a:cs typeface="Calibri" panose="020F0502020204030204" pitchFamily="34" charset="0"/>
              </a:rPr>
              <a:t>Hannum, Kong, and Zhang (2009): Survey data shows that nearly one in five mothers do not expect girls to go to school in rural China, and parents view boys as having greater talent than girls.</a:t>
            </a:r>
          </a:p>
          <a:p>
            <a:pPr marL="1200150" lvl="1" indent="-457200">
              <a:lnSpc>
                <a:spcPct val="110000"/>
              </a:lnSpc>
              <a:spcAft>
                <a:spcPts val="600"/>
              </a:spcAft>
              <a:buFont typeface="Arial" panose="020B0604020202020204" pitchFamily="34" charset="0"/>
              <a:buChar char="•"/>
            </a:pPr>
            <a:r>
              <a:rPr lang="en-GB" sz="2200" dirty="0" err="1">
                <a:latin typeface="Calibri" panose="020F0502020204030204" pitchFamily="34" charset="0"/>
                <a:cs typeface="Calibri" panose="020F0502020204030204" pitchFamily="34" charset="0"/>
              </a:rPr>
              <a:t>Neumark</a:t>
            </a:r>
            <a:r>
              <a:rPr lang="en-GB" sz="2200" dirty="0">
                <a:latin typeface="Calibri" panose="020F0502020204030204" pitchFamily="34" charset="0"/>
                <a:cs typeface="Calibri" panose="020F0502020204030204" pitchFamily="34" charset="0"/>
              </a:rPr>
              <a:t> and Bank (1996): Men and women are treated differently in job applications and women are less likely to be hired.</a:t>
            </a:r>
          </a:p>
          <a:p>
            <a:pPr marL="457200" indent="-457200">
              <a:lnSpc>
                <a:spcPct val="110000"/>
              </a:lnSpc>
              <a:spcAft>
                <a:spcPts val="600"/>
              </a:spcAft>
              <a:buFont typeface="Arial" panose="020B0604020202020204" pitchFamily="34" charset="0"/>
              <a:buChar char="•"/>
            </a:pPr>
            <a:r>
              <a:rPr lang="en-GB" sz="2200" dirty="0">
                <a:solidFill>
                  <a:srgbClr val="C00000"/>
                </a:solidFill>
                <a:latin typeface="Calibri" panose="020F0502020204030204" pitchFamily="34" charset="0"/>
                <a:cs typeface="Calibri" panose="020F0502020204030204" pitchFamily="34" charset="0"/>
              </a:rPr>
              <a:t>Gender-based double standards: </a:t>
            </a:r>
          </a:p>
          <a:p>
            <a:pPr marL="1200150" lvl="1" indent="-457200">
              <a:lnSpc>
                <a:spcPct val="110000"/>
              </a:lnSpc>
              <a:spcAft>
                <a:spcPts val="600"/>
              </a:spcAft>
              <a:buFont typeface="Arial" panose="020B0604020202020204" pitchFamily="34" charset="0"/>
              <a:buChar char="•"/>
            </a:pPr>
            <a:r>
              <a:rPr lang="en-GB" sz="2200" dirty="0">
                <a:latin typeface="Calibri" panose="020F0502020204030204" pitchFamily="34" charset="0"/>
                <a:cs typeface="Calibri" panose="020F0502020204030204" pitchFamily="34" charset="0"/>
              </a:rPr>
              <a:t>Botelho and </a:t>
            </a:r>
            <a:r>
              <a:rPr lang="en-GB" sz="2200" dirty="0" err="1">
                <a:latin typeface="Calibri" panose="020F0502020204030204" pitchFamily="34" charset="0"/>
                <a:cs typeface="Calibri" panose="020F0502020204030204" pitchFamily="34" charset="0"/>
              </a:rPr>
              <a:t>Gertsberg</a:t>
            </a:r>
            <a:r>
              <a:rPr lang="en-GB" sz="2200" dirty="0">
                <a:latin typeface="Calibri" panose="020F0502020204030204" pitchFamily="34" charset="0"/>
                <a:cs typeface="Calibri" panose="020F0502020204030204" pitchFamily="34" charset="0"/>
              </a:rPr>
              <a:t> (2020): Quasi-natural experiment to show that women are disadvantaged in the interview process and are given lower ratings on Yelp. </a:t>
            </a:r>
          </a:p>
        </p:txBody>
      </p:sp>
      <p:sp>
        <p:nvSpPr>
          <p:cNvPr id="8" name="Content Placeholder 115"/>
          <p:cNvSpPr txBox="1">
            <a:spLocks/>
          </p:cNvSpPr>
          <p:nvPr/>
        </p:nvSpPr>
        <p:spPr>
          <a:xfrm>
            <a:off x="265" y="360251"/>
            <a:ext cx="8281553" cy="878347"/>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Why might investors pay more attention to male managers?</a:t>
            </a:r>
            <a:endParaRPr lang="en-US" sz="2646" kern="0" dirty="0"/>
          </a:p>
        </p:txBody>
      </p:sp>
    </p:spTree>
    <p:extLst>
      <p:ext uri="{BB962C8B-B14F-4D97-AF65-F5344CB8AC3E}">
        <p14:creationId xmlns:p14="http://schemas.microsoft.com/office/powerpoint/2010/main" val="19424602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222551" y="1368363"/>
            <a:ext cx="963711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spcBef>
                <a:spcPts val="1200"/>
              </a:spcBef>
              <a:spcAft>
                <a:spcPts val="600"/>
              </a:spcAft>
              <a:buFont typeface="Arial" panose="020B0604020202020204" pitchFamily="34" charset="0"/>
              <a:buChar char="•"/>
            </a:pPr>
            <a:r>
              <a:rPr lang="en-US" altLang="en-US" sz="2200" dirty="0">
                <a:latin typeface="Calibri" panose="020F0502020204030204" pitchFamily="34" charset="0"/>
              </a:rPr>
              <a:t>Even when we look at individual level flows, investors chase performance </a:t>
            </a:r>
          </a:p>
          <a:p>
            <a:pPr marL="457200" indent="-457200">
              <a:spcBef>
                <a:spcPts val="1200"/>
              </a:spcBef>
              <a:spcAft>
                <a:spcPts val="600"/>
              </a:spcAft>
              <a:buFont typeface="Arial" panose="020B0604020202020204" pitchFamily="34" charset="0"/>
              <a:buChar char="•"/>
            </a:pPr>
            <a:r>
              <a:rPr lang="en-US" altLang="en-US" sz="2200" dirty="0">
                <a:latin typeface="Calibri" panose="020F0502020204030204" pitchFamily="34" charset="0"/>
              </a:rPr>
              <a:t>Investors are biased away from women at the individual level</a:t>
            </a:r>
          </a:p>
          <a:p>
            <a:pPr marL="457200" indent="-457200">
              <a:spcBef>
                <a:spcPts val="1200"/>
              </a:spcBef>
              <a:spcAft>
                <a:spcPts val="600"/>
              </a:spcAft>
              <a:buFont typeface="Arial" panose="020B0604020202020204" pitchFamily="34" charset="0"/>
              <a:buChar char="•"/>
            </a:pPr>
            <a:r>
              <a:rPr lang="en-US" altLang="en-US" sz="2200" i="1" dirty="0">
                <a:latin typeface="Calibri" panose="020F0502020204030204" pitchFamily="34" charset="0"/>
              </a:rPr>
              <a:t>But </a:t>
            </a:r>
            <a:r>
              <a:rPr lang="en-US" altLang="en-US" sz="2200" dirty="0">
                <a:latin typeface="Calibri" panose="020F0502020204030204" pitchFamily="34" charset="0"/>
              </a:rPr>
              <a:t>there is also a gender-based </a:t>
            </a:r>
            <a:r>
              <a:rPr lang="en-US" altLang="en-US" sz="2200" dirty="0">
                <a:solidFill>
                  <a:srgbClr val="C00000"/>
                </a:solidFill>
                <a:latin typeface="Calibri" panose="020F0502020204030204" pitchFamily="34" charset="0"/>
              </a:rPr>
              <a:t>attention</a:t>
            </a:r>
            <a:r>
              <a:rPr lang="en-US" altLang="en-US" sz="2200" dirty="0">
                <a:latin typeface="Calibri" panose="020F0502020204030204" pitchFamily="34" charset="0"/>
              </a:rPr>
              <a:t> effect in the sensitivity of mutual fund flows to fund performance.</a:t>
            </a:r>
          </a:p>
          <a:p>
            <a:pPr marL="1200150" lvl="1" indent="-457200">
              <a:spcBef>
                <a:spcPts val="1200"/>
              </a:spcBef>
              <a:spcAft>
                <a:spcPts val="600"/>
              </a:spcAft>
              <a:buFont typeface="Arial" panose="020B0604020202020204" pitchFamily="34" charset="0"/>
              <a:buChar char="•"/>
            </a:pPr>
            <a:r>
              <a:rPr lang="en-US" altLang="en-US" sz="2200" dirty="0">
                <a:latin typeface="Calibri" panose="020F0502020204030204" pitchFamily="34" charset="0"/>
              </a:rPr>
              <a:t>Investors </a:t>
            </a:r>
            <a:r>
              <a:rPr lang="en-US" altLang="en-US" sz="2200" dirty="0">
                <a:solidFill>
                  <a:srgbClr val="C00000"/>
                </a:solidFill>
                <a:latin typeface="Calibri" panose="020F0502020204030204" pitchFamily="34" charset="0"/>
              </a:rPr>
              <a:t>increase</a:t>
            </a:r>
            <a:r>
              <a:rPr lang="en-US" altLang="en-US" sz="2200" dirty="0">
                <a:latin typeface="Calibri" panose="020F0502020204030204" pitchFamily="34" charset="0"/>
              </a:rPr>
              <a:t> (</a:t>
            </a:r>
            <a:r>
              <a:rPr lang="en-US" altLang="en-US" sz="2200" dirty="0">
                <a:solidFill>
                  <a:srgbClr val="00B050"/>
                </a:solidFill>
                <a:latin typeface="Calibri" panose="020F0502020204030204" pitchFamily="34" charset="0"/>
              </a:rPr>
              <a:t>decrease</a:t>
            </a:r>
            <a:r>
              <a:rPr lang="en-US" altLang="en-US" sz="2200" dirty="0">
                <a:latin typeface="Calibri" panose="020F0502020204030204" pitchFamily="34" charset="0"/>
              </a:rPr>
              <a:t>) </a:t>
            </a:r>
            <a:r>
              <a:rPr lang="en-US" altLang="en-US" sz="2200" dirty="0">
                <a:solidFill>
                  <a:srgbClr val="C00000"/>
                </a:solidFill>
                <a:latin typeface="Calibri" panose="020F0502020204030204" pitchFamily="34" charset="0"/>
              </a:rPr>
              <a:t>flows</a:t>
            </a:r>
            <a:r>
              <a:rPr lang="en-US" altLang="en-US" sz="2200" dirty="0">
                <a:latin typeface="Calibri" panose="020F0502020204030204" pitchFamily="34" charset="0"/>
              </a:rPr>
              <a:t> to funds following </a:t>
            </a:r>
            <a:r>
              <a:rPr lang="en-US" altLang="en-US" sz="2200" dirty="0">
                <a:solidFill>
                  <a:srgbClr val="C00000"/>
                </a:solidFill>
                <a:latin typeface="Calibri" panose="020F0502020204030204" pitchFamily="34" charset="0"/>
              </a:rPr>
              <a:t>positive</a:t>
            </a:r>
            <a:r>
              <a:rPr lang="en-US" altLang="en-US" sz="2200" dirty="0">
                <a:latin typeface="Calibri" panose="020F0502020204030204" pitchFamily="34" charset="0"/>
              </a:rPr>
              <a:t> (</a:t>
            </a:r>
            <a:r>
              <a:rPr lang="en-US" altLang="en-US" sz="2200" dirty="0">
                <a:solidFill>
                  <a:srgbClr val="00B050"/>
                </a:solidFill>
                <a:latin typeface="Calibri" panose="020F0502020204030204" pitchFamily="34" charset="0"/>
              </a:rPr>
              <a:t>negative</a:t>
            </a:r>
            <a:r>
              <a:rPr lang="en-US" altLang="en-US" sz="2200" dirty="0">
                <a:latin typeface="Calibri" panose="020F0502020204030204" pitchFamily="34" charset="0"/>
              </a:rPr>
              <a:t>) prior- month performance. </a:t>
            </a:r>
          </a:p>
          <a:p>
            <a:pPr marL="1200150" lvl="1" indent="-457200">
              <a:spcBef>
                <a:spcPts val="1200"/>
              </a:spcBef>
              <a:spcAft>
                <a:spcPts val="600"/>
              </a:spcAft>
              <a:buFont typeface="Arial" panose="020B0604020202020204" pitchFamily="34" charset="0"/>
              <a:buChar char="•"/>
            </a:pPr>
            <a:r>
              <a:rPr lang="en-US" altLang="en-US" sz="2200" dirty="0">
                <a:latin typeface="Calibri" panose="020F0502020204030204" pitchFamily="34" charset="0"/>
              </a:rPr>
              <a:t>However, although there is </a:t>
            </a:r>
            <a:r>
              <a:rPr lang="en-US" altLang="en-US" sz="2200" dirty="0">
                <a:solidFill>
                  <a:schemeClr val="accent2">
                    <a:lumMod val="50000"/>
                  </a:schemeClr>
                </a:solidFill>
                <a:latin typeface="Calibri" panose="020F0502020204030204" pitchFamily="34" charset="0"/>
              </a:rPr>
              <a:t>no significant difference in the performance </a:t>
            </a:r>
            <a:r>
              <a:rPr lang="en-US" altLang="en-US" sz="2200" dirty="0">
                <a:latin typeface="Calibri" panose="020F0502020204030204" pitchFamily="34" charset="0"/>
              </a:rPr>
              <a:t>of male and female managers, the sensitivity effect significantly </a:t>
            </a:r>
            <a:r>
              <a:rPr lang="en-US" altLang="en-US" sz="2200" dirty="0">
                <a:solidFill>
                  <a:schemeClr val="accent2">
                    <a:lumMod val="50000"/>
                  </a:schemeClr>
                </a:solidFill>
                <a:latin typeface="Calibri" panose="020F0502020204030204" pitchFamily="34" charset="0"/>
              </a:rPr>
              <a:t>weakens if the fund manager is female.</a:t>
            </a:r>
          </a:p>
          <a:p>
            <a:pPr marL="457200" indent="-457200">
              <a:spcBef>
                <a:spcPts val="1200"/>
              </a:spcBef>
              <a:spcAft>
                <a:spcPts val="600"/>
              </a:spcAft>
              <a:buFont typeface="Arial" panose="020B0604020202020204" pitchFamily="34" charset="0"/>
              <a:buChar char="•"/>
            </a:pPr>
            <a:r>
              <a:rPr lang="en-US" altLang="en-US" sz="2200" dirty="0">
                <a:latin typeface="Calibri" panose="020F0502020204030204" pitchFamily="34" charset="0"/>
              </a:rPr>
              <a:t>The bias translates to a difference of </a:t>
            </a:r>
            <a:r>
              <a:rPr lang="en-US" altLang="en-US" sz="2200" dirty="0">
                <a:solidFill>
                  <a:schemeClr val="accent4">
                    <a:lumMod val="50000"/>
                  </a:schemeClr>
                </a:solidFill>
                <a:latin typeface="Calibri" panose="020F0502020204030204" pitchFamily="34" charset="0"/>
              </a:rPr>
              <a:t>US$0.36 million </a:t>
            </a:r>
            <a:r>
              <a:rPr lang="en-US" altLang="en-US" sz="2200" dirty="0">
                <a:latin typeface="Calibri" panose="020F0502020204030204" pitchFamily="34" charset="0"/>
              </a:rPr>
              <a:t>in the monthly fund-level performance-flow relationship between male and female managers.</a:t>
            </a:r>
          </a:p>
          <a:p>
            <a:pPr marL="457200" indent="-457200">
              <a:spcBef>
                <a:spcPts val="1200"/>
              </a:spcBef>
              <a:spcAft>
                <a:spcPts val="600"/>
              </a:spcAft>
              <a:buFont typeface="Arial" panose="020B0604020202020204" pitchFamily="34" charset="0"/>
              <a:buChar char="•"/>
            </a:pPr>
            <a:r>
              <a:rPr lang="en-US" altLang="en-US" sz="2200" dirty="0">
                <a:latin typeface="Calibri" panose="020F0502020204030204" pitchFamily="34" charset="0"/>
              </a:rPr>
              <a:t>We establish a causal effect of the gender bias using instrumental variables from the Chinese census 2010.</a:t>
            </a:r>
          </a:p>
        </p:txBody>
      </p:sp>
      <p:sp>
        <p:nvSpPr>
          <p:cNvPr id="8" name="Content Placeholder 115"/>
          <p:cNvSpPr txBox="1">
            <a:spLocks/>
          </p:cNvSpPr>
          <p:nvPr/>
        </p:nvSpPr>
        <p:spPr>
          <a:xfrm>
            <a:off x="265" y="527224"/>
            <a:ext cx="8281553" cy="711374"/>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What do we find?</a:t>
            </a:r>
            <a:endParaRPr lang="en-US" sz="2646" kern="0" dirty="0"/>
          </a:p>
        </p:txBody>
      </p:sp>
    </p:spTree>
    <p:extLst>
      <p:ext uri="{BB962C8B-B14F-4D97-AF65-F5344CB8AC3E}">
        <p14:creationId xmlns:p14="http://schemas.microsoft.com/office/powerpoint/2010/main" val="29321398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5"/>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Data</a:t>
            </a:r>
            <a:endParaRPr lang="en-US" sz="2646" kern="0" dirty="0"/>
          </a:p>
        </p:txBody>
      </p:sp>
      <p:sp>
        <p:nvSpPr>
          <p:cNvPr id="3" name="Rectangle 2"/>
          <p:cNvSpPr/>
          <p:nvPr/>
        </p:nvSpPr>
        <p:spPr>
          <a:xfrm>
            <a:off x="180567" y="1297783"/>
            <a:ext cx="9829092" cy="5688930"/>
          </a:xfrm>
          <a:prstGeom prst="rect">
            <a:avLst/>
          </a:prstGeom>
        </p:spPr>
        <p:txBody>
          <a:bodyPr wrap="square">
            <a:spAutoFit/>
          </a:bodyPr>
          <a:lstStyle/>
          <a:p>
            <a:pPr marL="342900" indent="-342900">
              <a:lnSpc>
                <a:spcPct val="120000"/>
              </a:lnSpc>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Our sample consists of two main databases supplied by a Fintech platform in China.</a:t>
            </a:r>
          </a:p>
          <a:p>
            <a:pPr marL="852312" lvl="1" indent="-342900">
              <a:lnSpc>
                <a:spcPct val="120000"/>
              </a:lnSpc>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 The first database documents monthly investment positions in 253 stock funds for 172,672 retail investors on the platform over the period from August 2017 to July 2019. </a:t>
            </a:r>
          </a:p>
          <a:p>
            <a:pPr marL="852312" lvl="1" indent="-342900">
              <a:lnSpc>
                <a:spcPct val="120000"/>
              </a:lnSpc>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 second database documents individual characteristics of each investor on the platform, such as their gender, age, monthly payment amount, place of residency and risk tolerance levels.</a:t>
            </a:r>
          </a:p>
          <a:p>
            <a:pPr marL="342900" indent="-342900">
              <a:lnSpc>
                <a:spcPct val="120000"/>
              </a:lnSpc>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 CSMAR database documents the fund managers’ characteristics, such as managers’ gender, tenure and education. The database also includes fund characteristics, such as performance metrics and fund sizes.</a:t>
            </a:r>
          </a:p>
          <a:p>
            <a:pPr marL="342900" indent="-342900">
              <a:lnSpc>
                <a:spcPct val="120000"/>
              </a:lnSpc>
              <a:spcAft>
                <a:spcPts val="600"/>
              </a:spcAft>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Final sample: 2.2 million user-fund-month observations.</a:t>
            </a:r>
            <a:endParaRPr lang="en-GB" sz="24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170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5">
            <a:extLst>
              <a:ext uri="{FF2B5EF4-FFF2-40B4-BE49-F238E27FC236}">
                <a16:creationId xmlns:a16="http://schemas.microsoft.com/office/drawing/2014/main" id="{21880BD8-9D9A-45D5-9D8B-9E8EF5D80379}"/>
              </a:ext>
            </a:extLst>
          </p:cNvPr>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US" sz="2646" kern="0" dirty="0"/>
              <a:t>Data</a:t>
            </a:r>
          </a:p>
        </p:txBody>
      </p:sp>
      <p:sp>
        <p:nvSpPr>
          <p:cNvPr id="23" name="TextBox 22">
            <a:extLst>
              <a:ext uri="{FF2B5EF4-FFF2-40B4-BE49-F238E27FC236}">
                <a16:creationId xmlns:a16="http://schemas.microsoft.com/office/drawing/2014/main" id="{1EA15035-B87F-4D0E-85C1-B46C92CA0E67}"/>
              </a:ext>
            </a:extLst>
          </p:cNvPr>
          <p:cNvSpPr txBox="1"/>
          <p:nvPr/>
        </p:nvSpPr>
        <p:spPr>
          <a:xfrm>
            <a:off x="648618" y="1368363"/>
            <a:ext cx="3816652" cy="646331"/>
          </a:xfrm>
          <a:prstGeom prst="rect">
            <a:avLst/>
          </a:prstGeom>
          <a:noFill/>
        </p:spPr>
        <p:txBody>
          <a:bodyPr wrap="square">
            <a:spAutoFit/>
          </a:bodyPr>
          <a:lstStyle/>
          <a:p>
            <a:r>
              <a:rPr lang="en-US" sz="1800" dirty="0">
                <a:effectLst/>
                <a:latin typeface="Calibri" panose="020F0502020204030204" pitchFamily="34" charset="0"/>
                <a:ea typeface="SimSun" panose="02010600030101010101" pitchFamily="2" charset="-122"/>
                <a:cs typeface="Calibri" panose="020F0502020204030204" pitchFamily="34" charset="0"/>
              </a:rPr>
              <a:t>Geographic distribution of the number of stock fund users in mainland China</a:t>
            </a:r>
            <a:endParaRPr lang="en-GB" sz="18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5103E60E-23E4-4BBC-BE39-607C1D8C2973}"/>
              </a:ext>
            </a:extLst>
          </p:cNvPr>
          <p:cNvSpPr txBox="1"/>
          <p:nvPr/>
        </p:nvSpPr>
        <p:spPr>
          <a:xfrm>
            <a:off x="6015939" y="1319227"/>
            <a:ext cx="3060340" cy="646331"/>
          </a:xfrm>
          <a:prstGeom prst="rect">
            <a:avLst/>
          </a:prstGeom>
          <a:noFill/>
        </p:spPr>
        <p:txBody>
          <a:bodyPr wrap="square">
            <a:spAutoFit/>
          </a:bodyPr>
          <a:lstStyle/>
          <a:p>
            <a:r>
              <a:rPr lang="en-US" sz="1800" dirty="0">
                <a:effectLst/>
                <a:latin typeface="Calibri" panose="020F0502020204030204" pitchFamily="34" charset="0"/>
                <a:ea typeface="SimSun" panose="02010600030101010101" pitchFamily="2" charset="-122"/>
                <a:cs typeface="Calibri" panose="020F0502020204030204" pitchFamily="34" charset="0"/>
              </a:rPr>
              <a:t>Geographic distribution of the population in China</a:t>
            </a:r>
            <a:endParaRPr lang="en-GB" sz="1800" dirty="0">
              <a:latin typeface="Calibri" panose="020F0502020204030204" pitchFamily="34" charset="0"/>
              <a:cs typeface="Calibri" panose="020F0502020204030204" pitchFamily="34" charset="0"/>
            </a:endParaRPr>
          </a:p>
        </p:txBody>
      </p:sp>
      <p:pic>
        <p:nvPicPr>
          <p:cNvPr id="2" name="Picture 1" descr="Map&#10;&#10;Description automatically generated">
            <a:extLst>
              <a:ext uri="{FF2B5EF4-FFF2-40B4-BE49-F238E27FC236}">
                <a16:creationId xmlns:a16="http://schemas.microsoft.com/office/drawing/2014/main" id="{51D90C44-3B7E-B542-A7DE-84EF3C1782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041" y="2023617"/>
            <a:ext cx="4584065" cy="3036570"/>
          </a:xfrm>
          <a:prstGeom prst="rect">
            <a:avLst/>
          </a:prstGeom>
          <a:noFill/>
        </p:spPr>
      </p:pic>
      <p:pic>
        <p:nvPicPr>
          <p:cNvPr id="5" name="Picture 4" descr="Total population, by province, 2017">
            <a:extLst>
              <a:ext uri="{FF2B5EF4-FFF2-40B4-BE49-F238E27FC236}">
                <a16:creationId xmlns:a16="http://schemas.microsoft.com/office/drawing/2014/main" id="{2B782B78-B250-8E47-9C93-67F5F98B2C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174" y="2023617"/>
            <a:ext cx="3785870" cy="2948940"/>
          </a:xfrm>
          <a:prstGeom prst="rect">
            <a:avLst/>
          </a:prstGeom>
          <a:noFill/>
        </p:spPr>
      </p:pic>
    </p:spTree>
    <p:extLst>
      <p:ext uri="{BB962C8B-B14F-4D97-AF65-F5344CB8AC3E}">
        <p14:creationId xmlns:p14="http://schemas.microsoft.com/office/powerpoint/2010/main" val="52673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5">
            <a:extLst>
              <a:ext uri="{FF2B5EF4-FFF2-40B4-BE49-F238E27FC236}">
                <a16:creationId xmlns:a16="http://schemas.microsoft.com/office/drawing/2014/main" id="{21880BD8-9D9A-45D5-9D8B-9E8EF5D80379}"/>
              </a:ext>
            </a:extLst>
          </p:cNvPr>
          <p:cNvSpPr txBox="1">
            <a:spLocks/>
          </p:cNvSpPr>
          <p:nvPr/>
        </p:nvSpPr>
        <p:spPr>
          <a:xfrm>
            <a:off x="531" y="527395"/>
            <a:ext cx="8281118" cy="711336"/>
          </a:xfrm>
          <a:prstGeom prst="rect">
            <a:avLst/>
          </a:prstGeom>
          <a:solidFill>
            <a:srgbClr val="FFB81C"/>
          </a:solidFill>
        </p:spPr>
        <p:txBody>
          <a:bodyPr anchor="ctr"/>
          <a:lstStyle>
            <a:lvl1pPr marL="361950" indent="0" algn="l" rtl="0" eaLnBrk="1" fontAlgn="base" hangingPunct="1">
              <a:spcBef>
                <a:spcPct val="0"/>
              </a:spcBef>
              <a:spcAft>
                <a:spcPct val="50000"/>
              </a:spcAft>
              <a:defRPr sz="2400" b="0" baseline="0">
                <a:solidFill>
                  <a:schemeClr val="tx1"/>
                </a:solidFill>
                <a:latin typeface="Calibri" panose="020F0502020204030204" pitchFamily="34" charset="0"/>
                <a:ea typeface="+mn-ea"/>
                <a:cs typeface="+mn-cs"/>
              </a:defRPr>
            </a:lvl1pPr>
            <a:lvl2pPr marL="355600" indent="-354013" algn="l" rtl="0" eaLnBrk="1" fontAlgn="base" hangingPunct="1">
              <a:spcBef>
                <a:spcPct val="0"/>
              </a:spcBef>
              <a:spcAft>
                <a:spcPct val="50000"/>
              </a:spcAft>
              <a:buChar char="•"/>
              <a:defRPr sz="2000">
                <a:solidFill>
                  <a:schemeClr val="tx1"/>
                </a:solidFill>
                <a:latin typeface="Calibri" panose="020F0502020204030204" pitchFamily="34" charset="0"/>
              </a:defRPr>
            </a:lvl2pPr>
            <a:lvl3pPr marL="709613" indent="-352425" algn="l" rtl="0" eaLnBrk="1" fontAlgn="base" hangingPunct="1">
              <a:spcBef>
                <a:spcPct val="0"/>
              </a:spcBef>
              <a:spcAft>
                <a:spcPct val="50000"/>
              </a:spcAft>
              <a:buChar char="•"/>
              <a:defRPr sz="2000">
                <a:solidFill>
                  <a:schemeClr val="tx1"/>
                </a:solidFill>
                <a:latin typeface="Calibri" panose="020F0502020204030204" pitchFamily="34" charset="0"/>
              </a:defRPr>
            </a:lvl3pPr>
            <a:lvl4pPr marL="1077913" indent="-366713" algn="l" rtl="0" eaLnBrk="1" fontAlgn="base" hangingPunct="1">
              <a:spcBef>
                <a:spcPct val="0"/>
              </a:spcBef>
              <a:spcAft>
                <a:spcPct val="50000"/>
              </a:spcAft>
              <a:buChar char="•"/>
              <a:defRPr sz="2000">
                <a:solidFill>
                  <a:schemeClr val="tx1"/>
                </a:solidFill>
                <a:latin typeface="Calibri" panose="020F0502020204030204" pitchFamily="34" charset="0"/>
              </a:defRPr>
            </a:lvl4pPr>
            <a:lvl5pPr marL="1433513" indent="-354013" algn="l" rtl="0" eaLnBrk="1" fontAlgn="base" hangingPunct="1">
              <a:spcBef>
                <a:spcPct val="0"/>
              </a:spcBef>
              <a:spcAft>
                <a:spcPct val="50000"/>
              </a:spcAft>
              <a:buChar char="•"/>
              <a:defRPr sz="2000">
                <a:solidFill>
                  <a:schemeClr val="tx1"/>
                </a:solidFill>
                <a:latin typeface="Calibri" panose="020F0502020204030204" pitchFamily="34" charset="0"/>
              </a:defRPr>
            </a:lvl5pPr>
            <a:lvl6pPr marL="1890713" indent="-354013" algn="l" rtl="0" eaLnBrk="1" fontAlgn="base" hangingPunct="1">
              <a:spcBef>
                <a:spcPct val="0"/>
              </a:spcBef>
              <a:spcAft>
                <a:spcPct val="50000"/>
              </a:spcAft>
              <a:buChar char="•"/>
              <a:defRPr sz="2000">
                <a:solidFill>
                  <a:schemeClr val="tx1"/>
                </a:solidFill>
                <a:latin typeface="+mn-lt"/>
              </a:defRPr>
            </a:lvl6pPr>
            <a:lvl7pPr marL="2347913" indent="-354013" algn="l" rtl="0" eaLnBrk="1" fontAlgn="base" hangingPunct="1">
              <a:spcBef>
                <a:spcPct val="0"/>
              </a:spcBef>
              <a:spcAft>
                <a:spcPct val="50000"/>
              </a:spcAft>
              <a:buChar char="•"/>
              <a:defRPr sz="2000">
                <a:solidFill>
                  <a:schemeClr val="tx1"/>
                </a:solidFill>
                <a:latin typeface="+mn-lt"/>
              </a:defRPr>
            </a:lvl7pPr>
            <a:lvl8pPr marL="2805113" indent="-354013" algn="l" rtl="0" eaLnBrk="1" fontAlgn="base" hangingPunct="1">
              <a:spcBef>
                <a:spcPct val="0"/>
              </a:spcBef>
              <a:spcAft>
                <a:spcPct val="50000"/>
              </a:spcAft>
              <a:buChar char="•"/>
              <a:defRPr sz="2000">
                <a:solidFill>
                  <a:schemeClr val="tx1"/>
                </a:solidFill>
                <a:latin typeface="+mn-lt"/>
              </a:defRPr>
            </a:lvl8pPr>
            <a:lvl9pPr marL="3262313" indent="-354013" algn="l" rtl="0" eaLnBrk="1" fontAlgn="base" hangingPunct="1">
              <a:spcBef>
                <a:spcPct val="0"/>
              </a:spcBef>
              <a:spcAft>
                <a:spcPct val="50000"/>
              </a:spcAft>
              <a:buChar char="•"/>
              <a:defRPr sz="2000">
                <a:solidFill>
                  <a:schemeClr val="tx1"/>
                </a:solidFill>
                <a:latin typeface="+mn-lt"/>
              </a:defRPr>
            </a:lvl9pPr>
          </a:lstStyle>
          <a:p>
            <a:r>
              <a:rPr lang="en-GB" sz="2646" kern="0" dirty="0"/>
              <a:t>What does the app look like?</a:t>
            </a:r>
            <a:endParaRPr lang="en-US" sz="2646" kern="0" dirty="0"/>
          </a:p>
        </p:txBody>
      </p:sp>
      <p:sp>
        <p:nvSpPr>
          <p:cNvPr id="8" name="TextBox 7">
            <a:extLst>
              <a:ext uri="{FF2B5EF4-FFF2-40B4-BE49-F238E27FC236}">
                <a16:creationId xmlns:a16="http://schemas.microsoft.com/office/drawing/2014/main" id="{12A19BA9-06FA-4C87-886F-7352A4F277CB}"/>
              </a:ext>
            </a:extLst>
          </p:cNvPr>
          <p:cNvSpPr txBox="1"/>
          <p:nvPr/>
        </p:nvSpPr>
        <p:spPr>
          <a:xfrm>
            <a:off x="1116670" y="5940871"/>
            <a:ext cx="2124236" cy="216024"/>
          </a:xfrm>
          <a:prstGeom prst="rect">
            <a:avLst/>
          </a:prstGeom>
          <a:noFill/>
        </p:spPr>
        <p:txBody>
          <a:bodyPr wrap="square" lIns="0" tIns="0" rIns="0" bIns="0" rtlCol="0">
            <a:noAutofit/>
          </a:bodyPr>
          <a:lstStyle/>
          <a:p>
            <a:pPr>
              <a:spcAft>
                <a:spcPts val="900"/>
              </a:spcAft>
            </a:pPr>
            <a:r>
              <a:rPr lang="en-US" sz="1600" dirty="0">
                <a:latin typeface="Calibri" panose="020F0502020204030204" pitchFamily="34" charset="0"/>
                <a:cs typeface="Calibri" panose="020F0502020204030204" pitchFamily="34" charset="0"/>
              </a:rPr>
              <a:t>1 month return ranking</a:t>
            </a:r>
            <a:endParaRPr lang="en-GB"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320FC6E-D21E-47A2-B9D1-12386B254180}"/>
              </a:ext>
            </a:extLst>
          </p:cNvPr>
          <p:cNvSpPr txBox="1"/>
          <p:nvPr/>
        </p:nvSpPr>
        <p:spPr>
          <a:xfrm>
            <a:off x="4141090" y="5940871"/>
            <a:ext cx="2124236" cy="216024"/>
          </a:xfrm>
          <a:prstGeom prst="rect">
            <a:avLst/>
          </a:prstGeom>
          <a:noFill/>
        </p:spPr>
        <p:txBody>
          <a:bodyPr wrap="square" lIns="0" tIns="0" rIns="0" bIns="0" rtlCol="0">
            <a:noAutofit/>
          </a:bodyPr>
          <a:lstStyle/>
          <a:p>
            <a:pPr>
              <a:spcAft>
                <a:spcPts val="900"/>
              </a:spcAft>
            </a:pPr>
            <a:r>
              <a:rPr lang="en-US" sz="1600" dirty="0">
                <a:latin typeface="Calibri" panose="020F0502020204030204" pitchFamily="34" charset="0"/>
                <a:cs typeface="Calibri" panose="020F0502020204030204" pitchFamily="34" charset="0"/>
              </a:rPr>
              <a:t>3 month return ranking</a:t>
            </a:r>
            <a:endParaRPr lang="en-GB" sz="16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82658FE-7E81-4E6C-8AB0-84FC31377D36}"/>
              </a:ext>
            </a:extLst>
          </p:cNvPr>
          <p:cNvSpPr txBox="1"/>
          <p:nvPr/>
        </p:nvSpPr>
        <p:spPr>
          <a:xfrm>
            <a:off x="6926352" y="5940871"/>
            <a:ext cx="2124236" cy="216024"/>
          </a:xfrm>
          <a:prstGeom prst="rect">
            <a:avLst/>
          </a:prstGeom>
          <a:noFill/>
        </p:spPr>
        <p:txBody>
          <a:bodyPr wrap="square" lIns="0" tIns="0" rIns="0" bIns="0" rtlCol="0">
            <a:noAutofit/>
          </a:bodyPr>
          <a:lstStyle/>
          <a:p>
            <a:pPr>
              <a:spcAft>
                <a:spcPts val="900"/>
              </a:spcAft>
            </a:pPr>
            <a:r>
              <a:rPr lang="en-US" sz="1600" dirty="0">
                <a:latin typeface="Calibri" panose="020F0502020204030204" pitchFamily="34" charset="0"/>
                <a:cs typeface="Calibri" panose="020F0502020204030204" pitchFamily="34" charset="0"/>
              </a:rPr>
              <a:t>6 month return ranking</a:t>
            </a:r>
            <a:endParaRPr lang="en-GB" sz="1600" dirty="0">
              <a:latin typeface="Calibri" panose="020F0502020204030204" pitchFamily="34" charset="0"/>
              <a:cs typeface="Calibri" panose="020F0502020204030204" pitchFamily="34"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621DE761-4F22-1762-8FD9-DE6FC39C8DF5}"/>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84622" y="1383708"/>
            <a:ext cx="8474075" cy="4443095"/>
          </a:xfrm>
          <a:prstGeom prst="rect">
            <a:avLst/>
          </a:prstGeom>
          <a:noFill/>
          <a:ln>
            <a:noFill/>
          </a:ln>
        </p:spPr>
      </p:pic>
    </p:spTree>
    <p:extLst>
      <p:ext uri="{BB962C8B-B14F-4D97-AF65-F5344CB8AC3E}">
        <p14:creationId xmlns:p14="http://schemas.microsoft.com/office/powerpoint/2010/main" val="2417970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290ca51-0c4e-490c-a0f3-2f64ebac1ae8"/>
  <p:tag name="THINKCELLPRESENTATIONDONOTDELETE" val="&lt;?xml version=&quot;1.0&quot; encoding=&quot;UTF-16&quot; standalone=&quot;yes&quot;?&gt;&lt;root reqver=&quot;25060&quot;&gt;&lt;version val=&quot;2791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PVERSION" val="8"/>
  <p:tag name="TPFULLVERSION" val="8.6.3.13"/>
  <p:tag name="PPTVERSION" val="16"/>
  <p:tag name="TPOS" val="2"/>
  <p:tag name="TPLASTSAVEVERSION" val="6.4 PC"/>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gupOfyDQBErlf01ZhOj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yhgHHM43q5xcZ7ALqm7CQ"/>
</p:tagLst>
</file>

<file path=ppt/theme/theme1.xml><?xml version="1.0" encoding="utf-8"?>
<a:theme xmlns:a="http://schemas.openxmlformats.org/drawingml/2006/main" name="Logo_CJBS_Template_2015">
  <a:themeElements>
    <a:clrScheme name="The School v1">
      <a:dk1>
        <a:sysClr val="windowText" lastClr="000000"/>
      </a:dk1>
      <a:lt1>
        <a:sysClr val="window" lastClr="FFFFFF"/>
      </a:lt1>
      <a:dk2>
        <a:srgbClr val="0054A6"/>
      </a:dk2>
      <a:lt2>
        <a:srgbClr val="FEE7AA"/>
      </a:lt2>
      <a:accent1>
        <a:srgbClr val="FFB81C"/>
      </a:accent1>
      <a:accent2>
        <a:srgbClr val="FDD366"/>
      </a:accent2>
      <a:accent3>
        <a:srgbClr val="5091CD"/>
      </a:accent3>
      <a:accent4>
        <a:srgbClr val="50B848"/>
      </a:accent4>
      <a:accent5>
        <a:srgbClr val="52C6DA"/>
      </a:accent5>
      <a:accent6>
        <a:srgbClr val="008C78"/>
      </a:accent6>
      <a:hlink>
        <a:srgbClr val="1F497D"/>
      </a:hlink>
      <a:folHlink>
        <a:srgbClr val="548DD4"/>
      </a:folHlink>
    </a:clrScheme>
    <a:fontScheme name="CJB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olidFill>
            <a:schemeClr val="tx2"/>
          </a:solidFill>
        </a:ln>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oAutofit/>
      </a:bodyPr>
      <a:lstStyle>
        <a:defPPr>
          <a:spcAft>
            <a:spcPts val="900"/>
          </a:spcAft>
          <a:defRPr sz="2000" dirty="0" smtClean="0">
            <a:latin typeface="Georgia" pitchFamily="18" charset="0"/>
          </a:defRPr>
        </a:defPPr>
      </a:lstStyle>
    </a:txDef>
  </a:objectDefaults>
  <a:extraClrSchemeLst/>
  <a:extLst>
    <a:ext uri="{05A4C25C-085E-4340-85A3-A5531E510DB2}">
      <thm15:themeFamily xmlns:thm15="http://schemas.microsoft.com/office/thememl/2012/main" name="Presentation4" id="{52D9F8D6-063E-4348-AA91-D9C5FA8B5B27}" vid="{A4F67EEF-461B-426D-8DBF-EDF99B8C96E1}"/>
    </a:ext>
  </a:extLst>
</a:theme>
</file>

<file path=ppt/theme/theme2.xml><?xml version="1.0" encoding="utf-8"?>
<a:theme xmlns:a="http://schemas.openxmlformats.org/drawingml/2006/main" name="NoLogo_CJBS_Template_2015">
  <a:themeElements>
    <a:clrScheme name="The School v1">
      <a:dk1>
        <a:sysClr val="windowText" lastClr="000000"/>
      </a:dk1>
      <a:lt1>
        <a:sysClr val="window" lastClr="FFFFFF"/>
      </a:lt1>
      <a:dk2>
        <a:srgbClr val="0054A6"/>
      </a:dk2>
      <a:lt2>
        <a:srgbClr val="FEE7AA"/>
      </a:lt2>
      <a:accent1>
        <a:srgbClr val="FFB81C"/>
      </a:accent1>
      <a:accent2>
        <a:srgbClr val="FDD366"/>
      </a:accent2>
      <a:accent3>
        <a:srgbClr val="5091CD"/>
      </a:accent3>
      <a:accent4>
        <a:srgbClr val="50B848"/>
      </a:accent4>
      <a:accent5>
        <a:srgbClr val="52C6DA"/>
      </a:accent5>
      <a:accent6>
        <a:srgbClr val="008C78"/>
      </a:accent6>
      <a:hlink>
        <a:srgbClr val="1F497D"/>
      </a:hlink>
      <a:folHlink>
        <a:srgbClr val="548DD4"/>
      </a:folHlink>
    </a:clrScheme>
    <a:fontScheme name="CJB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1600" dirty="0"/>
        </a:defPPr>
      </a:lstStyle>
    </a:spDef>
    <a:txDef>
      <a:spPr>
        <a:noFill/>
      </a:spPr>
      <a:bodyPr wrap="none" lIns="0" tIns="0" rIns="0" bIns="0" rtlCol="0">
        <a:noAutofit/>
      </a:bodyPr>
      <a:lstStyle>
        <a:defPPr>
          <a:spcAft>
            <a:spcPts val="900"/>
          </a:spcAft>
          <a:defRPr sz="2000" dirty="0" smtClean="0">
            <a:latin typeface="Georgia" pitchFamily="18" charset="0"/>
          </a:defRPr>
        </a:defPPr>
      </a:lstStyle>
    </a:txDef>
  </a:objectDefaults>
  <a:extraClrSchemeLst/>
  <a:extLst>
    <a:ext uri="{05A4C25C-085E-4340-85A3-A5531E510DB2}">
      <thm15:themeFamily xmlns:thm15="http://schemas.microsoft.com/office/thememl/2012/main" name="Presentation4" id="{52D9F8D6-063E-4348-AA91-D9C5FA8B5B27}" vid="{0A3BDCC0-8670-47B8-BF25-7E85BDED54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CJBS_ExecEd_ 4_3 Template v0 6</Template>
  <TotalTime>0</TotalTime>
  <Words>6677</Words>
  <Application>Microsoft Office PowerPoint</Application>
  <PresentationFormat>Custom</PresentationFormat>
  <Paragraphs>1928</Paragraphs>
  <Slides>34</Slides>
  <Notes>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0" baseType="lpstr">
      <vt:lpstr>Arial</vt:lpstr>
      <vt:lpstr>Calibri</vt:lpstr>
      <vt:lpstr>Georgia</vt:lpstr>
      <vt:lpstr>Logo_CJBS_Template_2015</vt:lpstr>
      <vt:lpstr>NoLogo_CJBS_Template_2015</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Trust and the development of crowdfunding</dc:title>
  <dc:subject/>
  <dc:creator>Raghu Rau</dc:creator>
  <cp:keywords>CCAF</cp:keywords>
  <cp:lastModifiedBy>Raghavendra (Raghu) Rau</cp:lastModifiedBy>
  <cp:revision>425</cp:revision>
  <cp:lastPrinted>2013-07-09T14:15:42Z</cp:lastPrinted>
  <dcterms:created xsi:type="dcterms:W3CDTF">2015-09-18T11:25:34Z</dcterms:created>
  <dcterms:modified xsi:type="dcterms:W3CDTF">2022-12-11T17:03:16Z</dcterms:modified>
  <cp:category>Executive Education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create by">
    <vt:lpwstr>PwC</vt:lpwstr>
  </property>
  <property fmtid="{D5CDD505-2E9C-101B-9397-08002B2CF9AE}" pid="3" name="TB template version">
    <vt:lpwstr>6</vt:lpwstr>
  </property>
  <property fmtid="{D5CDD505-2E9C-101B-9397-08002B2CF9AE}" pid="4" name="TB template type">
    <vt:lpwstr>Report</vt:lpwstr>
  </property>
  <property fmtid="{D5CDD505-2E9C-101B-9397-08002B2CF9AE}" pid="5" name="Template version">
    <vt:lpwstr>1</vt:lpwstr>
  </property>
</Properties>
</file>