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notesSlides/notesSlide4.xml" ContentType="application/vnd.openxmlformats-officedocument.presentationml.notesSlide+xml"/>
  <Override PartName="/ppt/webextensions/webextension4.xml" ContentType="application/vnd.ms-office.webextension+xml"/>
  <Override PartName="/ppt/notesSlides/notesSlide5.xml" ContentType="application/vnd.openxmlformats-officedocument.presentationml.notesSlide+xml"/>
  <Override PartName="/ppt/webextensions/webextension5.xml" ContentType="application/vnd.ms-office.webextension+xml"/>
  <Override PartName="/ppt/notesSlides/notesSlide6.xml" ContentType="application/vnd.openxmlformats-officedocument.presentationml.notesSlide+xml"/>
  <Override PartName="/ppt/webextensions/webextension6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68" r:id="rId3"/>
    <p:sldId id="269" r:id="rId4"/>
    <p:sldId id="271" r:id="rId5"/>
    <p:sldId id="263" r:id="rId6"/>
    <p:sldId id="273" r:id="rId7"/>
    <p:sldId id="274" r:id="rId8"/>
    <p:sldId id="276" r:id="rId9"/>
    <p:sldId id="264" r:id="rId10"/>
    <p:sldId id="277" r:id="rId11"/>
    <p:sldId id="259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5BA6-F640-964B-9A22-C2E1863950E9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4308-10B7-1E46-B925-C5053D3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rapper.dwcdn.net/XqhmO/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https://datawrapper.dwcdn.net/XqhmO/1/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4308-10B7-1E46-B925-C5053D336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F3FD-7CA6-7310-F4C2-B9214E008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D1A-DF4E-72A2-E3BB-A159CE8D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1CB63-4705-7386-4F41-B7C613E7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BD11-556F-369B-936D-2B7AC497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B806-FE1F-4F64-0A4A-B1444F4C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90C9-FBB1-4ADD-6688-9C098788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09FC5-B06A-A57D-BA6D-C7EB9442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3648-DA9D-B982-EDE0-A812132B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D53E-572D-1357-BD27-7CFE7BE2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69E55-BB0B-9BF3-50D8-7F15160B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1E50A-211F-7654-ED46-D6043429C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5BF91-DD6F-50E4-71EC-53B51E2BE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76F5-26A0-5DE6-D551-674049A4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A9D9-71B3-F0F2-D03B-459AD2FD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2F61-8183-C64B-C79E-09DAF949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BC80-C9C0-BCAC-4772-6C0E30F4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91-75A8-AB66-02DE-15AB6769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8CFF3-1CDC-FE3C-D191-DA20E34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2CC6-6941-7C2F-90BA-E3215EE3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48398-7B40-8781-C927-0EB1BD15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11AB-6161-911A-C85B-B4E9F07F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6341-4E5A-EF6F-FDB7-949C95C4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A07D9-957E-BA41-67AC-AA99F5A9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675A3-9FD5-23F6-D4AB-86E46E7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9F567-4CFD-7680-6844-2E28A6EE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4C0C-C7B0-C70A-2003-8D24E755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45E1-C9AD-42D6-962E-9C8403931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DA0E6-9681-520B-C7D6-D79F47A42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8471-3CCF-B2A7-8FFA-1683CC5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F9687-B212-042B-EE45-E372923E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5B1-9025-9A7B-1A12-58088F79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79E6-9F54-A5D6-8192-857DEEFD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6EE3-F6D5-EA5C-F739-FF84CD96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A5EEB-3FAF-F007-F322-15A108884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4E65A-E60C-87BA-306B-F62DB29FB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2D888-7485-5D22-2C1B-736F6BE95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5907A-F600-01EA-69D9-61652A48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5A378-8494-5E44-ADCB-D779B9F4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A60DD-DD09-488B-41CF-FCD64F24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B6DF-4214-5769-25C0-FE39C144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2A6AE-114F-2977-FE41-3FE5EC54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9C324-53D4-2B3C-73E1-CA436165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9AB3C-6629-6DA0-6A88-FABB8ACF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147A8-2970-866A-7500-68E01E06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4160E-814F-C81F-ECD1-5E42FBB1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75C0-2067-7612-2DE0-4A4C1E0F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24DD-F6B0-0BA5-961A-9FAC776D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B93A-3872-9377-8650-1F87EACB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831D7-5683-D05B-F9D7-59DDF3DF5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CD346-2E9A-A46D-4390-29B88A45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7E069-13CA-F285-7F31-E41334BD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931A-CBD8-9634-C64A-195FE87F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96B3-BE05-E02F-11EB-502336F1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C63C1-4B50-48A1-BAC5-EDD770115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40B06-17AD-92E8-F426-1EDE0C0D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F9837-56FE-B290-7D7C-5566B947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7171B-5EC8-0EE0-BB9E-C8B2EDE7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DAF39-5E0E-F09C-5799-7A04F71D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0A458-1405-8659-6144-64749B0A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2EEF4-7D45-CCAB-FDC3-401DE1C7F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42416-0E8E-C004-D3B1-C902A4CF1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9421-2BA9-7546-A24F-0C35590464B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63BD-4663-5D6C-D2F8-27A5CED2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95086-11F8-E175-D4F5-4AD367820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42A7-5BC7-B441-BBDF-99B0A921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srn.com/abstract=428656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66E8-024A-E316-4BEC-FE3134F65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Working title: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CourtAssist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DF666-2902-4458-6EB7-DB65108E0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December, 2022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XKDR Forum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Mumbai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8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3EEB17E7-5130-D5F4-DD86-78E513E2E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3EEB17E7-5130-D5F4-DD86-78E513E2EE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53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560ED55E-05EE-EA72-5629-7EF1CBF676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560ED55E-05EE-EA72-5629-7EF1CBF676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04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9576A482-9A70-513E-7E00-E8A79F5FF8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9576A482-9A70-513E-7E00-E8A79F5FF8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49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B1EF-D47D-E082-5C18-70438373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16E9-AC39-5266-9DE3-8DD40DFB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Clarke J,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Borys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D (2011). “Usability is free: Improving efficiency by making the courts more user friendly.” National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for State Courts, Future Trends in State Courts, pp. 76–81.</a:t>
            </a:r>
          </a:p>
          <a:p>
            <a:pPr marL="0" indent="0">
              <a:buNone/>
            </a:pPr>
            <a:endParaRPr lang="en-I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Hagan MD (2018). “A Human-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Design Approach to Access to Justice: Generating New Prototypes and Hypotheses for Intervention to Make Courts User-Friendly.” Indiana Journal of Law and Social Equality, 6(2), 199–239.</a:t>
            </a:r>
          </a:p>
          <a:p>
            <a:pPr marL="0" indent="0">
              <a:buNone/>
            </a:pPr>
            <a:endParaRPr lang="en-I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Rottman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DB, Tyler TR (2014). “Thinking about judges and judicial performance: Perspective of the Public and Court users.”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Onati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Socio-legal Series.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4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32E8-65B2-2D0E-C48B-0D7B2E88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Motivation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5F1A-2855-0B23-00D5-9632E26E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help litigants make informed choices?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1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32E8-65B2-2D0E-C48B-0D7B2E88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Puzzle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5F1A-2855-0B23-00D5-9632E26EE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2"/>
            <a:ext cx="10515600" cy="47584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litigants care about? 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Doctrinal scholarship does not answer the question.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Empirical scholarship does not place litigant at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oriented literature focuses on inputs.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Litigants seem to evaluate courts using criteria different from those used by practitioners, planners, court administrators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Clarke and Boris, 2011;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Rottman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Tyler, 2014; Hagan, 2018)</a:t>
            </a:r>
          </a:p>
        </p:txBody>
      </p:sp>
    </p:spTree>
    <p:extLst>
      <p:ext uri="{BB962C8B-B14F-4D97-AF65-F5344CB8AC3E}">
        <p14:creationId xmlns:p14="http://schemas.microsoft.com/office/powerpoint/2010/main" val="93929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1ABA-3A6F-0B34-6541-50A0831C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Metrics and proxies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BB1BC8-271D-47FC-0190-0A1351699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53276"/>
              </p:ext>
            </p:extLst>
          </p:nvPr>
        </p:nvGraphicFramePr>
        <p:xfrm>
          <a:off x="838200" y="1728422"/>
          <a:ext cx="9489831" cy="3799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20262">
                  <a:extLst>
                    <a:ext uri="{9D8B030D-6E8A-4147-A177-3AD203B41FA5}">
                      <a16:colId xmlns:a16="http://schemas.microsoft.com/office/drawing/2014/main" val="1665969834"/>
                    </a:ext>
                  </a:extLst>
                </a:gridCol>
                <a:gridCol w="1817076">
                  <a:extLst>
                    <a:ext uri="{9D8B030D-6E8A-4147-A177-3AD203B41FA5}">
                      <a16:colId xmlns:a16="http://schemas.microsoft.com/office/drawing/2014/main" val="1657379358"/>
                    </a:ext>
                  </a:extLst>
                </a:gridCol>
                <a:gridCol w="1875693">
                  <a:extLst>
                    <a:ext uri="{9D8B030D-6E8A-4147-A177-3AD203B41FA5}">
                      <a16:colId xmlns:a16="http://schemas.microsoft.com/office/drawing/2014/main" val="1854789025"/>
                    </a:ext>
                  </a:extLst>
                </a:gridCol>
                <a:gridCol w="3799449">
                  <a:extLst>
                    <a:ext uri="{9D8B030D-6E8A-4147-A177-3AD203B41FA5}">
                      <a16:colId xmlns:a16="http://schemas.microsoft.com/office/drawing/2014/main" val="2167799032"/>
                    </a:ext>
                  </a:extLst>
                </a:gridCol>
                <a:gridCol w="1077351">
                  <a:extLst>
                    <a:ext uri="{9D8B030D-6E8A-4147-A177-3AD203B41FA5}">
                      <a16:colId xmlns:a16="http://schemas.microsoft.com/office/drawing/2014/main" val="1559722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06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Procedural fairness</a:t>
                      </a: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Distributive fairness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Adherence to procedure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Fairness and impartiality in judgement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7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disposed and pending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45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of total sum recovered to total sum awarded by court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5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trajectory 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Clarity on stages of the case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hearings per case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Substantial </a:t>
                      </a:r>
                      <a:r>
                        <a:rPr lang="en-US" sz="1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versus </a:t>
                      </a:r>
                      <a:r>
                        <a:rPr lang="en-US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non-substantial hearings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5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Affordability</a:t>
                      </a:r>
                    </a:p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Litigation cost to the litigant</a:t>
                      </a:r>
                    </a:p>
                    <a:p>
                      <a:endParaRPr lang="en-US" sz="13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and user-friendliness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917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F25008-AE0E-606D-A2BA-557BCEF92E83}"/>
              </a:ext>
            </a:extLst>
          </p:cNvPr>
          <p:cNvSpPr txBox="1"/>
          <p:nvPr/>
        </p:nvSpPr>
        <p:spPr>
          <a:xfrm>
            <a:off x="703385" y="5955323"/>
            <a:ext cx="948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dirty="0" err="1">
                <a:solidFill>
                  <a:srgbClr val="505050"/>
                </a:solidFill>
                <a:effectLst/>
                <a:latin typeface="NexusSansWebPro"/>
              </a:rPr>
              <a:t>Manivannan</a:t>
            </a:r>
            <a:r>
              <a:rPr lang="en-IN" b="0" i="0" dirty="0">
                <a:solidFill>
                  <a:srgbClr val="505050"/>
                </a:solidFill>
                <a:effectLst/>
                <a:latin typeface="NexusSansWebPro"/>
              </a:rPr>
              <a:t>, Pavithra and Thomas, Susan and Zaveri, Bhargavi, Evaluating Contract Enforcement by Courts in India: A Litigant's Lens (November 26, 2022). Available at SSRN: </a:t>
            </a:r>
            <a:r>
              <a:rPr lang="en-IN" b="0" i="0" u="sng" dirty="0">
                <a:solidFill>
                  <a:srgbClr val="505050"/>
                </a:solidFill>
                <a:effectLst/>
                <a:latin typeface="NexusSansWebPro"/>
                <a:hlinkClick r:id="rId2"/>
              </a:rPr>
              <a:t>https://ssrn.com/abstract=4286562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5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60EF-72C1-84EE-4FEA-DE5E873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Perception v.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781DE-0137-8877-E2FB-BC51C3A4D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51398587-02BF-0D0F-416A-76EB386EC1B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51398587-02BF-0D0F-416A-76EB386EC1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72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1FF7823C-AF12-C503-F07D-CF29CD6376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1FF7823C-AF12-C503-F07D-CF29CD6376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24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83C2D968-D02A-7ADE-CD42-F465FECE6BB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83C2D968-D02A-7ADE-CD42-F465FECE6B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73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ABA6-C514-A0CB-2F48-FC3033E2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 the litigant has a choice?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4C47-F67E-D713-A982-84F7A66C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45BEB1C0-AC39-1949-BB77-06C8A0154F3F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XAuL5/1/&quot;,&quot;values&quot;:{},&quot;data&quot;:{&quot;uri&quot;:&quot;datawrapper.dwcdn.net/XAuL5/1/&quot;},&quot;secure&quot;:false}],&quot;name&quot;:&quot;datawrapper.dwcdn.net/XAuL5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3E9DFBD-AB0F-D946-BC54-9B51FE745BFC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Q74gK/1/&quot;,&quot;values&quot;:{},&quot;data&quot;:{&quot;uri&quot;:&quot;datawrapper.dwcdn.net/Q74gK/1/&quot;},&quot;secure&quot;:false}],&quot;name&quot;:&quot;datawrapper.dwcdn.net/Q74gK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9C0B0507-6D20-344F-83DF-0FDAFB3E3F27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DLzac/2/&quot;,&quot;values&quot;:{},&quot;data&quot;:{&quot;uri&quot;:&quot;datawrapper.dwcdn.net/DLzac/2/&quot;},&quot;secure&quot;:false}],&quot;name&quot;:&quot;datawrapper.dwcdn.net/DLzac/2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DDC86D77-9846-FB44-8A7B-4FDA428A81B2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rjSF3/1/&quot;,&quot;values&quot;:{},&quot;data&quot;:{&quot;uri&quot;:&quot;datawrapper.dwcdn.net/rjSF3/1/&quot;},&quot;secure&quot;:false}],&quot;name&quot;:&quot;datawrapper.dwcdn.net/rjSF3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5FE057F5-8275-E74B-8571-F9CF13282396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XqhmO/1/&quot;,&quot;values&quot;:{},&quot;data&quot;:{&quot;uri&quot;:&quot;datawrapper.dwcdn.net/XqhmO/1/&quot;},&quot;secure&quot;:false}],&quot;name&quot;:&quot;datawrapper.dwcdn.net/XqhmO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76140866-9BCA-FB47-8430-133DD323CB5B}">
  <we:reference id="wa104295828" version="1.9.0.0" store="en-GB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atawrapper.dwcdn.net/CuO25/1/&quot;,&quot;values&quot;:{},&quot;data&quot;:{&quot;uri&quot;:&quot;datawrapper.dwcdn.net/CuO25/1/&quot;},&quot;secure&quot;:false}],&quot;name&quot;:&quot;datawrapper.dwcdn.net/CuO25/1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367</Words>
  <Application>Microsoft Macintosh PowerPoint</Application>
  <PresentationFormat>Widescreen</PresentationFormat>
  <Paragraphs>82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NexusSansWebPro</vt:lpstr>
      <vt:lpstr>Office Theme</vt:lpstr>
      <vt:lpstr>Working title: CourtAssist </vt:lpstr>
      <vt:lpstr>Motivation </vt:lpstr>
      <vt:lpstr>Puzzle </vt:lpstr>
      <vt:lpstr>Metrics and proxies</vt:lpstr>
      <vt:lpstr>Perception v. reality</vt:lpstr>
      <vt:lpstr>PowerPoint Presentation</vt:lpstr>
      <vt:lpstr>PowerPoint Presentation</vt:lpstr>
      <vt:lpstr>PowerPoint Presentation</vt:lpstr>
      <vt:lpstr>What if the litigant has a choice?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Bhargavi Shah</dc:creator>
  <cp:lastModifiedBy>Bhargavi Shah</cp:lastModifiedBy>
  <cp:revision>21</cp:revision>
  <dcterms:created xsi:type="dcterms:W3CDTF">2022-12-09T15:49:45Z</dcterms:created>
  <dcterms:modified xsi:type="dcterms:W3CDTF">2022-12-13T05:12:42Z</dcterms:modified>
</cp:coreProperties>
</file>