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8"/>
  </p:notesMasterIdLst>
  <p:sldIdLst>
    <p:sldId id="256" r:id="rId2"/>
    <p:sldId id="285" r:id="rId3"/>
    <p:sldId id="257" r:id="rId4"/>
    <p:sldId id="283" r:id="rId5"/>
    <p:sldId id="286" r:id="rId6"/>
    <p:sldId id="258" r:id="rId7"/>
    <p:sldId id="278" r:id="rId8"/>
    <p:sldId id="259" r:id="rId9"/>
    <p:sldId id="279" r:id="rId10"/>
    <p:sldId id="260" r:id="rId11"/>
    <p:sldId id="261" r:id="rId12"/>
    <p:sldId id="266" r:id="rId13"/>
    <p:sldId id="267" r:id="rId14"/>
    <p:sldId id="269" r:id="rId15"/>
    <p:sldId id="284" r:id="rId16"/>
    <p:sldId id="276" r:id="rId17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6E66"/>
    <a:srgbClr val="F7B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94" autoAdjust="0"/>
    <p:restoredTop sz="94088" autoAdjust="0"/>
  </p:normalViewPr>
  <p:slideViewPr>
    <p:cSldViewPr>
      <p:cViewPr varScale="1">
        <p:scale>
          <a:sx n="76" d="100"/>
          <a:sy n="76" d="100"/>
        </p:scale>
        <p:origin x="216" y="9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 of cases pending in Tribunals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 Of cases</c:v>
                </c:pt>
              </c:strCache>
            </c:strRef>
          </c:tx>
          <c:spPr>
            <a:solidFill>
              <a:srgbClr val="EE6E6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Armed Forces Tribunal (28/02/2021)</c:v>
                </c:pt>
                <c:pt idx="1">
                  <c:v>National Company Law Tribunal (31/12/2020)</c:v>
                </c:pt>
                <c:pt idx="2">
                  <c:v>Railway Claims Tribunal (April 2020)</c:v>
                </c:pt>
                <c:pt idx="3">
                  <c:v>Central Administrative Tribunal (March 2020)</c:v>
                </c:pt>
                <c:pt idx="4">
                  <c:v>Customs, Excise, and Service Tax Appellate Tribunal (01/03/2021)</c:v>
                </c:pt>
                <c:pt idx="5">
                  <c:v>Income Tax Appellate Tribunal (24/02/2021)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18289</c:v>
                </c:pt>
                <c:pt idx="1">
                  <c:v>21259</c:v>
                </c:pt>
                <c:pt idx="2">
                  <c:v>25571</c:v>
                </c:pt>
                <c:pt idx="3">
                  <c:v>48000</c:v>
                </c:pt>
                <c:pt idx="4">
                  <c:v>72452</c:v>
                </c:pt>
                <c:pt idx="5">
                  <c:v>88000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D3-454A-B3DB-12AAD0FFA5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16026728"/>
        <c:axId val="2116028248"/>
      </c:barChart>
      <c:catAx>
        <c:axId val="2116026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116028248"/>
        <c:crosses val="autoZero"/>
        <c:auto val="1"/>
        <c:lblAlgn val="ctr"/>
        <c:lblOffset val="100"/>
        <c:noMultiLvlLbl val="0"/>
      </c:catAx>
      <c:valAx>
        <c:axId val="2116028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116026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aseline="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234348206474191"/>
          <c:y val="1.9920153571163685E-2"/>
          <c:w val="0.60136022163896174"/>
          <c:h val="0.838577741368288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Sanctioned strength (including Chairpersons)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3CB1-274E-87D0-8C9EB24AC07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CB1-274E-87D0-8C9EB24AC07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CB1-274E-87D0-8C9EB24AC07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CB1-274E-87D0-8C9EB24AC071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CB1-274E-87D0-8C9EB24AC071}"/>
              </c:ext>
            </c:extLst>
          </c:dPt>
          <c:cat>
            <c:strRef>
              <c:f>Sheet1!$A$2:$A$6</c:f>
              <c:strCache>
                <c:ptCount val="5"/>
                <c:pt idx="0">
                  <c:v>Armed Forces Tribunal</c:v>
                </c:pt>
                <c:pt idx="1">
                  <c:v>National Company Law Tribunal</c:v>
                </c:pt>
                <c:pt idx="2">
                  <c:v>Railway Claims Tribunal</c:v>
                </c:pt>
                <c:pt idx="3">
                  <c:v>Central Administrative Tribunal</c:v>
                </c:pt>
                <c:pt idx="4">
                  <c:v>Central Excise and Service Tax Appellate Tribunal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34</c:v>
                </c:pt>
                <c:pt idx="1">
                  <c:v>63</c:v>
                </c:pt>
                <c:pt idx="2">
                  <c:v>46</c:v>
                </c:pt>
                <c:pt idx="3">
                  <c:v>66</c:v>
                </c:pt>
                <c:pt idx="4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AF-0846-8288-C0DB4DF7B16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Vacancy - Chairperson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Armed Forces Tribunal</c:v>
                </c:pt>
                <c:pt idx="1">
                  <c:v>National Company Law Tribunal</c:v>
                </c:pt>
                <c:pt idx="2">
                  <c:v>Railway Claims Tribunal</c:v>
                </c:pt>
                <c:pt idx="3">
                  <c:v>Central Administrative Tribunal</c:v>
                </c:pt>
                <c:pt idx="4">
                  <c:v>Central Excise and Service Tax Appellate Tribunal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AF-0846-8288-C0DB4DF7B16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Vacancy - Judicial member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Armed Forces Tribunal</c:v>
                </c:pt>
                <c:pt idx="1">
                  <c:v>National Company Law Tribunal</c:v>
                </c:pt>
                <c:pt idx="2">
                  <c:v>Railway Claims Tribunal</c:v>
                </c:pt>
                <c:pt idx="3">
                  <c:v>Central Administrative Tribunal</c:v>
                </c:pt>
                <c:pt idx="4">
                  <c:v>Central Excise and Service Tax Appellate Tribunal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13</c:v>
                </c:pt>
                <c:pt idx="1">
                  <c:v>19</c:v>
                </c:pt>
                <c:pt idx="2">
                  <c:v>20</c:v>
                </c:pt>
                <c:pt idx="3">
                  <c:v>18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AF-0846-8288-C0DB4DF7B16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Vacancy - Technical/other members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Armed Forces Tribunal</c:v>
                </c:pt>
                <c:pt idx="1">
                  <c:v>National Company Law Tribunal</c:v>
                </c:pt>
                <c:pt idx="2">
                  <c:v>Railway Claims Tribunal</c:v>
                </c:pt>
                <c:pt idx="3">
                  <c:v>Central Administrative Tribunal</c:v>
                </c:pt>
                <c:pt idx="4">
                  <c:v>Central Excise and Service Tax Appellate Tribunal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10</c:v>
                </c:pt>
                <c:pt idx="1">
                  <c:v>14</c:v>
                </c:pt>
                <c:pt idx="2">
                  <c:v>5</c:v>
                </c:pt>
                <c:pt idx="3">
                  <c:v>14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AF-0846-8288-C0DB4DF7B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88535359"/>
        <c:axId val="1888537039"/>
      </c:barChart>
      <c:catAx>
        <c:axId val="18885353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888537039"/>
        <c:crosses val="autoZero"/>
        <c:auto val="1"/>
        <c:lblAlgn val="ctr"/>
        <c:lblOffset val="100"/>
        <c:noMultiLvlLbl val="0"/>
      </c:catAx>
      <c:valAx>
        <c:axId val="18885370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8885353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3008642299247313"/>
          <c:w val="0.992491737199239"/>
          <c:h val="6.99135770075268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EE0AF-8B5A-4105-9D10-F64286C79599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1A841-89A8-45BA-86C8-22D1A247B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097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1A841-89A8-45BA-86C8-22D1A247B17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917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1A841-89A8-45BA-86C8-22D1A247B17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935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1A841-89A8-45BA-86C8-22D1A247B17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546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1A841-89A8-45BA-86C8-22D1A247B17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152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Split it into 2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1A841-89A8-45BA-86C8-22D1A247B17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729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1A841-89A8-45BA-86C8-22D1A247B17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917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1.png"/><Relationship Id="rId7" Type="http://schemas.openxmlformats.org/officeDocument/2006/relationships/image" Target="../media/image38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11" Type="http://schemas.openxmlformats.org/officeDocument/2006/relationships/image" Target="../media/image42.svg"/><Relationship Id="rId5" Type="http://schemas.openxmlformats.org/officeDocument/2006/relationships/image" Target="../media/image6.svg"/><Relationship Id="rId10" Type="http://schemas.openxmlformats.org/officeDocument/2006/relationships/image" Target="../media/image41.png"/><Relationship Id="rId4" Type="http://schemas.openxmlformats.org/officeDocument/2006/relationships/image" Target="../media/image5.png"/><Relationship Id="rId9" Type="http://schemas.openxmlformats.org/officeDocument/2006/relationships/image" Target="../media/image40.sv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4.svg"/><Relationship Id="rId21" Type="http://schemas.openxmlformats.org/officeDocument/2006/relationships/image" Target="../media/image21.png"/><Relationship Id="rId7" Type="http://schemas.openxmlformats.org/officeDocument/2006/relationships/image" Target="../media/image8.sv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image" Target="../media/image3.png"/><Relationship Id="rId16" Type="http://schemas.openxmlformats.org/officeDocument/2006/relationships/image" Target="../media/image16.sv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sv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5.pn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7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009338" y="7037399"/>
            <a:ext cx="2249962" cy="2220431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1028700" y="2411789"/>
            <a:ext cx="14744700" cy="122758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194"/>
              </a:lnSpc>
            </a:pPr>
            <a:r>
              <a:rPr lang="en-US" sz="7281" b="1" dirty="0">
                <a:solidFill>
                  <a:srgbClr val="EE6E66"/>
                </a:solidFill>
                <a:latin typeface="HK Grotesk Bold"/>
              </a:rPr>
              <a:t>NATIONAL TRIBUNALS COMMISSION</a:t>
            </a:r>
            <a:endParaRPr lang="en-US" sz="5581" b="1" dirty="0">
              <a:solidFill>
                <a:srgbClr val="EE6E66"/>
              </a:solidFill>
              <a:latin typeface="HK Grotesk Bold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028700" y="6362700"/>
            <a:ext cx="5067300" cy="272613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7280"/>
              </a:lnSpc>
            </a:pPr>
            <a:r>
              <a:rPr lang="en-US" sz="5199" dirty="0">
                <a:solidFill>
                  <a:srgbClr val="EE6E66"/>
                </a:solidFill>
                <a:latin typeface="HK Grotesk Medium Bold"/>
              </a:rPr>
              <a:t>DAKSH</a:t>
            </a:r>
          </a:p>
          <a:p>
            <a:pPr>
              <a:lnSpc>
                <a:spcPts val="7280"/>
              </a:lnSpc>
            </a:pPr>
            <a:endParaRPr lang="en-US" sz="5199" dirty="0">
              <a:solidFill>
                <a:srgbClr val="EE6E66"/>
              </a:solidFill>
              <a:latin typeface="HK Grotesk Medium Bold"/>
            </a:endParaRPr>
          </a:p>
          <a:p>
            <a:pPr>
              <a:lnSpc>
                <a:spcPts val="7280"/>
              </a:lnSpc>
            </a:pPr>
            <a:r>
              <a:rPr lang="en-US" sz="5199" dirty="0">
                <a:solidFill>
                  <a:srgbClr val="EE6E66"/>
                </a:solidFill>
                <a:latin typeface="HK Grotesk Medium Bold"/>
              </a:rPr>
              <a:t>December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69" y="1319414"/>
            <a:ext cx="16670131" cy="8760059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6637659" y="8852509"/>
            <a:ext cx="1243282" cy="1226964"/>
          </a:xfrm>
          <a:prstGeom prst="rect">
            <a:avLst/>
          </a:prstGeom>
        </p:spPr>
      </p:pic>
      <p:sp>
        <p:nvSpPr>
          <p:cNvPr id="4" name="TextBox 4"/>
          <p:cNvSpPr txBox="1"/>
          <p:nvPr/>
        </p:nvSpPr>
        <p:spPr>
          <a:xfrm>
            <a:off x="589169" y="229806"/>
            <a:ext cx="15449475" cy="9011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699"/>
              </a:lnSpc>
            </a:pPr>
            <a:r>
              <a:rPr lang="en-US" sz="5499" dirty="0">
                <a:solidFill>
                  <a:srgbClr val="EE6E66"/>
                </a:solidFill>
                <a:latin typeface="HK Grotesk Medium Bold"/>
              </a:rPr>
              <a:t>Before the NTC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89169" y="229806"/>
            <a:ext cx="15449475" cy="9366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699"/>
              </a:lnSpc>
            </a:pPr>
            <a:r>
              <a:rPr lang="en-US" sz="5499" dirty="0">
                <a:solidFill>
                  <a:srgbClr val="EE6E66"/>
                </a:solidFill>
                <a:latin typeface="HK Grotesk Medium Bold"/>
              </a:rPr>
              <a:t>After the NTC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62100"/>
            <a:ext cx="16490324" cy="7848600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6637659" y="8852509"/>
            <a:ext cx="1243282" cy="122696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698437" y="1684799"/>
            <a:ext cx="16182504" cy="8394674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6637659" y="8852509"/>
            <a:ext cx="1243282" cy="1226964"/>
          </a:xfrm>
          <a:prstGeom prst="rect">
            <a:avLst/>
          </a:prstGeom>
        </p:spPr>
      </p:pic>
      <p:sp>
        <p:nvSpPr>
          <p:cNvPr id="4" name="TextBox 4"/>
          <p:cNvSpPr txBox="1"/>
          <p:nvPr/>
        </p:nvSpPr>
        <p:spPr>
          <a:xfrm>
            <a:off x="589169" y="229806"/>
            <a:ext cx="16784431" cy="8806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7699"/>
              </a:lnSpc>
            </a:pPr>
            <a:r>
              <a:rPr lang="en-US" sz="4800" dirty="0">
                <a:solidFill>
                  <a:srgbClr val="EE6E66"/>
                </a:solidFill>
                <a:latin typeface="HK Grotesk Medium Bold"/>
              </a:rPr>
              <a:t>NTC’s relationship with other state organs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6885642" y="8804884"/>
            <a:ext cx="1142046" cy="3648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939"/>
              </a:lnSpc>
            </a:pPr>
            <a:r>
              <a:rPr lang="en-US" sz="2099">
                <a:solidFill>
                  <a:srgbClr val="000000"/>
                </a:solidFill>
                <a:latin typeface="Aileron Regular"/>
              </a:rPr>
              <a:t>Ministries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5991572" y="7314662"/>
            <a:ext cx="2930188" cy="7322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939"/>
              </a:lnSpc>
            </a:pPr>
            <a:r>
              <a:rPr lang="en-US" sz="2099">
                <a:solidFill>
                  <a:srgbClr val="000000"/>
                </a:solidFill>
                <a:latin typeface="Aileron Regular Bold"/>
              </a:rPr>
              <a:t>Facilitate NTC's needs</a:t>
            </a:r>
          </a:p>
          <a:p>
            <a:pPr>
              <a:lnSpc>
                <a:spcPts val="2939"/>
              </a:lnSpc>
            </a:pPr>
            <a:r>
              <a:rPr lang="en-US" sz="2099">
                <a:solidFill>
                  <a:srgbClr val="000000"/>
                </a:solidFill>
                <a:latin typeface="Aileron Regular Bold"/>
              </a:rPr>
              <a:t>in response to requests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8566438" y="3504613"/>
            <a:ext cx="2446502" cy="11011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939"/>
              </a:lnSpc>
            </a:pPr>
            <a:r>
              <a:rPr lang="en-US" sz="2099">
                <a:solidFill>
                  <a:srgbClr val="000000"/>
                </a:solidFill>
                <a:latin typeface="Aileron Regular Bold"/>
              </a:rPr>
              <a:t>Legislative powers,</a:t>
            </a:r>
          </a:p>
          <a:p>
            <a:pPr>
              <a:lnSpc>
                <a:spcPts val="2939"/>
              </a:lnSpc>
            </a:pPr>
            <a:r>
              <a:rPr lang="en-US" sz="2099">
                <a:solidFill>
                  <a:srgbClr val="000000"/>
                </a:solidFill>
                <a:latin typeface="Aileron Regular Bold"/>
              </a:rPr>
              <a:t>impeachment,</a:t>
            </a:r>
          </a:p>
          <a:p>
            <a:pPr>
              <a:lnSpc>
                <a:spcPts val="2939"/>
              </a:lnSpc>
            </a:pPr>
            <a:r>
              <a:rPr lang="en-US" sz="2099">
                <a:solidFill>
                  <a:srgbClr val="000000"/>
                </a:solidFill>
                <a:latin typeface="Aileron Regular Bold"/>
              </a:rPr>
              <a:t>review of reports.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1387834" y="3504613"/>
            <a:ext cx="3254121" cy="11011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939"/>
              </a:lnSpc>
            </a:pPr>
            <a:r>
              <a:rPr lang="en-US" sz="2099">
                <a:solidFill>
                  <a:srgbClr val="000000"/>
                </a:solidFill>
                <a:latin typeface="Aileron Regular Bold"/>
              </a:rPr>
              <a:t>Publication of reports and</a:t>
            </a:r>
          </a:p>
          <a:p>
            <a:pPr>
              <a:lnSpc>
                <a:spcPts val="2939"/>
              </a:lnSpc>
            </a:pPr>
            <a:r>
              <a:rPr lang="en-US" sz="2099">
                <a:solidFill>
                  <a:srgbClr val="000000"/>
                </a:solidFill>
                <a:latin typeface="Aileron Regular Bold"/>
              </a:rPr>
              <a:t>performance evaluation,</a:t>
            </a:r>
          </a:p>
          <a:p>
            <a:pPr>
              <a:lnSpc>
                <a:spcPts val="2939"/>
              </a:lnSpc>
            </a:pPr>
            <a:r>
              <a:rPr lang="en-US" sz="2099">
                <a:solidFill>
                  <a:srgbClr val="000000"/>
                </a:solidFill>
                <a:latin typeface="Aileron Regular Bold"/>
              </a:rPr>
              <a:t>public consultation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6637659" y="8852509"/>
            <a:ext cx="1243282" cy="1226964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777776" y="1259658"/>
            <a:ext cx="14260868" cy="8913042"/>
          </a:xfrm>
          <a:prstGeom prst="rect">
            <a:avLst/>
          </a:prstGeom>
        </p:spPr>
      </p:pic>
      <p:sp>
        <p:nvSpPr>
          <p:cNvPr id="4" name="TextBox 4"/>
          <p:cNvSpPr txBox="1"/>
          <p:nvPr/>
        </p:nvSpPr>
        <p:spPr>
          <a:xfrm>
            <a:off x="589169" y="64893"/>
            <a:ext cx="15449475" cy="9011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699"/>
              </a:lnSpc>
            </a:pPr>
            <a:r>
              <a:rPr lang="en-US" sz="5400" dirty="0">
                <a:solidFill>
                  <a:srgbClr val="EE6E66"/>
                </a:solidFill>
                <a:latin typeface="HK Grotesk Medium Bold"/>
              </a:rPr>
              <a:t>Organisational structure of the NTC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9220200" y="1243124"/>
            <a:ext cx="159752" cy="363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939"/>
              </a:lnSpc>
            </a:pPr>
            <a:r>
              <a:rPr lang="en-US" sz="2099" dirty="0">
                <a:solidFill>
                  <a:srgbClr val="000000"/>
                </a:solidFill>
                <a:latin typeface="Aileron Regular Bold"/>
              </a:rPr>
              <a:t>*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6637659" y="8776309"/>
            <a:ext cx="1243282" cy="1226964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1600200" y="3864946"/>
            <a:ext cx="6477000" cy="457125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endParaRPr lang="en-US" sz="2400" dirty="0">
              <a:solidFill>
                <a:srgbClr val="000000"/>
              </a:solidFill>
              <a:latin typeface="Open Sans Light"/>
            </a:endParaRPr>
          </a:p>
          <a:p>
            <a:pPr>
              <a:lnSpc>
                <a:spcPts val="3639"/>
              </a:lnSpc>
            </a:pPr>
            <a:r>
              <a:rPr lang="en-US" sz="2400" b="1" dirty="0">
                <a:solidFill>
                  <a:srgbClr val="000000"/>
                </a:solidFill>
                <a:latin typeface="Open Sans Light"/>
              </a:rPr>
              <a:t>Appointment of members:</a:t>
            </a:r>
          </a:p>
          <a:p>
            <a:pPr marL="457200" indent="-457200">
              <a:lnSpc>
                <a:spcPts val="3639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Open Sans Light"/>
              </a:rPr>
              <a:t>Appointment of </a:t>
            </a:r>
            <a:r>
              <a:rPr lang="en-US" sz="2400" dirty="0">
                <a:solidFill>
                  <a:srgbClr val="000000"/>
                </a:solidFill>
                <a:latin typeface="Open Sans Light Bold"/>
              </a:rPr>
              <a:t>judicial and technical members</a:t>
            </a:r>
            <a:r>
              <a:rPr lang="en-US" sz="2400" dirty="0">
                <a:solidFill>
                  <a:srgbClr val="000000"/>
                </a:solidFill>
                <a:latin typeface="Open Sans Light"/>
              </a:rPr>
              <a:t> </a:t>
            </a:r>
          </a:p>
          <a:p>
            <a:pPr marL="457200" indent="-457200">
              <a:lnSpc>
                <a:spcPts val="364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Open Sans Light"/>
              </a:rPr>
              <a:t>Setting qualifications for tribunal members, </a:t>
            </a:r>
            <a:r>
              <a:rPr lang="en-US" sz="2400" dirty="0">
                <a:solidFill>
                  <a:srgbClr val="000000"/>
                </a:solidFill>
                <a:latin typeface="Open Sans Light Bold"/>
              </a:rPr>
              <a:t>uniform for judicial members</a:t>
            </a:r>
          </a:p>
          <a:p>
            <a:pPr>
              <a:lnSpc>
                <a:spcPts val="3639"/>
              </a:lnSpc>
            </a:pPr>
            <a:endParaRPr lang="en-US" sz="2400" dirty="0">
              <a:solidFill>
                <a:srgbClr val="000000"/>
              </a:solidFill>
              <a:latin typeface="Open Sans Light Bold"/>
            </a:endParaRPr>
          </a:p>
          <a:p>
            <a:pPr>
              <a:lnSpc>
                <a:spcPts val="3639"/>
              </a:lnSpc>
            </a:pPr>
            <a:r>
              <a:rPr lang="en-US" sz="2400" b="1" dirty="0">
                <a:solidFill>
                  <a:srgbClr val="000000"/>
                </a:solidFill>
                <a:latin typeface="Open Sans Light Bold"/>
              </a:rPr>
              <a:t>Staff-Related: </a:t>
            </a:r>
          </a:p>
          <a:p>
            <a:pPr marL="342900" indent="-342900">
              <a:lnSpc>
                <a:spcPts val="3639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Open Sans Light Bold"/>
              </a:rPr>
              <a:t>Appointment and oversight of administrative/registry staff for all tribunals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589169" y="229806"/>
            <a:ext cx="15449475" cy="8690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699"/>
              </a:lnSpc>
            </a:pPr>
            <a:r>
              <a:rPr lang="en-US" sz="4400" dirty="0">
                <a:solidFill>
                  <a:srgbClr val="EE6E66"/>
                </a:solidFill>
                <a:latin typeface="HK Grotesk Medium Bold"/>
              </a:rPr>
              <a:t>What should the NTC do?</a:t>
            </a:r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403751" y="4295246"/>
            <a:ext cx="877761" cy="844920"/>
          </a:xfrm>
          <a:prstGeom prst="rect">
            <a:avLst/>
          </a:prstGeom>
        </p:spPr>
      </p:pic>
      <p:pic>
        <p:nvPicPr>
          <p:cNvPr id="13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349538" y="7095772"/>
            <a:ext cx="986185" cy="76902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03751" y="1308842"/>
            <a:ext cx="1747719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>
                <a:latin typeface="Open Sans Light" panose="020B0604020202020204" charset="0"/>
                <a:cs typeface="Open Sans Light" panose="020B0604020202020204" charset="0"/>
              </a:rPr>
              <a:t>The idea of an </a:t>
            </a:r>
            <a:r>
              <a:rPr lang="en-US" sz="2600" b="1" i="1" dirty="0">
                <a:latin typeface="Open Sans Light" panose="020B0604020202020204" charset="0"/>
                <a:cs typeface="Open Sans Light" panose="020B0604020202020204" charset="0"/>
              </a:rPr>
              <a:t>Integrated Courts and Tribunal Service</a:t>
            </a:r>
            <a:r>
              <a:rPr lang="en-US" sz="2600" i="1" dirty="0">
                <a:latin typeface="Open Sans Light" panose="020B0604020202020204" charset="0"/>
                <a:cs typeface="Open Sans Light" panose="020B0604020202020204" charset="0"/>
              </a:rPr>
              <a:t> to take care of the back office functions</a:t>
            </a:r>
          </a:p>
          <a:p>
            <a:endParaRPr lang="en-US" sz="2600" i="1" dirty="0">
              <a:latin typeface="Open Sans Light" panose="020B0604020202020204" charset="0"/>
              <a:cs typeface="Open Sans Light" panose="020B0604020202020204" charset="0"/>
            </a:endParaRPr>
          </a:p>
          <a:p>
            <a:r>
              <a:rPr lang="en-US" sz="2600" dirty="0">
                <a:solidFill>
                  <a:srgbClr val="000000"/>
                </a:solidFill>
                <a:latin typeface="Open Sans Light" panose="020B0604020202020204" charset="0"/>
                <a:cs typeface="Open Sans Light" panose="020B0604020202020204" charset="0"/>
              </a:rPr>
              <a:t>The NTC will need</a:t>
            </a:r>
            <a:r>
              <a:rPr lang="en-US" sz="2600" dirty="0">
                <a:solidFill>
                  <a:srgbClr val="EE6E66"/>
                </a:solidFill>
                <a:latin typeface="Open Sans Light" panose="020B0604020202020204" charset="0"/>
                <a:cs typeface="Open Sans Light" panose="020B0604020202020204" charset="0"/>
              </a:rPr>
              <a:t> </a:t>
            </a:r>
            <a:r>
              <a:rPr lang="en-US" sz="2600" b="1" dirty="0">
                <a:solidFill>
                  <a:srgbClr val="EE6E66"/>
                </a:solidFill>
                <a:latin typeface="Open Sans Light" panose="020B0604020202020204" charset="0"/>
                <a:cs typeface="Open Sans Light" panose="020B0604020202020204" charset="0"/>
              </a:rPr>
              <a:t>executive (administrative), legislative (rules and policy making) </a:t>
            </a:r>
            <a:r>
              <a:rPr lang="en-US" sz="2600" dirty="0">
                <a:solidFill>
                  <a:srgbClr val="000000"/>
                </a:solidFill>
                <a:latin typeface="Open Sans Light" panose="020B0604020202020204" charset="0"/>
                <a:cs typeface="Open Sans Light" panose="020B0604020202020204" charset="0"/>
              </a:rPr>
              <a:t>as well as</a:t>
            </a:r>
            <a:r>
              <a:rPr lang="en-US" sz="2600" b="1" dirty="0">
                <a:solidFill>
                  <a:srgbClr val="000000"/>
                </a:solidFill>
                <a:latin typeface="Open Sans Light" panose="020B0604020202020204" charset="0"/>
                <a:cs typeface="Open Sans Light" panose="020B0604020202020204" charset="0"/>
              </a:rPr>
              <a:t> </a:t>
            </a:r>
            <a:r>
              <a:rPr lang="en-US" sz="2600" b="1" dirty="0">
                <a:solidFill>
                  <a:srgbClr val="EE6E66"/>
                </a:solidFill>
                <a:latin typeface="Open Sans Light" panose="020B0604020202020204" charset="0"/>
                <a:cs typeface="Open Sans Light" panose="020B0604020202020204" charset="0"/>
              </a:rPr>
              <a:t>quasi-judicial (disciplinary) </a:t>
            </a:r>
            <a:r>
              <a:rPr lang="en-US" sz="2600" dirty="0">
                <a:latin typeface="Open Sans Light" panose="020B0604020202020204" charset="0"/>
                <a:cs typeface="Open Sans Light" panose="020B0604020202020204" charset="0"/>
              </a:rPr>
              <a:t>powers</a:t>
            </a:r>
            <a:r>
              <a:rPr lang="en-US" sz="2600" dirty="0">
                <a:solidFill>
                  <a:srgbClr val="000000"/>
                </a:solidFill>
                <a:latin typeface="Open Sans Light" panose="020B0604020202020204" charset="0"/>
                <a:cs typeface="Open Sans Light" panose="020B0604020202020204" charset="0"/>
              </a:rPr>
              <a:t>. </a:t>
            </a:r>
          </a:p>
          <a:p>
            <a:endParaRPr lang="en-US" sz="2600" dirty="0">
              <a:solidFill>
                <a:srgbClr val="000000"/>
              </a:solidFill>
              <a:latin typeface="Open Sans Light" panose="020B0604020202020204" charset="0"/>
              <a:cs typeface="Open Sans Light" panose="020B0604020202020204" charset="0"/>
            </a:endParaRPr>
          </a:p>
          <a:p>
            <a:r>
              <a:rPr lang="en-US" sz="2600" dirty="0">
                <a:solidFill>
                  <a:srgbClr val="000000"/>
                </a:solidFill>
                <a:latin typeface="Open Sans Light" panose="020B0604020202020204" charset="0"/>
                <a:cs typeface="Open Sans Light" panose="020B0604020202020204" charset="0"/>
              </a:rPr>
              <a:t>These powers will need to evolve with growth in the scope of the NTC’s role. </a:t>
            </a:r>
          </a:p>
          <a:p>
            <a:endParaRPr lang="en-US" sz="2800" dirty="0">
              <a:solidFill>
                <a:srgbClr val="000000"/>
              </a:solidFill>
              <a:latin typeface="Open Sans Light" panose="020B0604020202020204" charset="0"/>
              <a:cs typeface="Open Sans Light" panose="020B0604020202020204" charset="0"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6F375DA1-34B6-7642-8068-458071B11A39}"/>
              </a:ext>
            </a:extLst>
          </p:cNvPr>
          <p:cNvSpPr txBox="1"/>
          <p:nvPr/>
        </p:nvSpPr>
        <p:spPr>
          <a:xfrm>
            <a:off x="10217179" y="3864946"/>
            <a:ext cx="7924800" cy="503291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endParaRPr lang="en-US" sz="2400" dirty="0">
              <a:solidFill>
                <a:srgbClr val="000000"/>
              </a:solidFill>
              <a:latin typeface="Open Sans Light"/>
            </a:endParaRPr>
          </a:p>
          <a:p>
            <a:pPr>
              <a:lnSpc>
                <a:spcPts val="3639"/>
              </a:lnSpc>
            </a:pPr>
            <a:r>
              <a:rPr lang="en-US" sz="2400" b="1" dirty="0">
                <a:solidFill>
                  <a:srgbClr val="000000"/>
                </a:solidFill>
                <a:latin typeface="Open Sans Light"/>
              </a:rPr>
              <a:t>Administrative Oversight:</a:t>
            </a:r>
          </a:p>
          <a:p>
            <a:pPr marL="457200" indent="-457200">
              <a:lnSpc>
                <a:spcPts val="3639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Open Sans Light"/>
              </a:rPr>
              <a:t>Conducting d</a:t>
            </a:r>
            <a:r>
              <a:rPr lang="en-US" sz="2400" dirty="0">
                <a:solidFill>
                  <a:srgbClr val="000000"/>
                </a:solidFill>
                <a:latin typeface="Open Sans Light Bold"/>
              </a:rPr>
              <a:t>isciplinary proceedings, </a:t>
            </a:r>
            <a:r>
              <a:rPr lang="en-US" sz="2400" dirty="0">
                <a:solidFill>
                  <a:srgbClr val="000000"/>
                </a:solidFill>
                <a:latin typeface="Open Sans Light"/>
              </a:rPr>
              <a:t>framing of </a:t>
            </a:r>
            <a:r>
              <a:rPr lang="en-US" sz="2400" dirty="0">
                <a:solidFill>
                  <a:srgbClr val="000000"/>
                </a:solidFill>
                <a:latin typeface="Open Sans Light Bold"/>
              </a:rPr>
              <a:t>rules</a:t>
            </a:r>
            <a:r>
              <a:rPr lang="en-US" sz="2400" dirty="0">
                <a:solidFill>
                  <a:srgbClr val="000000"/>
                </a:solidFill>
                <a:latin typeface="Open Sans Light"/>
              </a:rPr>
              <a:t> and </a:t>
            </a:r>
            <a:r>
              <a:rPr lang="en-US" sz="2400" dirty="0">
                <a:solidFill>
                  <a:srgbClr val="000000"/>
                </a:solidFill>
                <a:latin typeface="Open Sans Light Bold"/>
              </a:rPr>
              <a:t>procedure</a:t>
            </a:r>
            <a:endParaRPr lang="en-US" sz="2400" b="1" dirty="0">
              <a:solidFill>
                <a:srgbClr val="000000"/>
              </a:solidFill>
              <a:latin typeface="Open Sans Light"/>
            </a:endParaRPr>
          </a:p>
          <a:p>
            <a:pPr marL="457200" indent="-457200">
              <a:lnSpc>
                <a:spcPts val="3639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Open Sans Light Bold"/>
              </a:rPr>
              <a:t>Developing performance metrics, process re-engineering, case flow management rules</a:t>
            </a:r>
          </a:p>
          <a:p>
            <a:pPr>
              <a:lnSpc>
                <a:spcPts val="3639"/>
              </a:lnSpc>
            </a:pPr>
            <a:endParaRPr lang="en-US" sz="2400" dirty="0">
              <a:solidFill>
                <a:srgbClr val="000000"/>
              </a:solidFill>
              <a:latin typeface="Open Sans Light Bold"/>
            </a:endParaRPr>
          </a:p>
          <a:p>
            <a:pPr>
              <a:lnSpc>
                <a:spcPts val="3639"/>
              </a:lnSpc>
            </a:pPr>
            <a:r>
              <a:rPr lang="en-US" sz="2400" b="1" dirty="0">
                <a:solidFill>
                  <a:srgbClr val="000000"/>
                </a:solidFill>
                <a:latin typeface="Open Sans Light Bold"/>
              </a:rPr>
              <a:t>Infrastructure and resources:</a:t>
            </a:r>
            <a:endParaRPr lang="en-US" sz="2400" dirty="0">
              <a:solidFill>
                <a:srgbClr val="000000"/>
              </a:solidFill>
              <a:latin typeface="Open Sans Light Bold"/>
            </a:endParaRPr>
          </a:p>
          <a:p>
            <a:pPr marL="457200" indent="-457200">
              <a:lnSpc>
                <a:spcPts val="3639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Open Sans Light Bold"/>
              </a:rPr>
              <a:t>Oversee budgeting, procurement</a:t>
            </a:r>
          </a:p>
          <a:p>
            <a:pPr marL="457200" indent="-457200">
              <a:lnSpc>
                <a:spcPts val="3639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rgbClr val="000000"/>
                </a:solidFill>
                <a:latin typeface="Open Sans Light"/>
              </a:rPr>
              <a:t>Rationalisation of physical infrastructure, development of technological infrastructure along a platform model</a:t>
            </a:r>
          </a:p>
        </p:txBody>
      </p:sp>
      <p:pic>
        <p:nvPicPr>
          <p:cNvPr id="14" name="Picture 11">
            <a:extLst>
              <a:ext uri="{FF2B5EF4-FFF2-40B4-BE49-F238E27FC236}">
                <a16:creationId xmlns:a16="http://schemas.microsoft.com/office/drawing/2014/main" id="{0518077D-D30E-8046-87E6-3474D68F162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8991600" y="7001184"/>
            <a:ext cx="881232" cy="958203"/>
          </a:xfrm>
          <a:prstGeom prst="rect">
            <a:avLst/>
          </a:prstGeom>
        </p:spPr>
      </p:pic>
      <p:pic>
        <p:nvPicPr>
          <p:cNvPr id="15" name="Picture 7">
            <a:extLst>
              <a:ext uri="{FF2B5EF4-FFF2-40B4-BE49-F238E27FC236}">
                <a16:creationId xmlns:a16="http://schemas.microsoft.com/office/drawing/2014/main" id="{8EFE1929-C631-0942-960A-7425099E8F9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>
            <a:off x="9027543" y="4309874"/>
            <a:ext cx="796764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>
            <a:extLst>
              <a:ext uri="{FF2B5EF4-FFF2-40B4-BE49-F238E27FC236}">
                <a16:creationId xmlns:a16="http://schemas.microsoft.com/office/drawing/2014/main" id="{986694E7-27C6-ED42-8068-A38253F0C92E}"/>
              </a:ext>
            </a:extLst>
          </p:cNvPr>
          <p:cNvSpPr txBox="1"/>
          <p:nvPr/>
        </p:nvSpPr>
        <p:spPr>
          <a:xfrm>
            <a:off x="589169" y="325873"/>
            <a:ext cx="15449475" cy="9011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699"/>
              </a:lnSpc>
            </a:pPr>
            <a:r>
              <a:rPr lang="en-US" sz="5499" dirty="0">
                <a:solidFill>
                  <a:srgbClr val="EE6E66"/>
                </a:solidFill>
                <a:latin typeface="HK Grotesk Medium Bold"/>
              </a:rPr>
              <a:t>Discussion Questions: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C3A2AD-26E3-224A-8D42-15C23A9257E1}"/>
              </a:ext>
            </a:extLst>
          </p:cNvPr>
          <p:cNvSpPr txBox="1"/>
          <p:nvPr/>
        </p:nvSpPr>
        <p:spPr>
          <a:xfrm>
            <a:off x="589169" y="2019300"/>
            <a:ext cx="1693683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Should there be a unified umbrella body in the form of the NTC to oversee the functioning of all tribunals?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/>
              <a:t>What is the political economy perspective and institutional dynamics that bear on the existence of NTC?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/>
              <a:t>Can the SC decisions directing the government to establish NTC be seen as an attempt by the judiciary to regain jurisdiction/control over areas that are currently under the remit of tribunals?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Tribunal system in India is plagued by several problems as discussed above. Is the NTC a solution to all of these problems?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/>
              <a:t>Are there specific problems that the NTC best placed to tackle?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/>
              <a:t>Are there other problems that the NTC may not be able to resolve, and therefore need a different solution?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Establishing the NTC in a phased manner: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/>
              <a:t>Should its functions and powers be increased in a phased manner? What core functions should be vested on the NTC initially?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/>
              <a:t>Should there be a sequencing of the tribunals which will be brought under the NTC’s purview? Which tribunals / sectors should be brought under the NTC first ?</a:t>
            </a:r>
          </a:p>
        </p:txBody>
      </p:sp>
    </p:spTree>
    <p:extLst>
      <p:ext uri="{BB962C8B-B14F-4D97-AF65-F5344CB8AC3E}">
        <p14:creationId xmlns:p14="http://schemas.microsoft.com/office/powerpoint/2010/main" val="3182046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4206875"/>
            <a:ext cx="15449475" cy="9366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699"/>
              </a:lnSpc>
            </a:pPr>
            <a:r>
              <a:rPr lang="en-US" sz="5499">
                <a:solidFill>
                  <a:srgbClr val="EE6E66"/>
                </a:solidFill>
                <a:latin typeface="HK Grotesk Medium Bold"/>
              </a:rPr>
              <a:t>Thank you</a:t>
            </a: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145499" y="3684546"/>
            <a:ext cx="2113801" cy="208605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>
            <a:extLst>
              <a:ext uri="{FF2B5EF4-FFF2-40B4-BE49-F238E27FC236}">
                <a16:creationId xmlns:a16="http://schemas.microsoft.com/office/drawing/2014/main" id="{986694E7-27C6-ED42-8068-A38253F0C92E}"/>
              </a:ext>
            </a:extLst>
          </p:cNvPr>
          <p:cNvSpPr txBox="1"/>
          <p:nvPr/>
        </p:nvSpPr>
        <p:spPr>
          <a:xfrm>
            <a:off x="589169" y="325873"/>
            <a:ext cx="15449475" cy="96380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699"/>
              </a:lnSpc>
            </a:pPr>
            <a:r>
              <a:rPr lang="en-US" sz="5499" dirty="0">
                <a:solidFill>
                  <a:srgbClr val="EE6E66"/>
                </a:solidFill>
                <a:latin typeface="HK Grotesk Medium Bold"/>
              </a:rPr>
              <a:t>Agenda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C3A2AD-26E3-224A-8D42-15C23A9257E1}"/>
              </a:ext>
            </a:extLst>
          </p:cNvPr>
          <p:cNvSpPr txBox="1"/>
          <p:nvPr/>
        </p:nvSpPr>
        <p:spPr>
          <a:xfrm>
            <a:off x="589169" y="2019300"/>
            <a:ext cx="16936831" cy="4850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5300" dirty="0"/>
              <a:t>How and why did the idea of NTC come about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5300" dirty="0"/>
              <a:t>What would NTC mean </a:t>
            </a:r>
            <a:r>
              <a:rPr lang="mr-IN" sz="5300" dirty="0"/>
              <a:t>–</a:t>
            </a:r>
            <a:r>
              <a:rPr lang="en-US" sz="5300" dirty="0"/>
              <a:t> how will it look </a:t>
            </a:r>
            <a:r>
              <a:rPr lang="mr-IN" sz="5300" dirty="0"/>
              <a:t>–</a:t>
            </a:r>
            <a:r>
              <a:rPr lang="en-US" sz="5300" dirty="0"/>
              <a:t> what all can it do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5300" dirty="0"/>
              <a:t>Is NTC possible </a:t>
            </a:r>
            <a:r>
              <a:rPr lang="mr-IN" sz="5300" dirty="0"/>
              <a:t>–</a:t>
            </a:r>
            <a:r>
              <a:rPr lang="en-US" sz="5300" dirty="0"/>
              <a:t> what should it do</a:t>
            </a:r>
          </a:p>
        </p:txBody>
      </p:sp>
    </p:spTree>
    <p:extLst>
      <p:ext uri="{BB962C8B-B14F-4D97-AF65-F5344CB8AC3E}">
        <p14:creationId xmlns:p14="http://schemas.microsoft.com/office/powerpoint/2010/main" val="1190068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12290400" cy="10287000"/>
            <a:chOff x="0" y="0"/>
            <a:chExt cx="4157493" cy="3479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157494" cy="3479800"/>
            </a:xfrm>
            <a:custGeom>
              <a:avLst/>
              <a:gdLst/>
              <a:ahLst/>
              <a:cxnLst/>
              <a:rect l="l" t="t" r="r" b="b"/>
              <a:pathLst>
                <a:path w="4157494" h="3479800">
                  <a:moveTo>
                    <a:pt x="0" y="0"/>
                  </a:moveTo>
                  <a:lnTo>
                    <a:pt x="4157494" y="0"/>
                  </a:lnTo>
                  <a:lnTo>
                    <a:pt x="4157494" y="3479800"/>
                  </a:lnTo>
                  <a:lnTo>
                    <a:pt x="0" y="3479800"/>
                  </a:lnTo>
                  <a:close/>
                </a:path>
              </a:pathLst>
            </a:custGeom>
            <a:solidFill>
              <a:srgbClr val="FFFEF7">
                <a:alpha val="82745"/>
              </a:srgbClr>
            </a:solidFill>
          </p:spPr>
        </p:sp>
      </p:grp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920193" y="1339850"/>
            <a:ext cx="14447614" cy="8343497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6637659" y="8852509"/>
            <a:ext cx="1243282" cy="1226964"/>
          </a:xfrm>
          <a:prstGeom prst="rect">
            <a:avLst/>
          </a:prstGeom>
        </p:spPr>
      </p:pic>
      <p:sp>
        <p:nvSpPr>
          <p:cNvPr id="6" name="TextBox 6"/>
          <p:cNvSpPr txBox="1"/>
          <p:nvPr/>
        </p:nvSpPr>
        <p:spPr>
          <a:xfrm>
            <a:off x="1028700" y="403225"/>
            <a:ext cx="14453537" cy="9874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699"/>
              </a:lnSpc>
            </a:pPr>
            <a:r>
              <a:rPr lang="en-US" sz="5499" dirty="0">
                <a:solidFill>
                  <a:srgbClr val="EE6E66"/>
                </a:solidFill>
                <a:latin typeface="HK Grotesk Medium Bold"/>
              </a:rPr>
              <a:t>Tribunalisation in India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209596245"/>
              </p:ext>
            </p:extLst>
          </p:nvPr>
        </p:nvGraphicFramePr>
        <p:xfrm>
          <a:off x="762000" y="1790700"/>
          <a:ext cx="16459200" cy="6756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29"/>
          <p:cNvSpPr txBox="1"/>
          <p:nvPr/>
        </p:nvSpPr>
        <p:spPr>
          <a:xfrm>
            <a:off x="762000" y="419100"/>
            <a:ext cx="15811500" cy="9011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7699"/>
              </a:lnSpc>
            </a:pPr>
            <a:r>
              <a:rPr lang="en-US" sz="5499" dirty="0">
                <a:solidFill>
                  <a:srgbClr val="EE6E66"/>
                </a:solidFill>
                <a:latin typeface="HK Grotesk Medium Bold"/>
              </a:rPr>
              <a:t>Pendency in tribunals</a:t>
            </a:r>
          </a:p>
        </p:txBody>
      </p:sp>
      <p:pic>
        <p:nvPicPr>
          <p:cNvPr id="7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6637659" y="8852509"/>
            <a:ext cx="1243282" cy="122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733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9">
            <a:extLst>
              <a:ext uri="{FF2B5EF4-FFF2-40B4-BE49-F238E27FC236}">
                <a16:creationId xmlns:a16="http://schemas.microsoft.com/office/drawing/2014/main" id="{EA54C5ED-9C4E-0B44-A169-CA6E162C5144}"/>
              </a:ext>
            </a:extLst>
          </p:cNvPr>
          <p:cNvSpPr txBox="1"/>
          <p:nvPr/>
        </p:nvSpPr>
        <p:spPr>
          <a:xfrm>
            <a:off x="762000" y="101908"/>
            <a:ext cx="15811500" cy="92679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7700"/>
              </a:lnSpc>
            </a:pPr>
            <a:r>
              <a:rPr lang="en-US" sz="5499" dirty="0">
                <a:solidFill>
                  <a:srgbClr val="EE6E66"/>
                </a:solidFill>
                <a:latin typeface="HK Grotesk Medium Bold"/>
              </a:rPr>
              <a:t>Sanctioned strength and vacancies in tribunals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E367E2F-7B48-A94C-8B99-6DD9DE0052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8733564"/>
              </p:ext>
            </p:extLst>
          </p:nvPr>
        </p:nvGraphicFramePr>
        <p:xfrm>
          <a:off x="762000" y="1028700"/>
          <a:ext cx="17145000" cy="8925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1121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2732053" y="6138364"/>
            <a:ext cx="919337" cy="919337"/>
          </a:xfrm>
          <a:prstGeom prst="rect">
            <a:avLst/>
          </a:prstGeom>
        </p:spPr>
      </p:pic>
      <p:grpSp>
        <p:nvGrpSpPr>
          <p:cNvPr id="9" name="Group 9"/>
          <p:cNvGrpSpPr/>
          <p:nvPr/>
        </p:nvGrpSpPr>
        <p:grpSpPr>
          <a:xfrm>
            <a:off x="9946362" y="1891770"/>
            <a:ext cx="3848308" cy="3848308"/>
            <a:chOff x="0" y="0"/>
            <a:chExt cx="6350000" cy="6350000"/>
          </a:xfrm>
        </p:grpSpPr>
        <p:sp>
          <p:nvSpPr>
            <p:cNvPr id="10" name="Freeform 10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FFDE59"/>
            </a:solidFill>
          </p:spPr>
        </p:sp>
      </p:grpSp>
      <p:grpSp>
        <p:nvGrpSpPr>
          <p:cNvPr id="14" name="Group 14"/>
          <p:cNvGrpSpPr/>
          <p:nvPr/>
        </p:nvGrpSpPr>
        <p:grpSpPr>
          <a:xfrm>
            <a:off x="12495332" y="5523989"/>
            <a:ext cx="3848308" cy="3848307"/>
            <a:chOff x="0" y="0"/>
            <a:chExt cx="6350000" cy="6350000"/>
          </a:xfrm>
        </p:grpSpPr>
        <p:sp>
          <p:nvSpPr>
            <p:cNvPr id="15" name="Freeform 15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FFDE59"/>
            </a:solidFill>
          </p:spPr>
        </p:sp>
      </p:grpSp>
      <p:pic>
        <p:nvPicPr>
          <p:cNvPr id="16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12306691" y="7096707"/>
            <a:ext cx="1152010" cy="1054089"/>
          </a:xfrm>
          <a:prstGeom prst="rect">
            <a:avLst/>
          </a:prstGeom>
        </p:spPr>
      </p:pic>
      <p:pic>
        <p:nvPicPr>
          <p:cNvPr id="18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9388683" y="7153156"/>
            <a:ext cx="1157762" cy="1026067"/>
          </a:xfrm>
          <a:prstGeom prst="rect">
            <a:avLst/>
          </a:prstGeom>
        </p:spPr>
      </p:pic>
      <p:sp>
        <p:nvSpPr>
          <p:cNvPr id="20" name="TextBox 20"/>
          <p:cNvSpPr txBox="1"/>
          <p:nvPr/>
        </p:nvSpPr>
        <p:spPr>
          <a:xfrm>
            <a:off x="13698094" y="6270201"/>
            <a:ext cx="2772129" cy="22686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634"/>
              </a:lnSpc>
            </a:pPr>
            <a:r>
              <a:rPr lang="en-US" sz="2596" b="1" dirty="0">
                <a:solidFill>
                  <a:srgbClr val="000000"/>
                </a:solidFill>
                <a:latin typeface="Aileron Regular"/>
              </a:rPr>
              <a:t>Over-tribunalisation</a:t>
            </a:r>
            <a:r>
              <a:rPr lang="en-US" sz="2596" dirty="0">
                <a:solidFill>
                  <a:srgbClr val="000000"/>
                </a:solidFill>
                <a:latin typeface="Aileron Regular"/>
              </a:rPr>
              <a:t> and </a:t>
            </a:r>
            <a:r>
              <a:rPr lang="en-US" sz="2596" b="1" dirty="0">
                <a:solidFill>
                  <a:srgbClr val="000000"/>
                </a:solidFill>
                <a:latin typeface="Aileron Regular"/>
              </a:rPr>
              <a:t>lack </a:t>
            </a:r>
            <a:r>
              <a:rPr lang="en-US" sz="2596" dirty="0">
                <a:solidFill>
                  <a:srgbClr val="000000"/>
                </a:solidFill>
                <a:latin typeface="Aileron Regular"/>
              </a:rPr>
              <a:t>of </a:t>
            </a:r>
            <a:r>
              <a:rPr lang="en-US" sz="2596" b="1" dirty="0">
                <a:solidFill>
                  <a:srgbClr val="000000"/>
                </a:solidFill>
                <a:latin typeface="Aileron Regular"/>
              </a:rPr>
              <a:t>Judicial Impact Assessments</a:t>
            </a:r>
          </a:p>
        </p:txBody>
      </p:sp>
      <p:pic>
        <p:nvPicPr>
          <p:cNvPr id="21" name="Picture 21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16637659" y="8852509"/>
            <a:ext cx="1243282" cy="1226964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163883" y="1909049"/>
            <a:ext cx="4975013" cy="3848308"/>
            <a:chOff x="11451561" y="2123712"/>
            <a:chExt cx="4975013" cy="3848308"/>
          </a:xfrm>
        </p:grpSpPr>
        <p:grpSp>
          <p:nvGrpSpPr>
            <p:cNvPr id="23" name="Group 23"/>
            <p:cNvGrpSpPr/>
            <p:nvPr/>
          </p:nvGrpSpPr>
          <p:grpSpPr>
            <a:xfrm>
              <a:off x="12578266" y="2123712"/>
              <a:ext cx="3848308" cy="3848308"/>
              <a:chOff x="0" y="0"/>
              <a:chExt cx="6350000" cy="6350000"/>
            </a:xfrm>
          </p:grpSpPr>
          <p:sp>
            <p:nvSpPr>
              <p:cNvPr id="24" name="Freeform 24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FFDE59"/>
              </a:solidFill>
            </p:spPr>
          </p:sp>
        </p:grpSp>
        <p:pic>
          <p:nvPicPr>
            <p:cNvPr id="25" name="Picture 2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>
              <a:fillRect/>
            </a:stretch>
          </p:blipFill>
          <p:spPr>
            <a:xfrm>
              <a:off x="11451561" y="4497474"/>
              <a:ext cx="1339338" cy="1339338"/>
            </a:xfrm>
            <a:prstGeom prst="rect">
              <a:avLst/>
            </a:prstGeom>
          </p:spPr>
        </p:pic>
        <p:pic>
          <p:nvPicPr>
            <p:cNvPr id="26" name="Picture 26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rcRect/>
            <a:stretch>
              <a:fillRect/>
            </a:stretch>
          </p:blipFill>
          <p:spPr>
            <a:xfrm>
              <a:off x="11609377" y="3613511"/>
              <a:ext cx="1339338" cy="883963"/>
            </a:xfrm>
            <a:prstGeom prst="rect">
              <a:avLst/>
            </a:prstGeom>
          </p:spPr>
        </p:pic>
        <p:sp>
          <p:nvSpPr>
            <p:cNvPr id="27" name="TextBox 27"/>
            <p:cNvSpPr txBox="1"/>
            <p:nvPr/>
          </p:nvSpPr>
          <p:spPr>
            <a:xfrm>
              <a:off x="13284843" y="2500087"/>
              <a:ext cx="3062297" cy="3231654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3634"/>
                </a:lnSpc>
              </a:pPr>
              <a:r>
                <a:rPr lang="en-US" sz="2596" b="1" dirty="0">
                  <a:solidFill>
                    <a:srgbClr val="000000"/>
                  </a:solidFill>
                  <a:latin typeface="Aileron Regular"/>
                </a:rPr>
                <a:t>Executive interference, inconsistent terms of</a:t>
              </a:r>
              <a:r>
                <a:rPr lang="en-US" sz="2596" dirty="0">
                  <a:solidFill>
                    <a:srgbClr val="000000"/>
                  </a:solidFill>
                  <a:latin typeface="Aileron Regular"/>
                </a:rPr>
                <a:t> appointment, service conditions, removal of tribunal members.</a:t>
              </a:r>
            </a:p>
          </p:txBody>
        </p:sp>
        <p:pic>
          <p:nvPicPr>
            <p:cNvPr id="28" name="Picture 28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rcRect/>
            <a:stretch>
              <a:fillRect/>
            </a:stretch>
          </p:blipFill>
          <p:spPr>
            <a:xfrm>
              <a:off x="11514981" y="2599809"/>
              <a:ext cx="1528130" cy="1199582"/>
            </a:xfrm>
            <a:prstGeom prst="rect">
              <a:avLst/>
            </a:prstGeom>
          </p:spPr>
        </p:pic>
      </p:grpSp>
      <p:sp>
        <p:nvSpPr>
          <p:cNvPr id="29" name="TextBox 29"/>
          <p:cNvSpPr txBox="1"/>
          <p:nvPr/>
        </p:nvSpPr>
        <p:spPr>
          <a:xfrm>
            <a:off x="1028700" y="775038"/>
            <a:ext cx="15811500" cy="9011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7699"/>
              </a:lnSpc>
            </a:pPr>
            <a:r>
              <a:rPr lang="en-US" sz="5499" dirty="0">
                <a:solidFill>
                  <a:srgbClr val="EE6E66"/>
                </a:solidFill>
                <a:latin typeface="HK Grotesk Medium Bold"/>
              </a:rPr>
              <a:t>Substantive problems of the tribunal system</a:t>
            </a:r>
          </a:p>
        </p:txBody>
      </p:sp>
      <p:grpSp>
        <p:nvGrpSpPr>
          <p:cNvPr id="30" name="Group 30"/>
          <p:cNvGrpSpPr/>
          <p:nvPr/>
        </p:nvGrpSpPr>
        <p:grpSpPr>
          <a:xfrm>
            <a:off x="328055" y="5523988"/>
            <a:ext cx="8779432" cy="4040776"/>
            <a:chOff x="0" y="0"/>
            <a:chExt cx="11705909" cy="5387701"/>
          </a:xfrm>
        </p:grpSpPr>
        <p:grpSp>
          <p:nvGrpSpPr>
            <p:cNvPr id="31" name="Group 31"/>
            <p:cNvGrpSpPr/>
            <p:nvPr/>
          </p:nvGrpSpPr>
          <p:grpSpPr>
            <a:xfrm>
              <a:off x="6574832" y="0"/>
              <a:ext cx="5131077" cy="5131077"/>
              <a:chOff x="0" y="0"/>
              <a:chExt cx="6350000" cy="6350000"/>
            </a:xfrm>
          </p:grpSpPr>
          <p:sp>
            <p:nvSpPr>
              <p:cNvPr id="32" name="Freeform 32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FFDE59"/>
              </a:solidFill>
            </p:spPr>
          </p:sp>
        </p:grpSp>
        <p:sp>
          <p:nvSpPr>
            <p:cNvPr id="33" name="TextBox 33"/>
            <p:cNvSpPr txBox="1"/>
            <p:nvPr/>
          </p:nvSpPr>
          <p:spPr>
            <a:xfrm>
              <a:off x="7596468" y="1317385"/>
              <a:ext cx="3787196" cy="307776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634"/>
                </a:lnSpc>
              </a:pPr>
              <a:r>
                <a:rPr lang="en-US" sz="2596" b="1" dirty="0">
                  <a:solidFill>
                    <a:srgbClr val="000000"/>
                  </a:solidFill>
                  <a:latin typeface="Aileron Regular"/>
                </a:rPr>
                <a:t>Dependence on executive </a:t>
              </a:r>
              <a:r>
                <a:rPr lang="en-US" sz="2596" dirty="0">
                  <a:solidFill>
                    <a:srgbClr val="000000"/>
                  </a:solidFill>
                  <a:latin typeface="Aileron Regular"/>
                </a:rPr>
                <a:t>for resources, infrastructure, and premises</a:t>
              </a:r>
            </a:p>
          </p:txBody>
        </p:sp>
        <p:pic>
          <p:nvPicPr>
            <p:cNvPr id="34" name="Picture 34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rcRect/>
            <a:stretch>
              <a:fillRect/>
            </a:stretch>
          </p:blipFill>
          <p:spPr>
            <a:xfrm>
              <a:off x="3129580" y="2386808"/>
              <a:ext cx="1377285" cy="1377285"/>
            </a:xfrm>
            <a:prstGeom prst="rect">
              <a:avLst/>
            </a:prstGeom>
          </p:spPr>
        </p:pic>
        <p:pic>
          <p:nvPicPr>
            <p:cNvPr id="35" name="Picture 35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rcRect/>
            <a:stretch>
              <a:fillRect/>
            </a:stretch>
          </p:blipFill>
          <p:spPr>
            <a:xfrm>
              <a:off x="3141831" y="3984632"/>
              <a:ext cx="1403069" cy="1403069"/>
            </a:xfrm>
            <a:prstGeom prst="rect">
              <a:avLst/>
            </a:prstGeom>
          </p:spPr>
        </p:pic>
        <p:pic>
          <p:nvPicPr>
            <p:cNvPr id="36" name="Picture 36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p:blipFill>
          <p:spPr>
            <a:xfrm>
              <a:off x="5441802" y="2212748"/>
              <a:ext cx="1771237" cy="1620682"/>
            </a:xfrm>
            <a:prstGeom prst="rect">
              <a:avLst/>
            </a:prstGeom>
          </p:spPr>
        </p:pic>
        <p:pic>
          <p:nvPicPr>
            <p:cNvPr id="37" name="Picture 37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rcRect/>
            <a:stretch>
              <a:fillRect/>
            </a:stretch>
          </p:blipFill>
          <p:spPr>
            <a:xfrm>
              <a:off x="0" y="2351737"/>
              <a:ext cx="2037507" cy="1599443"/>
            </a:xfrm>
            <a:prstGeom prst="rect">
              <a:avLst/>
            </a:prstGeom>
          </p:spPr>
        </p:pic>
      </p:grpSp>
      <p:cxnSp>
        <p:nvCxnSpPr>
          <p:cNvPr id="38" name="Straight Arrow Connector 37"/>
          <p:cNvCxnSpPr/>
          <p:nvPr/>
        </p:nvCxnSpPr>
        <p:spPr>
          <a:xfrm flipV="1">
            <a:off x="1429930" y="6696861"/>
            <a:ext cx="1183896" cy="825385"/>
          </a:xfrm>
          <a:prstGeom prst="straightConnector1">
            <a:avLst/>
          </a:prstGeom>
          <a:ln w="762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998378" y="7887582"/>
            <a:ext cx="500577" cy="0"/>
          </a:xfrm>
          <a:prstGeom prst="straightConnector1">
            <a:avLst/>
          </a:prstGeom>
          <a:ln w="762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1508055" y="8567419"/>
            <a:ext cx="895987" cy="718562"/>
          </a:xfrm>
          <a:prstGeom prst="straightConnector1">
            <a:avLst/>
          </a:prstGeom>
          <a:ln w="762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715701" y="6780582"/>
            <a:ext cx="704603" cy="453467"/>
          </a:xfrm>
          <a:prstGeom prst="straightConnector1">
            <a:avLst/>
          </a:prstGeom>
          <a:ln w="762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803153" y="7945614"/>
            <a:ext cx="500577" cy="0"/>
          </a:xfrm>
          <a:prstGeom prst="straightConnector1">
            <a:avLst/>
          </a:prstGeom>
          <a:ln w="762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3910299" y="8607248"/>
            <a:ext cx="727363" cy="732145"/>
          </a:xfrm>
          <a:prstGeom prst="straightConnector1">
            <a:avLst/>
          </a:prstGeom>
          <a:ln w="762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Picture 55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966" y="6883678"/>
            <a:ext cx="1586401" cy="1586401"/>
          </a:xfrm>
          <a:prstGeom prst="rect">
            <a:avLst/>
          </a:prstGeom>
        </p:spPr>
      </p:pic>
      <p:cxnSp>
        <p:nvCxnSpPr>
          <p:cNvPr id="70" name="Straight Arrow Connector 69"/>
          <p:cNvCxnSpPr/>
          <p:nvPr/>
        </p:nvCxnSpPr>
        <p:spPr>
          <a:xfrm>
            <a:off x="12843573" y="6779717"/>
            <a:ext cx="0" cy="577490"/>
          </a:xfrm>
          <a:prstGeom prst="straightConnector1">
            <a:avLst/>
          </a:prstGeom>
          <a:ln w="762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9996382" y="6515887"/>
            <a:ext cx="2886314" cy="0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9949689" y="6515888"/>
            <a:ext cx="17875" cy="508073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Box 27"/>
          <p:cNvSpPr txBox="1"/>
          <p:nvPr/>
        </p:nvSpPr>
        <p:spPr>
          <a:xfrm>
            <a:off x="11394166" y="2594350"/>
            <a:ext cx="1998959" cy="230832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634"/>
              </a:lnSpc>
            </a:pPr>
            <a:r>
              <a:rPr lang="en-US" sz="2596" b="1" dirty="0">
                <a:solidFill>
                  <a:srgbClr val="000000"/>
                </a:solidFill>
                <a:latin typeface="Aileron Regular"/>
              </a:rPr>
              <a:t>Narrowness of perspective </a:t>
            </a:r>
            <a:r>
              <a:rPr lang="en-US" sz="2596" dirty="0">
                <a:solidFill>
                  <a:srgbClr val="000000"/>
                </a:solidFill>
                <a:latin typeface="Aileron Regular"/>
              </a:rPr>
              <a:t>of judges in tribunals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628" y="1683092"/>
            <a:ext cx="4083334" cy="408333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/>
          <p:cNvGrpSpPr/>
          <p:nvPr/>
        </p:nvGrpSpPr>
        <p:grpSpPr>
          <a:xfrm>
            <a:off x="12384304" y="2707901"/>
            <a:ext cx="5065388" cy="3848308"/>
            <a:chOff x="12185326" y="1962042"/>
            <a:chExt cx="5065388" cy="3848308"/>
          </a:xfrm>
        </p:grpSpPr>
        <p:grpSp>
          <p:nvGrpSpPr>
            <p:cNvPr id="4" name="Group 4"/>
            <p:cNvGrpSpPr/>
            <p:nvPr/>
          </p:nvGrpSpPr>
          <p:grpSpPr>
            <a:xfrm>
              <a:off x="13419578" y="1962042"/>
              <a:ext cx="3831136" cy="3848308"/>
              <a:chOff x="14168" y="1"/>
              <a:chExt cx="6321665" cy="6350000"/>
            </a:xfrm>
          </p:grpSpPr>
          <p:sp>
            <p:nvSpPr>
              <p:cNvPr id="5" name="Freeform 5"/>
              <p:cNvSpPr/>
              <p:nvPr/>
            </p:nvSpPr>
            <p:spPr>
              <a:xfrm>
                <a:off x="14168" y="1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FFDE59"/>
              </a:solidFill>
            </p:spPr>
          </p:sp>
        </p:grpSp>
        <p:pic>
          <p:nvPicPr>
            <p:cNvPr id="6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12185326" y="3024094"/>
              <a:ext cx="1743071" cy="1701673"/>
            </a:xfrm>
            <a:prstGeom prst="rect">
              <a:avLst/>
            </a:prstGeom>
          </p:spPr>
        </p:pic>
        <p:sp>
          <p:nvSpPr>
            <p:cNvPr id="7" name="TextBox 7"/>
            <p:cNvSpPr txBox="1"/>
            <p:nvPr/>
          </p:nvSpPr>
          <p:spPr>
            <a:xfrm>
              <a:off x="14413020" y="2747070"/>
              <a:ext cx="2624265" cy="2308324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3634"/>
                </a:lnSpc>
              </a:pPr>
              <a:r>
                <a:rPr lang="en-US" sz="2596" b="1" dirty="0">
                  <a:solidFill>
                    <a:srgbClr val="000000"/>
                  </a:solidFill>
                  <a:latin typeface="Aileron Regular"/>
                </a:rPr>
                <a:t>Pendency and delays, city-centric, </a:t>
              </a:r>
              <a:r>
                <a:rPr lang="en-US" sz="2596" dirty="0">
                  <a:solidFill>
                    <a:srgbClr val="000000"/>
                  </a:solidFill>
                  <a:latin typeface="Aileron Regular"/>
                </a:rPr>
                <a:t>hampering access to justice, </a:t>
              </a:r>
            </a:p>
          </p:txBody>
        </p:sp>
      </p:grpSp>
      <p:pic>
        <p:nvPicPr>
          <p:cNvPr id="21" name="Picture 2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6637659" y="8852509"/>
            <a:ext cx="1243282" cy="1226964"/>
          </a:xfrm>
          <a:prstGeom prst="rect">
            <a:avLst/>
          </a:prstGeom>
        </p:spPr>
      </p:pic>
      <p:sp>
        <p:nvSpPr>
          <p:cNvPr id="29" name="TextBox 29"/>
          <p:cNvSpPr txBox="1"/>
          <p:nvPr/>
        </p:nvSpPr>
        <p:spPr>
          <a:xfrm>
            <a:off x="1028700" y="775038"/>
            <a:ext cx="15811500" cy="9011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7699"/>
              </a:lnSpc>
            </a:pPr>
            <a:r>
              <a:rPr lang="en-US" sz="5499" dirty="0">
                <a:solidFill>
                  <a:srgbClr val="EE6E66"/>
                </a:solidFill>
                <a:latin typeface="HK Grotesk Medium Bold"/>
              </a:rPr>
              <a:t>Procedural problems of the tribunal system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302854" y="2534065"/>
            <a:ext cx="4964879" cy="4226052"/>
            <a:chOff x="6196412" y="2426530"/>
            <a:chExt cx="4964879" cy="4226052"/>
          </a:xfrm>
        </p:grpSpPr>
        <p:grpSp>
          <p:nvGrpSpPr>
            <p:cNvPr id="9" name="Group 9"/>
            <p:cNvGrpSpPr/>
            <p:nvPr/>
          </p:nvGrpSpPr>
          <p:grpSpPr>
            <a:xfrm>
              <a:off x="7312983" y="2804274"/>
              <a:ext cx="3848308" cy="3848308"/>
              <a:chOff x="0" y="0"/>
              <a:chExt cx="6350000" cy="6350000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FFDE59"/>
              </a:solidFill>
            </p:spPr>
          </p:sp>
        </p:grpSp>
        <p:sp>
          <p:nvSpPr>
            <p:cNvPr id="11" name="TextBox 11"/>
            <p:cNvSpPr txBox="1"/>
            <p:nvPr/>
          </p:nvSpPr>
          <p:spPr>
            <a:xfrm>
              <a:off x="8804971" y="3112601"/>
              <a:ext cx="2201956" cy="3231654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3634"/>
                </a:lnSpc>
              </a:pPr>
              <a:r>
                <a:rPr lang="en-US" sz="2596" b="1" dirty="0">
                  <a:solidFill>
                    <a:srgbClr val="000000"/>
                  </a:solidFill>
                  <a:latin typeface="Aileron Regular"/>
                </a:rPr>
                <a:t>Outdated, inefficient processes, </a:t>
              </a:r>
              <a:r>
                <a:rPr lang="en-US" sz="2596" dirty="0">
                  <a:solidFill>
                    <a:srgbClr val="000000"/>
                  </a:solidFill>
                  <a:latin typeface="Aileron Regular"/>
                </a:rPr>
                <a:t>with inconsistent technological development</a:t>
              </a:r>
              <a:endParaRPr lang="en-US" sz="2596" b="1" dirty="0">
                <a:solidFill>
                  <a:srgbClr val="000000"/>
                </a:solidFill>
                <a:latin typeface="Aileron Regular"/>
              </a:endParaRPr>
            </a:p>
          </p:txBody>
        </p: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6412" y="2426530"/>
              <a:ext cx="2879592" cy="2879592"/>
            </a:xfrm>
            <a:prstGeom prst="rect">
              <a:avLst/>
            </a:prstGeom>
          </p:spPr>
        </p:pic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4451" y="4461475"/>
              <a:ext cx="2191107" cy="2191107"/>
            </a:xfrm>
            <a:prstGeom prst="rect">
              <a:avLst/>
            </a:prstGeom>
          </p:spPr>
        </p:pic>
      </p:grpSp>
      <p:grpSp>
        <p:nvGrpSpPr>
          <p:cNvPr id="45" name="Group 9"/>
          <p:cNvGrpSpPr/>
          <p:nvPr/>
        </p:nvGrpSpPr>
        <p:grpSpPr>
          <a:xfrm>
            <a:off x="1595512" y="2972440"/>
            <a:ext cx="3848308" cy="3848308"/>
            <a:chOff x="0" y="0"/>
            <a:chExt cx="6350000" cy="6350000"/>
          </a:xfrm>
        </p:grpSpPr>
        <p:sp>
          <p:nvSpPr>
            <p:cNvPr id="46" name="Freeform 10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FFDE59"/>
            </a:solidFill>
          </p:spPr>
        </p:sp>
      </p:grpSp>
      <p:sp>
        <p:nvSpPr>
          <p:cNvPr id="48" name="TextBox 11"/>
          <p:cNvSpPr txBox="1"/>
          <p:nvPr/>
        </p:nvSpPr>
        <p:spPr>
          <a:xfrm>
            <a:off x="3337527" y="3488283"/>
            <a:ext cx="2390748" cy="276998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634"/>
              </a:lnSpc>
            </a:pPr>
            <a:r>
              <a:rPr lang="en-US" sz="2596" b="1" dirty="0">
                <a:solidFill>
                  <a:srgbClr val="000000"/>
                </a:solidFill>
                <a:latin typeface="Aileron Regular"/>
              </a:rPr>
              <a:t>Non-uniform administration </a:t>
            </a:r>
            <a:r>
              <a:rPr lang="en-US" sz="2596" dirty="0">
                <a:solidFill>
                  <a:srgbClr val="000000"/>
                </a:solidFill>
                <a:latin typeface="Aileron Regular"/>
              </a:rPr>
              <a:t>resulting from discrepancies in organizational structure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31" y="2731216"/>
            <a:ext cx="3831750" cy="383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018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28700" y="2209055"/>
            <a:ext cx="2022055" cy="1613756"/>
          </a:xfrm>
          <a:prstGeom prst="rect">
            <a:avLst/>
          </a:prstGeom>
        </p:spPr>
      </p:pic>
      <p:pic>
        <p:nvPicPr>
          <p:cNvPr id="34" name="Picture 3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739963" y="6947441"/>
            <a:ext cx="2014726" cy="1665233"/>
          </a:xfrm>
          <a:prstGeom prst="rect">
            <a:avLst/>
          </a:prstGeom>
        </p:spPr>
      </p:pic>
      <p:pic>
        <p:nvPicPr>
          <p:cNvPr id="35" name="Picture 3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611373" y="2209055"/>
            <a:ext cx="2022055" cy="1613756"/>
          </a:xfrm>
          <a:prstGeom prst="rect">
            <a:avLst/>
          </a:prstGeom>
        </p:spPr>
      </p:pic>
      <p:sp>
        <p:nvSpPr>
          <p:cNvPr id="36" name="TextBox 36"/>
          <p:cNvSpPr txBox="1"/>
          <p:nvPr/>
        </p:nvSpPr>
        <p:spPr>
          <a:xfrm>
            <a:off x="589169" y="6674965"/>
            <a:ext cx="2901117" cy="25678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79"/>
              </a:lnSpc>
            </a:pPr>
            <a:r>
              <a:rPr lang="en-US" sz="2300" spc="109" dirty="0">
                <a:solidFill>
                  <a:srgbClr val="EE6E66"/>
                </a:solidFill>
                <a:latin typeface="Aileron Regular"/>
              </a:rPr>
              <a:t>S.P. </a:t>
            </a:r>
            <a:r>
              <a:rPr lang="en-US" sz="2300" spc="109" dirty="0" err="1">
                <a:solidFill>
                  <a:srgbClr val="EE6E66"/>
                </a:solidFill>
                <a:latin typeface="Aileron Regular"/>
              </a:rPr>
              <a:t>Sampath</a:t>
            </a:r>
            <a:r>
              <a:rPr lang="en-US" sz="2300" spc="109" dirty="0">
                <a:solidFill>
                  <a:srgbClr val="EE6E66"/>
                </a:solidFill>
                <a:latin typeface="Aileron Regular"/>
              </a:rPr>
              <a:t> Kumar v. </a:t>
            </a:r>
            <a:r>
              <a:rPr lang="en-US" sz="2300" spc="109" dirty="0" err="1">
                <a:solidFill>
                  <a:srgbClr val="EE6E66"/>
                </a:solidFill>
                <a:latin typeface="Aileron Regular"/>
              </a:rPr>
              <a:t>UoI</a:t>
            </a:r>
            <a:endParaRPr lang="en-US" sz="2300" spc="109" dirty="0">
              <a:solidFill>
                <a:srgbClr val="EE6E66"/>
              </a:solidFill>
              <a:latin typeface="Aileron Regular"/>
            </a:endParaRPr>
          </a:p>
          <a:p>
            <a:pPr algn="ctr">
              <a:lnSpc>
                <a:spcPts val="2799"/>
              </a:lnSpc>
            </a:pPr>
            <a:r>
              <a:rPr lang="en-US" sz="2300" spc="99" dirty="0">
                <a:solidFill>
                  <a:srgbClr val="191919"/>
                </a:solidFill>
                <a:latin typeface="Aileron Regular"/>
              </a:rPr>
              <a:t>SC</a:t>
            </a:r>
            <a:r>
              <a:rPr lang="en-US" sz="2300" spc="50" dirty="0">
                <a:solidFill>
                  <a:srgbClr val="191919"/>
                </a:solidFill>
                <a:latin typeface="Aileron Regular"/>
              </a:rPr>
              <a:t> Recommended independent appointment mechanism for tribunals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3583629" y="1494647"/>
            <a:ext cx="2327394" cy="26028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219"/>
              </a:lnSpc>
            </a:pPr>
            <a:r>
              <a:rPr lang="en-US" sz="2299" spc="114" dirty="0">
                <a:solidFill>
                  <a:srgbClr val="EE6E66"/>
                </a:solidFill>
                <a:latin typeface="Aileron Regular Bold Italics"/>
              </a:rPr>
              <a:t>L. Chandra Kumar v. Union of India</a:t>
            </a:r>
          </a:p>
          <a:p>
            <a:pPr algn="ctr">
              <a:lnSpc>
                <a:spcPts val="2799"/>
              </a:lnSpc>
            </a:pPr>
            <a:r>
              <a:rPr lang="en-US" sz="2299" spc="114" dirty="0">
                <a:solidFill>
                  <a:srgbClr val="191919"/>
                </a:solidFill>
                <a:latin typeface="Aileron Regular"/>
              </a:rPr>
              <a:t>SC recommended </a:t>
            </a:r>
            <a:r>
              <a:rPr lang="en-US" sz="1999" spc="99" dirty="0">
                <a:solidFill>
                  <a:srgbClr val="191919"/>
                </a:solidFill>
                <a:latin typeface="Aileron Regular"/>
              </a:rPr>
              <a:t>Independent agency to oversee tribunals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6372126" y="6638135"/>
            <a:ext cx="2566071" cy="29525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220"/>
              </a:lnSpc>
            </a:pPr>
            <a:r>
              <a:rPr lang="en-US" sz="2300" spc="115" dirty="0">
                <a:solidFill>
                  <a:srgbClr val="EE6E66"/>
                </a:solidFill>
                <a:latin typeface="Aileron Regular"/>
              </a:rPr>
              <a:t>Union of India v. R. Gandhi</a:t>
            </a:r>
          </a:p>
          <a:p>
            <a:pPr algn="ctr">
              <a:lnSpc>
                <a:spcPts val="2800"/>
              </a:lnSpc>
            </a:pPr>
            <a:r>
              <a:rPr lang="en-US" sz="2300" spc="115" dirty="0">
                <a:solidFill>
                  <a:srgbClr val="191919"/>
                </a:solidFill>
                <a:latin typeface="Aileron Regular"/>
              </a:rPr>
              <a:t>SC recommended an u</a:t>
            </a:r>
            <a:r>
              <a:rPr lang="en-US" sz="2300" spc="100" dirty="0">
                <a:solidFill>
                  <a:srgbClr val="191919"/>
                </a:solidFill>
                <a:latin typeface="Aileron Regular"/>
              </a:rPr>
              <a:t>mbrella agency to unify administration, implement reforms</a:t>
            </a:r>
          </a:p>
        </p:txBody>
      </p:sp>
      <p:pic>
        <p:nvPicPr>
          <p:cNvPr id="39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9536197" y="7103295"/>
            <a:ext cx="1390758" cy="1129991"/>
          </a:xfrm>
          <a:prstGeom prst="rect">
            <a:avLst/>
          </a:prstGeom>
        </p:spPr>
      </p:pic>
      <p:pic>
        <p:nvPicPr>
          <p:cNvPr id="40" name="Picture 40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15161428" y="7067322"/>
            <a:ext cx="1729322" cy="1545352"/>
          </a:xfrm>
          <a:prstGeom prst="rect">
            <a:avLst/>
          </a:prstGeom>
        </p:spPr>
      </p:pic>
      <p:sp>
        <p:nvSpPr>
          <p:cNvPr id="41" name="TextBox 41"/>
          <p:cNvSpPr txBox="1"/>
          <p:nvPr/>
        </p:nvSpPr>
        <p:spPr>
          <a:xfrm>
            <a:off x="8712157" y="1470834"/>
            <a:ext cx="3038839" cy="26504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220"/>
              </a:lnSpc>
            </a:pPr>
            <a:r>
              <a:rPr lang="en-US" sz="2300" spc="115" dirty="0">
                <a:solidFill>
                  <a:srgbClr val="EE6E66"/>
                </a:solidFill>
                <a:latin typeface="Aileron Regular Bold Italics"/>
              </a:rPr>
              <a:t>Parliamentary Committee Report/ 272nd Law Commission Report</a:t>
            </a:r>
          </a:p>
          <a:p>
            <a:pPr algn="ctr">
              <a:lnSpc>
                <a:spcPts val="2800"/>
              </a:lnSpc>
            </a:pPr>
            <a:r>
              <a:rPr lang="en-US" sz="2300" spc="115" dirty="0">
                <a:solidFill>
                  <a:srgbClr val="191919"/>
                </a:solidFill>
                <a:latin typeface="Aileron Regular"/>
              </a:rPr>
              <a:t>Idea of National Tribunals Commission endorsed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11125200" y="6755641"/>
            <a:ext cx="3997217" cy="33342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220"/>
              </a:lnSpc>
            </a:pPr>
            <a:r>
              <a:rPr lang="en-US" sz="2300" spc="115" dirty="0" err="1">
                <a:solidFill>
                  <a:srgbClr val="EE6E66"/>
                </a:solidFill>
                <a:latin typeface="Aileron Regular Bold Italics"/>
              </a:rPr>
              <a:t>Rojer</a:t>
            </a:r>
            <a:r>
              <a:rPr lang="en-US" sz="2300" spc="115" dirty="0">
                <a:solidFill>
                  <a:srgbClr val="EE6E66"/>
                </a:solidFill>
                <a:latin typeface="Aileron Regular Bold Italics"/>
              </a:rPr>
              <a:t> Mathew v. South Indian Bank Limited</a:t>
            </a:r>
          </a:p>
          <a:p>
            <a:pPr algn="ctr">
              <a:lnSpc>
                <a:spcPts val="2800"/>
              </a:lnSpc>
            </a:pPr>
            <a:r>
              <a:rPr lang="en-US" sz="2300" spc="115" dirty="0">
                <a:solidFill>
                  <a:srgbClr val="191919"/>
                </a:solidFill>
                <a:latin typeface="Aileron Regular Bold"/>
              </a:rPr>
              <a:t>SC directed that </a:t>
            </a:r>
            <a:r>
              <a:rPr lang="en-US" sz="2300" spc="115" dirty="0">
                <a:solidFill>
                  <a:srgbClr val="191919"/>
                </a:solidFill>
                <a:latin typeface="Aileron Regular"/>
              </a:rPr>
              <a:t>Tribunals' expenditure should be charged, impact assessment to be conducted before creation, Minority opinions recommended </a:t>
            </a:r>
            <a:r>
              <a:rPr lang="en-US" sz="2300" spc="115" dirty="0">
                <a:solidFill>
                  <a:srgbClr val="191919"/>
                </a:solidFill>
                <a:latin typeface="Aileron Regular Bold"/>
              </a:rPr>
              <a:t>NTC</a:t>
            </a:r>
            <a:r>
              <a:rPr lang="en-US" sz="2300" spc="115" dirty="0">
                <a:solidFill>
                  <a:srgbClr val="191919"/>
                </a:solidFill>
                <a:latin typeface="Aileron Regular"/>
              </a:rPr>
              <a:t> 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14293336" y="1342247"/>
            <a:ext cx="3128142" cy="29076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220"/>
              </a:lnSpc>
            </a:pPr>
            <a:r>
              <a:rPr lang="en-US" sz="2300" spc="115" dirty="0">
                <a:solidFill>
                  <a:srgbClr val="EE6E66"/>
                </a:solidFill>
                <a:latin typeface="Aileron Regular Bold Italics"/>
              </a:rPr>
              <a:t>Madras Bar Association  v. </a:t>
            </a:r>
            <a:r>
              <a:rPr lang="en-US" sz="2300" spc="115" dirty="0" err="1">
                <a:solidFill>
                  <a:srgbClr val="EE6E66"/>
                </a:solidFill>
                <a:latin typeface="Aileron Regular Bold Italics"/>
              </a:rPr>
              <a:t>UoI</a:t>
            </a:r>
            <a:endParaRPr lang="en-US" sz="2300" spc="115" dirty="0">
              <a:solidFill>
                <a:srgbClr val="EE6E66"/>
              </a:solidFill>
              <a:latin typeface="Aileron Regular Bold Italics"/>
            </a:endParaRPr>
          </a:p>
          <a:p>
            <a:pPr algn="ctr">
              <a:lnSpc>
                <a:spcPts val="2800"/>
              </a:lnSpc>
            </a:pPr>
            <a:r>
              <a:rPr lang="en-US" sz="2300" spc="115" dirty="0">
                <a:solidFill>
                  <a:srgbClr val="191919"/>
                </a:solidFill>
                <a:latin typeface="Aileron Regular Bold"/>
              </a:rPr>
              <a:t>SC directed Central Govt. to create NTC, consolidate administration under Union Finance Ministry in interim</a:t>
            </a:r>
          </a:p>
        </p:txBody>
      </p:sp>
      <p:pic>
        <p:nvPicPr>
          <p:cNvPr id="44" name="Picture 44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16637659" y="8852509"/>
            <a:ext cx="1243282" cy="1226964"/>
          </a:xfrm>
          <a:prstGeom prst="rect">
            <a:avLst/>
          </a:prstGeom>
        </p:spPr>
      </p:pic>
      <p:pic>
        <p:nvPicPr>
          <p:cNvPr id="45" name="Picture 4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2175761" y="2209055"/>
            <a:ext cx="2022055" cy="1613756"/>
          </a:xfrm>
          <a:prstGeom prst="rect">
            <a:avLst/>
          </a:prstGeom>
        </p:spPr>
      </p:pic>
      <p:sp>
        <p:nvSpPr>
          <p:cNvPr id="46" name="TextBox 46"/>
          <p:cNvSpPr txBox="1"/>
          <p:nvPr/>
        </p:nvSpPr>
        <p:spPr>
          <a:xfrm>
            <a:off x="589169" y="229806"/>
            <a:ext cx="15449475" cy="9874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699"/>
              </a:lnSpc>
            </a:pPr>
            <a:r>
              <a:rPr lang="en-US" sz="5499" dirty="0">
                <a:solidFill>
                  <a:srgbClr val="EE6E66"/>
                </a:solidFill>
                <a:latin typeface="HK Grotesk Medium Bold"/>
              </a:rPr>
              <a:t>Evolution of idea of an NTC</a:t>
            </a:r>
          </a:p>
        </p:txBody>
      </p:sp>
      <p:pic>
        <p:nvPicPr>
          <p:cNvPr id="48" name="Picture 47" descr="Logo&#10;&#10;Description automatically generated">
            <a:extLst>
              <a:ext uri="{FF2B5EF4-FFF2-40B4-BE49-F238E27FC236}">
                <a16:creationId xmlns:a16="http://schemas.microsoft.com/office/drawing/2014/main" id="{1B733B55-2245-4F24-8149-AFBF5300310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79" y="3749630"/>
            <a:ext cx="17079474" cy="353219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/>
          <p:nvPr/>
        </p:nvSpPr>
        <p:spPr>
          <a:xfrm>
            <a:off x="457200" y="203756"/>
            <a:ext cx="15449475" cy="9011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699"/>
              </a:lnSpc>
            </a:pPr>
            <a:r>
              <a:rPr lang="en-US" sz="5499" dirty="0">
                <a:solidFill>
                  <a:srgbClr val="EE6E66"/>
                </a:solidFill>
                <a:latin typeface="HK Grotesk Medium Bold"/>
              </a:rPr>
              <a:t>Recent developments and progress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2760" y="1485900"/>
            <a:ext cx="1696654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2800" dirty="0">
                <a:latin typeface="Aileron" panose="00000500000000000000" pitchFamily="50" charset="0"/>
              </a:rPr>
              <a:t>The Department of Expenditure, Union Ministry of Finance began taking steps towards consolidating tribunal administration to comply with the </a:t>
            </a:r>
            <a:r>
              <a:rPr lang="en-IN" sz="2800" i="1" dirty="0">
                <a:latin typeface="Aileron" panose="00000500000000000000" pitchFamily="50" charset="0"/>
              </a:rPr>
              <a:t>Madras Bar Association (2020) </a:t>
            </a:r>
            <a:r>
              <a:rPr lang="en-IN" sz="2800" dirty="0">
                <a:latin typeface="Aileron" panose="00000500000000000000" pitchFamily="50" charset="0"/>
              </a:rPr>
              <a:t>judgment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IN" sz="2800" dirty="0">
              <a:latin typeface="Aileron" panose="00000500000000000000" pitchFamily="50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2800" i="1" dirty="0">
                <a:latin typeface="Aileron" panose="00000500000000000000" pitchFamily="50" charset="0"/>
              </a:rPr>
              <a:t>Tribunals Reforms (Rationalisation and Conditions of Service) Ordinance</a:t>
            </a:r>
            <a:r>
              <a:rPr lang="en-IN" sz="2800" dirty="0">
                <a:latin typeface="Aileron" panose="00000500000000000000" pitchFamily="50" charset="0"/>
              </a:rPr>
              <a:t>, 2021 was promulgated and later introduced as a bill in the Parliament in April 2021.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IN" sz="2800" dirty="0">
              <a:latin typeface="Aileron" panose="00000500000000000000" pitchFamily="50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2800" dirty="0">
                <a:latin typeface="Aileron" panose="00000500000000000000" pitchFamily="50" charset="0"/>
              </a:rPr>
              <a:t>Certain provisions of the ordinance were challenged and the  Supreme Court in </a:t>
            </a:r>
            <a:r>
              <a:rPr lang="en-IN" sz="2800" i="1" dirty="0">
                <a:latin typeface="Aileron" panose="00000500000000000000" pitchFamily="50" charset="0"/>
              </a:rPr>
              <a:t>Madras Bar Association </a:t>
            </a:r>
            <a:r>
              <a:rPr lang="en-IN" sz="2800" dirty="0">
                <a:latin typeface="Aileron" panose="00000500000000000000" pitchFamily="50" charset="0"/>
              </a:rPr>
              <a:t>(2021) judgment held that: 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IN" sz="2800" dirty="0">
                <a:latin typeface="Aileron" panose="00000500000000000000" pitchFamily="50" charset="0"/>
              </a:rPr>
              <a:t>Imposition of minimum age limit of 50 years and 4 year tenure for tribunal members is unconstitutional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IN" sz="2800" dirty="0">
                <a:latin typeface="Aileron" panose="00000500000000000000" pitchFamily="50" charset="0"/>
              </a:rPr>
              <a:t>The term of tribunal members and chairpersons should be for five years, or retirement age, whichever is earlier; the court set the retirement age at 67 years for members and 70 years for chairpersons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endParaRPr lang="en-IN" sz="2800" dirty="0">
              <a:latin typeface="Aileron" panose="00000500000000000000" pitchFamily="50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2800" dirty="0">
                <a:latin typeface="Aileron" panose="00000500000000000000" pitchFamily="50" charset="0"/>
              </a:rPr>
              <a:t>The Bill was passed by both houses of Parliament and came into force as the law in August 2021. Despite being declared unconstitutional, the final statute retained the four-year term for tribunal members, and other contested provisions.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IN" sz="2800" dirty="0">
              <a:latin typeface="Aileron" panose="00000500000000000000" pitchFamily="50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2800" dirty="0">
                <a:latin typeface="Aileron" panose="00000500000000000000" pitchFamily="50" charset="0"/>
              </a:rPr>
              <a:t>The Supreme Court has come down heavily on the government for unfilled vacancies in several tribunals.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IN" sz="3200" dirty="0">
              <a:latin typeface="Aileron" panose="00000500000000000000" pitchFamily="50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>
              <a:latin typeface="Aileron" panose="00000500000000000000" pitchFamily="50" charset="0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6637659" y="8852509"/>
            <a:ext cx="1243282" cy="122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134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845</Words>
  <Application>Microsoft Macintosh PowerPoint</Application>
  <PresentationFormat>Custom</PresentationFormat>
  <Paragraphs>102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30" baseType="lpstr">
      <vt:lpstr>Calibri</vt:lpstr>
      <vt:lpstr>Aileron Regular Bold Italics</vt:lpstr>
      <vt:lpstr>Aileron</vt:lpstr>
      <vt:lpstr>Aileron Regular Bold</vt:lpstr>
      <vt:lpstr>Times New Roman</vt:lpstr>
      <vt:lpstr>Aileron Regular</vt:lpstr>
      <vt:lpstr>HK Grotesk Bold</vt:lpstr>
      <vt:lpstr>Courier New</vt:lpstr>
      <vt:lpstr>Arial</vt:lpstr>
      <vt:lpstr>HK Grotesk Medium Bold</vt:lpstr>
      <vt:lpstr>Open Sans Light</vt:lpstr>
      <vt:lpstr>Open Sans Light Bold</vt:lpstr>
      <vt:lpstr>Mangal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Tribunals Commission</dc:title>
  <dc:creator>Siddharth</dc:creator>
  <cp:lastModifiedBy>Aakanksha Mishra</cp:lastModifiedBy>
  <cp:revision>75</cp:revision>
  <dcterms:created xsi:type="dcterms:W3CDTF">2006-08-16T00:00:00Z</dcterms:created>
  <dcterms:modified xsi:type="dcterms:W3CDTF">2021-12-10T09:33:07Z</dcterms:modified>
  <dc:identifier>DAEa-22ngS4</dc:identifier>
</cp:coreProperties>
</file>